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0" r:id="rId3"/>
    <p:sldMasterId id="2147483686" r:id="rId4"/>
  </p:sldMasterIdLst>
  <p:notesMasterIdLst>
    <p:notesMasterId r:id="rId76"/>
  </p:notesMasterIdLst>
  <p:sldIdLst>
    <p:sldId id="256" r:id="rId5"/>
    <p:sldId id="327" r:id="rId6"/>
    <p:sldId id="387" r:id="rId7"/>
    <p:sldId id="388" r:id="rId8"/>
    <p:sldId id="328" r:id="rId9"/>
    <p:sldId id="329" r:id="rId10"/>
    <p:sldId id="330" r:id="rId11"/>
    <p:sldId id="331" r:id="rId12"/>
    <p:sldId id="333" r:id="rId13"/>
    <p:sldId id="335" r:id="rId14"/>
    <p:sldId id="334" r:id="rId15"/>
    <p:sldId id="310" r:id="rId16"/>
    <p:sldId id="311" r:id="rId17"/>
    <p:sldId id="312" r:id="rId18"/>
    <p:sldId id="317" r:id="rId19"/>
    <p:sldId id="338" r:id="rId20"/>
    <p:sldId id="340" r:id="rId21"/>
    <p:sldId id="341" r:id="rId22"/>
    <p:sldId id="390" r:id="rId23"/>
    <p:sldId id="391" r:id="rId24"/>
    <p:sldId id="342" r:id="rId25"/>
    <p:sldId id="343" r:id="rId26"/>
    <p:sldId id="344" r:id="rId27"/>
    <p:sldId id="351" r:id="rId28"/>
    <p:sldId id="346" r:id="rId29"/>
    <p:sldId id="347" r:id="rId30"/>
    <p:sldId id="348" r:id="rId31"/>
    <p:sldId id="349" r:id="rId32"/>
    <p:sldId id="39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85" r:id="rId58"/>
    <p:sldId id="377" r:id="rId59"/>
    <p:sldId id="378" r:id="rId60"/>
    <p:sldId id="379" r:id="rId61"/>
    <p:sldId id="380" r:id="rId62"/>
    <p:sldId id="381" r:id="rId63"/>
    <p:sldId id="382" r:id="rId64"/>
    <p:sldId id="383" r:id="rId65"/>
    <p:sldId id="384" r:id="rId66"/>
    <p:sldId id="325" r:id="rId67"/>
    <p:sldId id="322" r:id="rId68"/>
    <p:sldId id="321" r:id="rId69"/>
    <p:sldId id="318" r:id="rId70"/>
    <p:sldId id="389" r:id="rId71"/>
    <p:sldId id="319" r:id="rId72"/>
    <p:sldId id="300" r:id="rId73"/>
    <p:sldId id="320" r:id="rId74"/>
    <p:sldId id="265" r:id="rId7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0066"/>
    <a:srgbClr val="666699"/>
    <a:srgbClr val="99FFCC"/>
    <a:srgbClr val="003300"/>
    <a:srgbClr val="800080"/>
    <a:srgbClr val="800000"/>
    <a:srgbClr val="CC6600"/>
    <a:srgbClr val="990000"/>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6" autoAdjust="0"/>
  </p:normalViewPr>
  <p:slideViewPr>
    <p:cSldViewPr>
      <p:cViewPr>
        <p:scale>
          <a:sx n="76" d="100"/>
          <a:sy n="76" d="100"/>
        </p:scale>
        <p:origin x="-996" y="1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71A95-68CD-4CCA-8C9C-271983E1A9E3}" type="datetimeFigureOut">
              <a:rPr lang="zh-CN" altLang="en-US" smtClean="0"/>
              <a:pPr/>
              <a:t>2015/8/20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79870-867E-487D-B0B5-4624AFC8D07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C365185-0837-4803-B6DE-532448456631}" type="slidenum">
              <a:rPr lang="zh-CN" altLang="en-US" smtClean="0"/>
              <a:pPr/>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8D536CF-49BC-4D7F-A1BB-E7D09BD8B241}" type="slidenum">
              <a:rPr lang="zh-CN" altLang="en-US" smtClean="0"/>
              <a:pPr>
                <a:defRPr/>
              </a:pPr>
              <a:t>67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D092349-CE2C-4B45-9F1F-C2D7CB1CCC93}" type="datetimeFigureOut">
              <a:rPr lang="zh-CN" altLang="en-US"/>
              <a:pPr>
                <a:defRPr/>
              </a:pPr>
              <a:t>2015/8/20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D3CF740-7964-4675-9D03-A3C367157F0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AFF8FB79-81A2-4D9C-B792-1CFA47439FA0}" type="datetimeFigureOut">
              <a:rPr lang="zh-CN" altLang="en-US"/>
              <a:pPr>
                <a:defRPr/>
              </a:pPr>
              <a:t>2015/8/20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9BFE405D-9AC0-44A0-BC72-4E2287925DF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80D59F7-2E6C-49BE-8FD3-18C9F8C1C797}" type="datetimeFigureOut">
              <a:rPr lang="zh-CN" altLang="en-US"/>
              <a:pPr>
                <a:defRPr/>
              </a:pPr>
              <a:t>2015/8/20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D58C33AA-BD7C-424A-95E3-64A4AA537E4C}"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6A256C0-1F02-4A8C-96B4-8C2E34E08B65}"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005DAA-83A3-4E9A-AA48-C684E1F02651}" type="slidenum">
              <a:rPr lang="zh-CN" altLang="en-US"/>
              <a:pPr>
                <a:defRPr/>
              </a:pPr>
              <a:t>‹#›</a:t>
            </a:fld>
            <a:endParaRPr lang="zh-CN" altLang="en-US"/>
          </a:p>
        </p:txBody>
      </p:sp>
    </p:spTree>
  </p:cSld>
  <p:clrMapOvr>
    <a:masterClrMapping/>
  </p:clrMapOvr>
  <p:transition>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E26D7B4-5333-42FB-B008-BF0806F6C0CC}"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56D8D1-5102-47B7-AE38-7A25445E0A31}" type="slidenum">
              <a:rPr lang="zh-CN" altLang="en-US"/>
              <a:pPr>
                <a:defRPr/>
              </a:pPr>
              <a:t>‹#›</a:t>
            </a:fld>
            <a:endParaRPr lang="zh-CN" altLang="en-US"/>
          </a:p>
        </p:txBody>
      </p:sp>
    </p:spTree>
  </p:cSld>
  <p:clrMapOvr>
    <a:masterClrMapping/>
  </p:clrMapOvr>
  <p:transition>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650A115-E05A-4B5B-84E5-C52C4FA2A639}"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F82841-3FA1-4155-901A-D39D236A24B9}" type="slidenum">
              <a:rPr lang="zh-CN" altLang="en-US"/>
              <a:pPr>
                <a:defRPr/>
              </a:pPr>
              <a:t>‹#›</a:t>
            </a:fld>
            <a:endParaRPr lang="zh-CN" altLang="en-US"/>
          </a:p>
        </p:txBody>
      </p:sp>
    </p:spTree>
  </p:cSld>
  <p:clrMapOvr>
    <a:masterClrMapping/>
  </p:clrMapOvr>
  <p:transition>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91B0D0B-185D-4519-A30B-742D77BB0A6D}" type="datetimeFigureOut">
              <a:rPr lang="zh-CN" altLang="en-US"/>
              <a:pPr>
                <a:defRPr/>
              </a:pPr>
              <a:t>2015/8/20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885F094-398E-4A33-8CB0-BFB80D84ACB5}" type="slidenum">
              <a:rPr lang="zh-CN" altLang="en-US"/>
              <a:pPr>
                <a:defRPr/>
              </a:pPr>
              <a:t>‹#›</a:t>
            </a:fld>
            <a:endParaRPr lang="zh-CN" altLang="en-US"/>
          </a:p>
        </p:txBody>
      </p:sp>
    </p:spTree>
  </p:cSld>
  <p:clrMapOvr>
    <a:masterClrMapping/>
  </p:clrMapOvr>
  <p:transition>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2D9DA8B-72DF-43C0-9EA1-A36DC0BAF0F6}" type="datetimeFigureOut">
              <a:rPr lang="zh-CN" altLang="en-US"/>
              <a:pPr>
                <a:defRPr/>
              </a:pPr>
              <a:t>2015/8/20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CBC2BE8-0F68-41AD-9211-F423021AD513}" type="slidenum">
              <a:rPr lang="zh-CN" altLang="en-US"/>
              <a:pPr>
                <a:defRPr/>
              </a:pPr>
              <a:t>‹#›</a:t>
            </a:fld>
            <a:endParaRPr lang="zh-CN" altLang="en-US"/>
          </a:p>
        </p:txBody>
      </p:sp>
    </p:spTree>
  </p:cSld>
  <p:clrMapOvr>
    <a:masterClrMapping/>
  </p:clrMapOvr>
  <p:transition>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526440A-362E-4E5D-9D50-C58B3F75A944}" type="datetimeFigureOut">
              <a:rPr lang="zh-CN" altLang="en-US"/>
              <a:pPr>
                <a:defRPr/>
              </a:pPr>
              <a:t>2015/8/20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7FF854B-EAFD-435D-B63D-669BAF3521F7}" type="slidenum">
              <a:rPr lang="zh-CN" altLang="en-US"/>
              <a:pPr>
                <a:defRPr/>
              </a:pPr>
              <a:t>‹#›</a:t>
            </a:fld>
            <a:endParaRPr lang="zh-CN" altLang="en-US"/>
          </a:p>
        </p:txBody>
      </p:sp>
    </p:spTree>
  </p:cSld>
  <p:clrMapOvr>
    <a:masterClrMapping/>
  </p:clrMapOvr>
  <p:transition>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2810771-2878-43C4-8443-DBF9462EEA37}" type="datetimeFigureOut">
              <a:rPr lang="zh-CN" altLang="en-US"/>
              <a:pPr>
                <a:defRPr/>
              </a:pPr>
              <a:t>2015/8/20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229A529-BB18-4504-85ED-A5F2DC7A83D7}" type="slidenum">
              <a:rPr lang="zh-CN" altLang="en-US"/>
              <a:pPr>
                <a:defRPr/>
              </a:pPr>
              <a:t>‹#›</a:t>
            </a:fld>
            <a:endParaRPr lang="zh-CN" alt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ABC8CE0-7B06-4BDF-851E-6B0E03966AB5}" type="datetimeFigureOut">
              <a:rPr lang="zh-CN" altLang="en-US"/>
              <a:pPr>
                <a:defRPr/>
              </a:pPr>
              <a:t>2015/8/20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C386C21-0460-4441-9BE8-B8A765391D48}" type="slidenum">
              <a:rPr lang="zh-CN" altLang="en-US"/>
              <a:pPr>
                <a:defRPr/>
              </a:pPr>
              <a:t>‹#›</a:t>
            </a:fld>
            <a:endParaRPr lang="zh-CN" altLang="en-US"/>
          </a:p>
        </p:txBody>
      </p:sp>
    </p:spTree>
  </p:cSld>
  <p:clrMapOvr>
    <a:masterClrMapping/>
  </p:clrMapOvr>
  <p:transition>
    <p:wipe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B74DD00-58F2-4AFE-8B25-8BBDCE6ABEFD}" type="datetimeFigureOut">
              <a:rPr lang="zh-CN" altLang="en-US"/>
              <a:pPr>
                <a:defRPr/>
              </a:pPr>
              <a:t>2015/8/20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27F4A12-23F8-4E68-BE64-DCF1872625A9}" type="slidenum">
              <a:rPr lang="zh-CN" altLang="en-US"/>
              <a:pPr>
                <a:defRPr/>
              </a:pPr>
              <a:t>‹#›</a:t>
            </a:fld>
            <a:endParaRPr lang="zh-CN" altLang="en-US"/>
          </a:p>
        </p:txBody>
      </p:sp>
    </p:spTree>
  </p:cSld>
  <p:clrMapOvr>
    <a:masterClrMapping/>
  </p:clrMapOvr>
  <p:transition>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C0EE75-7577-4451-93F8-17FB16397D46}"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B9E377C-53C5-4D52-8E36-6DBAE943C0FF}" type="slidenum">
              <a:rPr lang="zh-CN" altLang="en-US"/>
              <a:pPr>
                <a:defRPr/>
              </a:pPr>
              <a:t>‹#›</a:t>
            </a:fld>
            <a:endParaRPr lang="zh-CN" altLang="en-US"/>
          </a:p>
        </p:txBody>
      </p:sp>
    </p:spTree>
  </p:cSld>
  <p:clrMapOvr>
    <a:masterClrMapping/>
  </p:clrMapOvr>
  <p:transition>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517079-29F7-4B7E-9EC8-4DB992BF71FB}"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5D47C1-5592-401C-B35E-5EC629930AFD}" type="slidenum">
              <a:rPr lang="zh-CN" altLang="en-US"/>
              <a:pPr>
                <a:defRPr/>
              </a:pPr>
              <a:t>‹#›</a:t>
            </a:fld>
            <a:endParaRPr lang="zh-CN" altLang="en-US"/>
          </a:p>
        </p:txBody>
      </p:sp>
    </p:spTree>
  </p:cSld>
  <p:clrMapOvr>
    <a:masterClrMapping/>
  </p:clrMapOvr>
  <p:transition>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2705" name="Picture 1" descr="C:\Users\john\Desktop\73I58PICThc_1024_副本.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两栏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9FAE091-B552-48E6-BFE3-FD22783B72B6}" type="datetimeFigureOut">
              <a:rPr lang="zh-CN" altLang="en-US"/>
              <a:pPr>
                <a:defRPr/>
              </a:pPr>
              <a:t>2015/8/20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9BFA22-FE32-4B2F-B813-CA746A0C155C}" type="slidenum">
              <a:rPr lang="zh-CN" altLang="en-US"/>
              <a:pPr>
                <a:defRPr/>
              </a:pPr>
              <a:t>‹#›</a:t>
            </a:fld>
            <a:endParaRPr lang="zh-CN" alt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2A52EF4-3391-4B68-880C-53FE78C4C8B0}" type="datetimeFigureOut">
              <a:rPr lang="zh-CN" altLang="en-US"/>
              <a:pPr>
                <a:defRPr/>
              </a:pPr>
              <a:t>2015/8/20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290F41-AAFD-43FD-A261-8AD45F964B58}" type="slidenum">
              <a:rPr lang="zh-CN" altLang="en-US"/>
              <a:pPr>
                <a:defRPr/>
              </a:pPr>
              <a:t>‹#›</a:t>
            </a:fld>
            <a:endParaRPr lang="zh-CN" alt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2C219BC1-A740-4F25-B835-1EC15EA5811B}" type="datetimeFigureOut">
              <a:rPr lang="zh-CN" altLang="en-US"/>
              <a:pPr>
                <a:defRPr/>
              </a:pPr>
              <a:t>2015/8/20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67BFFE-196E-453E-AD5C-7E2F20F1B5CC}" type="slidenum">
              <a:rPr lang="zh-CN" altLang="en-US"/>
              <a:pPr>
                <a:defRPr/>
              </a:pPr>
              <a:t>‹#›</a:t>
            </a:fld>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0E008F5-42A9-4439-B29F-073E0B1AA8B3}" type="datetimeFigureOut">
              <a:rPr lang="zh-CN" altLang="en-US"/>
              <a:pPr>
                <a:defRPr/>
              </a:pPr>
              <a:t>2015/8/20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EF605F35-AB4D-4293-B439-00F026AA5B08}" type="slidenum">
              <a:rPr lang="zh-CN" altLang="en-US"/>
              <a:pPr>
                <a:defRPr/>
              </a:pPr>
              <a:t>‹#›</a:t>
            </a:fld>
            <a:endParaRPr lang="zh-CN" alt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A2ADA748-EE00-4FC3-B3B6-FA03B5CD94E8}" type="datetimeFigureOut">
              <a:rPr lang="zh-CN" altLang="en-US"/>
              <a:pPr>
                <a:defRPr/>
              </a:pPr>
              <a:t>2015/8/20</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4533360E-8D80-4921-8B38-954EE0BD5ACC}" type="slidenum">
              <a:rPr lang="zh-CN" altLang="en-US"/>
              <a:pPr>
                <a:defRPr/>
              </a:pPr>
              <a:t>‹#›</a:t>
            </a:fld>
            <a:endParaRPr lang="zh-CN" alt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71841CD0-44D8-4100-A878-57B2B81EBBF8}" type="datetimeFigureOut">
              <a:rPr lang="zh-CN" altLang="en-US"/>
              <a:pPr>
                <a:defRPr/>
              </a:pPr>
              <a:t>2015/8/20</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B753FEE6-9D93-404C-950F-85B81CEEBDB6}" type="slidenum">
              <a:rPr lang="zh-CN" altLang="en-US"/>
              <a:pPr>
                <a:defRPr/>
              </a:pPr>
              <a:t>‹#›</a:t>
            </a:fld>
            <a:endParaRPr lang="zh-CN" alt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DD1B7E38-ED45-4510-AACE-570D50D9E680}" type="datetimeFigureOut">
              <a:rPr lang="zh-CN" altLang="en-US"/>
              <a:pPr>
                <a:defRPr/>
              </a:pPr>
              <a:t>2015/8/20</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88BB4CED-7111-4D2E-AF09-F50935CAD433}" type="slidenum">
              <a:rPr lang="zh-CN" altLang="en-US"/>
              <a:pPr>
                <a:defRPr/>
              </a:pPr>
              <a:t>‹#›</a:t>
            </a:fld>
            <a:endParaRPr lang="zh-CN" alt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392892A-29FB-4185-8F67-BECD7E3A21E3}" type="datetimeFigureOut">
              <a:rPr lang="zh-CN" altLang="en-US"/>
              <a:pPr>
                <a:defRPr/>
              </a:pPr>
              <a:t>2015/8/20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C07341B-1973-4D3D-BF44-1432519847A9}" type="slidenum">
              <a:rPr lang="zh-CN" altLang="en-US"/>
              <a:pPr>
                <a:defRPr/>
              </a:pPr>
              <a:t>‹#›</a:t>
            </a:fld>
            <a:endParaRPr lang="zh-CN" alt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27D1C9A-7A5D-4C81-B72E-687997FC8302}" type="datetimeFigureOut">
              <a:rPr lang="zh-CN" altLang="en-US"/>
              <a:pPr>
                <a:defRPr/>
              </a:pPr>
              <a:t>2015/8/20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BEB07F6-4EB1-4DD1-BBCC-965D2FF6B2BC}" type="slidenum">
              <a:rPr lang="zh-CN" altLang="en-US"/>
              <a:pPr>
                <a:defRPr/>
              </a:pPr>
              <a:t>‹#›</a:t>
            </a:fld>
            <a:endParaRPr lang="zh-CN" alt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15DCE3C4-3C65-4995-BEC3-390F7BE2CE14}" type="datetimeFigureOut">
              <a:rPr lang="zh-CN" altLang="en-US"/>
              <a:pPr>
                <a:defRPr/>
              </a:pPr>
              <a:t>2015/8/20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672522-1156-4D42-8EA6-D82342B1F92A}" type="slidenum">
              <a:rPr lang="zh-CN" altLang="en-US"/>
              <a:pPr>
                <a:defRPr/>
              </a:pPr>
              <a:t>‹#›</a:t>
            </a:fld>
            <a:endParaRPr lang="zh-CN" alt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25D265AB-2612-4DA7-BCF6-0CAEC010B8F8}" type="datetimeFigureOut">
              <a:rPr lang="zh-CN" altLang="en-US"/>
              <a:pPr>
                <a:defRPr/>
              </a:pPr>
              <a:t>2015/8/20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973A1F-8C69-40D4-BC1C-FCADDDEF12E3}" type="slidenum">
              <a:rPr lang="zh-CN" altLang="en-US"/>
              <a:pPr>
                <a:defRPr/>
              </a:pPr>
              <a:t>‹#›</a:t>
            </a:fld>
            <a:endParaRPr lang="zh-CN" altLang="en-US"/>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2705" name="Picture 1" descr="C:\Users\john\Desktop\73I58PICThc_1024_副本.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1B1D7E8E-BCFA-408E-BAA0-A1A429F8E12F}" type="datetimeFigureOut">
              <a:rPr lang="zh-CN" altLang="en-US"/>
              <a:pPr>
                <a:defRPr/>
              </a:pPr>
              <a:t>2015/8/20</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4D27E27-1F90-47A4-B571-B133EC8D0566}"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2705" name="Picture 1" descr="C:\Users\john\Desktop\73I58PICThc_1024_副本.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EEA0388-4DC0-4C94-8A9C-60960FBB82F6}"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7338DE-5102-49AA-BB5D-971EF143A3D7}" type="slidenum">
              <a:rPr lang="zh-CN" altLang="en-US"/>
              <a:pPr>
                <a:defRPr/>
              </a:pPr>
              <a:t>‹#›</a:t>
            </a:fld>
            <a:endParaRPr lang="zh-CN" alt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5329E59-C195-4464-8B89-C172640E76EC}"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41B810-B64B-4A85-AF67-55580F05EE3F}" type="slidenum">
              <a:rPr lang="zh-CN" altLang="en-US"/>
              <a:pPr>
                <a:defRPr/>
              </a:pPr>
              <a:t>‹#›</a:t>
            </a:fld>
            <a:endParaRPr lang="zh-CN" alt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5EF2D95-72FA-4825-8098-0CF78454375B}"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E0FE74-231D-4D61-8DB0-F72C0ECFF699}" type="slidenum">
              <a:rPr lang="zh-CN" altLang="en-US"/>
              <a:pPr>
                <a:defRPr/>
              </a:pPr>
              <a:t>‹#›</a:t>
            </a:fld>
            <a:endParaRPr lang="zh-CN" alt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8FD1D20-8E3D-498D-969F-820E92E1769B}" type="datetimeFigureOut">
              <a:rPr lang="zh-CN" altLang="en-US"/>
              <a:pPr>
                <a:defRPr/>
              </a:pPr>
              <a:t>2015/8/20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598F52F-E6CB-42A2-A62E-84715850B11C}" type="slidenum">
              <a:rPr lang="zh-CN" altLang="en-US"/>
              <a:pPr>
                <a:defRPr/>
              </a:pPr>
              <a:t>‹#›</a:t>
            </a:fld>
            <a:endParaRPr lang="zh-CN" alt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9980284-5641-458D-9BDF-7E458656FC2C}" type="datetimeFigureOut">
              <a:rPr lang="zh-CN" altLang="en-US"/>
              <a:pPr>
                <a:defRPr/>
              </a:pPr>
              <a:t>2015/8/20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F8114C8-DCFB-4A25-8C77-CF2D963E5B86}" type="slidenum">
              <a:rPr lang="zh-CN" altLang="en-US"/>
              <a:pPr>
                <a:defRPr/>
              </a:pPr>
              <a:t>‹#›</a:t>
            </a:fld>
            <a:endParaRPr lang="zh-CN" alt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9E22C38-7119-4AB8-9883-3CC903613C15}" type="datetimeFigureOut">
              <a:rPr lang="zh-CN" altLang="en-US"/>
              <a:pPr>
                <a:defRPr/>
              </a:pPr>
              <a:t>2015/8/20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3ED7EF9-5DE8-4226-846C-72329BB494A3}" type="slidenum">
              <a:rPr lang="zh-CN" altLang="en-US"/>
              <a:pPr>
                <a:defRPr/>
              </a:pPr>
              <a:t>‹#›</a:t>
            </a:fld>
            <a:endParaRPr lang="zh-CN" alt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C9C10D5-AE4D-4561-ACA1-F294465DECD5}" type="datetimeFigureOut">
              <a:rPr lang="zh-CN" altLang="en-US"/>
              <a:pPr>
                <a:defRPr/>
              </a:pPr>
              <a:t>2015/8/20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A7DA356-9190-4E09-A2C3-047717BBC50E}" type="slidenum">
              <a:rPr lang="zh-CN" altLang="en-US"/>
              <a:pPr>
                <a:defRPr/>
              </a:pPr>
              <a:t>‹#›</a:t>
            </a:fld>
            <a:endParaRPr lang="zh-CN" alt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360BE72-079F-482D-BBDF-7A1A54C58683}" type="datetimeFigureOut">
              <a:rPr lang="zh-CN" altLang="en-US"/>
              <a:pPr>
                <a:defRPr/>
              </a:pPr>
              <a:t>2015/8/20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C158054-F58E-4BA1-BC69-3A3890BD9690}" type="slidenum">
              <a:rPr lang="zh-CN" altLang="en-US"/>
              <a:pPr>
                <a:defRPr/>
              </a:pPr>
              <a:t>‹#›</a:t>
            </a:fld>
            <a:endParaRPr lang="zh-CN" alt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F1B3C3B-FF41-433F-A1DC-FB78F00C9CE8}" type="datetimeFigureOut">
              <a:rPr lang="zh-CN" altLang="en-US"/>
              <a:pPr>
                <a:defRPr/>
              </a:pPr>
              <a:t>2015/8/20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6F1142B-A3E9-4AA0-9B61-A03176955E74}" type="slidenum">
              <a:rPr lang="zh-CN" altLang="en-US"/>
              <a:pPr>
                <a:defRPr/>
              </a:pPr>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图片 6" descr="DOWN G.png"/>
          <p:cNvPicPr>
            <a:picLocks noChangeAspect="1"/>
          </p:cNvPicPr>
          <p:nvPr userDrawn="1"/>
        </p:nvPicPr>
        <p:blipFill>
          <a:blip r:embed="rId3" cstate="print"/>
          <a:srcRect/>
          <a:stretch>
            <a:fillRect/>
          </a:stretch>
        </p:blipFill>
        <p:spPr bwMode="auto">
          <a:xfrm>
            <a:off x="1588" y="4667250"/>
            <a:ext cx="9142412" cy="2190750"/>
          </a:xfrm>
          <a:prstGeom prst="rect">
            <a:avLst/>
          </a:prstGeom>
          <a:noFill/>
          <a:ln w="9525">
            <a:noFill/>
            <a:miter lim="800000"/>
            <a:headEnd/>
            <a:tailEnd/>
          </a:ln>
        </p:spPr>
      </p:pic>
      <p:pic>
        <p:nvPicPr>
          <p:cNvPr id="6" name="图片 7" descr="ruanPPT FLOWER~.png"/>
          <p:cNvPicPr>
            <a:picLocks noChangeAspect="1"/>
          </p:cNvPicPr>
          <p:nvPr userDrawn="1"/>
        </p:nvPicPr>
        <p:blipFill>
          <a:blip r:embed="rId4" cstate="print"/>
          <a:srcRect/>
          <a:stretch>
            <a:fillRect/>
          </a:stretch>
        </p:blipFill>
        <p:spPr bwMode="auto">
          <a:xfrm>
            <a:off x="1588" y="2362200"/>
            <a:ext cx="9142412" cy="4495800"/>
          </a:xfrm>
          <a:prstGeom prst="rect">
            <a:avLst/>
          </a:prstGeom>
          <a:noFill/>
          <a:ln w="9525">
            <a:noFill/>
            <a:miter lim="800000"/>
            <a:headEnd/>
            <a:tailEnd/>
          </a:ln>
        </p:spPr>
      </p:pic>
      <p:pic>
        <p:nvPicPr>
          <p:cNvPr id="7" name="图片 8" descr="LEFT TOP FLOWER.png"/>
          <p:cNvPicPr>
            <a:picLocks noChangeAspect="1"/>
          </p:cNvPicPr>
          <p:nvPr userDrawn="1"/>
        </p:nvPicPr>
        <p:blipFill>
          <a:blip r:embed="rId5" cstate="print"/>
          <a:srcRect/>
          <a:stretch>
            <a:fillRect/>
          </a:stretch>
        </p:blipFill>
        <p:spPr bwMode="auto">
          <a:xfrm>
            <a:off x="0" y="0"/>
            <a:ext cx="3752850" cy="2171700"/>
          </a:xfrm>
          <a:prstGeom prst="rect">
            <a:avLst/>
          </a:prstGeom>
          <a:noFill/>
          <a:ln w="9525">
            <a:noFill/>
            <a:miter lim="800000"/>
            <a:headEnd/>
            <a:tailEnd/>
          </a:ln>
        </p:spPr>
      </p:pic>
      <p:grpSp>
        <p:nvGrpSpPr>
          <p:cNvPr id="8" name="组合 12"/>
          <p:cNvGrpSpPr>
            <a:grpSpLocks/>
          </p:cNvGrpSpPr>
          <p:nvPr userDrawn="1"/>
        </p:nvGrpSpPr>
        <p:grpSpPr bwMode="auto">
          <a:xfrm>
            <a:off x="5689600" y="6357938"/>
            <a:ext cx="3311525" cy="500062"/>
            <a:chOff x="5689112" y="6357958"/>
            <a:chExt cx="3312044" cy="500042"/>
          </a:xfrm>
        </p:grpSpPr>
        <p:pic>
          <p:nvPicPr>
            <p:cNvPr id="9" name="图片 15" descr="LOGOS.png"/>
            <p:cNvPicPr>
              <a:picLocks noChangeAspect="1"/>
            </p:cNvPicPr>
            <p:nvPr userDrawn="1"/>
          </p:nvPicPr>
          <p:blipFill>
            <a:blip r:embed="rId6" cstate="print"/>
            <a:srcRect/>
            <a:stretch>
              <a:fillRect/>
            </a:stretch>
          </p:blipFill>
          <p:spPr bwMode="auto">
            <a:xfrm>
              <a:off x="5689112" y="6357958"/>
              <a:ext cx="887715" cy="500042"/>
            </a:xfrm>
            <a:prstGeom prst="rect">
              <a:avLst/>
            </a:prstGeom>
            <a:noFill/>
            <a:ln w="9525">
              <a:noFill/>
              <a:miter lim="800000"/>
              <a:headEnd/>
              <a:tailEnd/>
            </a:ln>
          </p:spPr>
        </p:pic>
        <p:sp>
          <p:nvSpPr>
            <p:cNvPr id="10" name="TextBox 9"/>
            <p:cNvSpPr txBox="1"/>
            <p:nvPr userDrawn="1"/>
          </p:nvSpPr>
          <p:spPr>
            <a:xfrm>
              <a:off x="6627472" y="6429392"/>
              <a:ext cx="2373684" cy="338124"/>
            </a:xfrm>
            <a:prstGeom prst="rect">
              <a:avLst/>
            </a:prstGeom>
            <a:noFill/>
          </p:spPr>
          <p:txBody>
            <a:bodyPr wrap="none">
              <a:spAutoFit/>
            </a:bodyPr>
            <a:lstStyle/>
            <a:p>
              <a:pPr fontAlgn="auto">
                <a:spcBef>
                  <a:spcPts val="0"/>
                </a:spcBef>
                <a:spcAft>
                  <a:spcPts val="0"/>
                </a:spcAft>
                <a:defRPr/>
              </a:pPr>
              <a:r>
                <a:rPr lang="zh-CN" altLang="en-US" sz="1600" dirty="0">
                  <a:solidFill>
                    <a:schemeClr val="bg1"/>
                  </a:solidFill>
                  <a:latin typeface="微软雅黑" pitchFamily="34" charset="-122"/>
                  <a:ea typeface="微软雅黑" pitchFamily="34" charset="-122"/>
                </a:rPr>
                <a:t>中山大学岭南</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大学</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学院</a:t>
              </a:r>
            </a:p>
          </p:txBody>
        </p:sp>
      </p:grpSp>
      <p:sp>
        <p:nvSpPr>
          <p:cNvPr id="2" name="标题 1"/>
          <p:cNvSpPr>
            <a:spLocks noGrp="1"/>
          </p:cNvSpPr>
          <p:nvPr>
            <p:ph type="title"/>
          </p:nvPr>
        </p:nvSpPr>
        <p:spPr>
          <a:xfrm>
            <a:off x="457200" y="274638"/>
            <a:ext cx="8229600" cy="1143000"/>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1"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8B2A338C-5CD9-49AA-A7BD-8155A9966591}" type="datetimeFigureOut">
              <a:rPr lang="zh-CN" altLang="en-US"/>
              <a:pPr>
                <a:defRPr/>
              </a:pPr>
              <a:t>2015/8/20</a:t>
            </a:fld>
            <a:endParaRPr lang="zh-CN" altLang="en-US"/>
          </a:p>
        </p:txBody>
      </p:sp>
      <p:sp>
        <p:nvSpPr>
          <p:cNvPr id="12"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3"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BEA1207B-DC53-4CFB-852C-0CE6EFDA0EDE}" type="slidenum">
              <a:rPr lang="zh-CN" altLang="en-US"/>
              <a:pPr>
                <a:defRPr/>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52C794F-AC5B-48D7-A0D2-C0F80B8FCE4D}"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AD2D0F-DA48-46D7-8481-FF3991DBD0FC}" type="slidenum">
              <a:rPr lang="zh-CN" altLang="en-US"/>
              <a:pPr>
                <a:defRPr/>
              </a:pPr>
              <a:t>‹#›</a:t>
            </a:fld>
            <a:endParaRPr lang="zh-CN" alt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76E60B7-5E25-4D66-9DA0-A47B6BB5F31D}" type="datetimeFigureOut">
              <a:rPr lang="zh-CN" altLang="en-US"/>
              <a:pPr>
                <a:defRPr/>
              </a:pPr>
              <a:t>2015/8/20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3C9E38D-B863-449B-98FB-593689D20A49}" type="slidenum">
              <a:rPr lang="zh-CN" altLang="en-US"/>
              <a:pPr>
                <a:defRPr/>
              </a:pPr>
              <a:t>‹#›</a:t>
            </a:fld>
            <a:endParaRPr lang="zh-CN" alt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B6583396-9018-44B4-89F6-31D0FFF80B5F}" type="datetimeFigureOut">
              <a:rPr lang="zh-CN" altLang="en-US"/>
              <a:pPr>
                <a:defRPr/>
              </a:pPr>
              <a:t>2015/8/20</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0F4C18C-BB0A-42A5-93BF-CDA9614EFD8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B25DECA-C12E-46BE-9A19-F42E2891365A}" type="datetimeFigureOut">
              <a:rPr lang="zh-CN" altLang="en-US"/>
              <a:pPr>
                <a:defRPr/>
              </a:pPr>
              <a:t>2015/8/20</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07373D2-B872-44A6-B0BC-5395369B27FF}"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0485B07D-090F-481A-9824-1C1526C78126}" type="datetimeFigureOut">
              <a:rPr lang="zh-CN" altLang="en-US"/>
              <a:pPr>
                <a:defRPr/>
              </a:pPr>
              <a:t>2015/8/20</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EBBD604-5E96-44D7-BE57-B27EC69EE35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764A687A-EDBB-43F4-BB69-E24ED2162BEE}" type="datetimeFigureOut">
              <a:rPr lang="zh-CN" altLang="en-US"/>
              <a:pPr>
                <a:defRPr/>
              </a:pPr>
              <a:t>2015/8/20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4EA70656-C463-4B58-9427-196473DB0DB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3.png"/><Relationship Id="rId2" Type="http://schemas.openxmlformats.org/officeDocument/2006/relationships/slideLayout" Target="../slideLayouts/slideLayout14.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19"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7.png"/><Relationship Id="rId3" Type="http://schemas.openxmlformats.org/officeDocument/2006/relationships/slideLayout" Target="../slideLayouts/slideLayout28.xml"/><Relationship Id="rId21" Type="http://schemas.openxmlformats.org/officeDocument/2006/relationships/image" Target="../media/image14.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7.jpeg"/><Relationship Id="rId2" Type="http://schemas.openxmlformats.org/officeDocument/2006/relationships/slideLayout" Target="../slideLayouts/slideLayout27.xml"/><Relationship Id="rId16" Type="http://schemas.openxmlformats.org/officeDocument/2006/relationships/theme" Target="../theme/theme3.xml"/><Relationship Id="rId20"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18.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9.png"/><Relationship Id="rId2" Type="http://schemas.openxmlformats.org/officeDocument/2006/relationships/slideLayout" Target="../slideLayouts/slideLayout42.xml"/><Relationship Id="rId16" Type="http://schemas.openxmlformats.org/officeDocument/2006/relationships/image" Target="../media/image10.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8.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7000" b="-7000"/>
          </a:stretch>
        </a:blipFill>
        <a:effectLst/>
      </p:bgPr>
    </p:bg>
    <p:spTree>
      <p:nvGrpSpPr>
        <p:cNvPr id="1" name=""/>
        <p:cNvGrpSpPr/>
        <p:nvPr/>
      </p:nvGrpSpPr>
      <p:grpSpPr>
        <a:xfrm>
          <a:off x="0" y="0"/>
          <a:ext cx="0" cy="0"/>
          <a:chOff x="0" y="0"/>
          <a:chExt cx="0" cy="0"/>
        </a:xfrm>
      </p:grpSpPr>
      <p:pic>
        <p:nvPicPr>
          <p:cNvPr id="12" name="图片 11" descr="left white.png"/>
          <p:cNvPicPr>
            <a:picLocks noChangeAspect="1"/>
          </p:cNvPicPr>
          <p:nvPr userDrawn="1"/>
        </p:nvPicPr>
        <p:blipFill>
          <a:blip r:embed="rId15" cstate="print"/>
          <a:srcRect/>
          <a:stretch>
            <a:fillRect/>
          </a:stretch>
        </p:blipFill>
        <p:spPr bwMode="auto">
          <a:xfrm>
            <a:off x="0" y="3305175"/>
            <a:ext cx="6296025" cy="3552825"/>
          </a:xfrm>
          <a:prstGeom prst="rect">
            <a:avLst/>
          </a:prstGeom>
          <a:noFill/>
          <a:ln w="9525">
            <a:noFill/>
            <a:miter lim="800000"/>
            <a:headEnd/>
            <a:tailEnd/>
          </a:ln>
        </p:spPr>
      </p:pic>
      <p:pic>
        <p:nvPicPr>
          <p:cNvPr id="13" name="图片 12" descr="down  green.png"/>
          <p:cNvPicPr>
            <a:picLocks noChangeAspect="1"/>
          </p:cNvPicPr>
          <p:nvPr userDrawn="1"/>
        </p:nvPicPr>
        <p:blipFill>
          <a:blip r:embed="rId16" cstate="print"/>
          <a:srcRect/>
          <a:stretch>
            <a:fillRect/>
          </a:stretch>
        </p:blipFill>
        <p:spPr bwMode="auto">
          <a:xfrm>
            <a:off x="0" y="4305300"/>
            <a:ext cx="9142413" cy="2552700"/>
          </a:xfrm>
          <a:prstGeom prst="rect">
            <a:avLst/>
          </a:prstGeom>
          <a:noFill/>
          <a:ln w="9525">
            <a:noFill/>
            <a:miter lim="800000"/>
            <a:headEnd/>
            <a:tailEnd/>
          </a:ln>
        </p:spPr>
      </p:pic>
      <p:pic>
        <p:nvPicPr>
          <p:cNvPr id="11" name="图片 10" descr="big white.png"/>
          <p:cNvPicPr>
            <a:picLocks noChangeAspect="1"/>
          </p:cNvPicPr>
          <p:nvPr userDrawn="1"/>
        </p:nvPicPr>
        <p:blipFill>
          <a:blip r:embed="rId17" cstate="print"/>
          <a:srcRect/>
          <a:stretch>
            <a:fillRect/>
          </a:stretch>
        </p:blipFill>
        <p:spPr bwMode="auto">
          <a:xfrm>
            <a:off x="0" y="0"/>
            <a:ext cx="9142413" cy="5734050"/>
          </a:xfrm>
          <a:prstGeom prst="rect">
            <a:avLst/>
          </a:prstGeom>
          <a:noFill/>
          <a:ln w="9525">
            <a:noFill/>
            <a:miter lim="800000"/>
            <a:headEnd/>
            <a:tailEnd/>
          </a:ln>
        </p:spPr>
      </p:pic>
      <p:pic>
        <p:nvPicPr>
          <p:cNvPr id="14" name="图片 13" descr="left flower.png"/>
          <p:cNvPicPr>
            <a:picLocks noChangeAspect="1"/>
          </p:cNvPicPr>
          <p:nvPr userDrawn="1"/>
        </p:nvPicPr>
        <p:blipFill>
          <a:blip r:embed="rId18" cstate="print"/>
          <a:srcRect/>
          <a:stretch>
            <a:fillRect/>
          </a:stretch>
        </p:blipFill>
        <p:spPr bwMode="auto">
          <a:xfrm>
            <a:off x="0" y="0"/>
            <a:ext cx="5095875" cy="2533650"/>
          </a:xfrm>
          <a:prstGeom prst="rect">
            <a:avLst/>
          </a:prstGeom>
          <a:noFill/>
          <a:ln w="9525">
            <a:noFill/>
            <a:miter lim="800000"/>
            <a:headEnd/>
            <a:tailEnd/>
          </a:ln>
        </p:spPr>
      </p:pic>
      <p:pic>
        <p:nvPicPr>
          <p:cNvPr id="15" name="图片 14" descr="right flower.png"/>
          <p:cNvPicPr>
            <a:picLocks noChangeAspect="1"/>
          </p:cNvPicPr>
          <p:nvPr userDrawn="1"/>
        </p:nvPicPr>
        <p:blipFill>
          <a:blip r:embed="rId19" cstate="print"/>
          <a:srcRect/>
          <a:stretch>
            <a:fillRect/>
          </a:stretch>
        </p:blipFill>
        <p:spPr bwMode="auto">
          <a:xfrm>
            <a:off x="3695700" y="3514725"/>
            <a:ext cx="5448300" cy="3343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800"/>
                                        <p:tgtEl>
                                          <p:spTgt spid="14"/>
                                        </p:tgtEl>
                                      </p:cBhvr>
                                    </p:animEffect>
                                  </p:childTnLst>
                                </p:cTn>
                              </p:par>
                              <p:par>
                                <p:cTn id="8" presetID="10" presetClass="entr" presetSubtype="0" fill="hold" nodeType="withEffect">
                                  <p:stCondLst>
                                    <p:cond delay="17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00"/>
                                        <p:tgtEl>
                                          <p:spTgt spid="12"/>
                                        </p:tgtEl>
                                      </p:cBhvr>
                                    </p:animEffect>
                                  </p:childTnLst>
                                </p:cTn>
                              </p:par>
                              <p:par>
                                <p:cTn id="11" presetID="18" presetClass="entr" presetSubtype="9" fill="hold" nodeType="withEffect">
                                  <p:stCondLst>
                                    <p:cond delay="1200"/>
                                  </p:stCondLst>
                                  <p:childTnLst>
                                    <p:set>
                                      <p:cBhvr>
                                        <p:cTn id="12" dur="1" fill="hold">
                                          <p:stCondLst>
                                            <p:cond delay="0"/>
                                          </p:stCondLst>
                                        </p:cTn>
                                        <p:tgtEl>
                                          <p:spTgt spid="15"/>
                                        </p:tgtEl>
                                        <p:attrNameLst>
                                          <p:attrName>style.visibility</p:attrName>
                                        </p:attrNameLst>
                                      </p:cBhvr>
                                      <p:to>
                                        <p:strVal val="visible"/>
                                      </p:to>
                                    </p:set>
                                    <p:animEffect transition="in" filter="strips(upLeft)">
                                      <p:cBhvr>
                                        <p:cTn id="13" dur="700"/>
                                        <p:tgtEl>
                                          <p:spTgt spid="15"/>
                                        </p:tgtEl>
                                      </p:cBhvr>
                                    </p:animEffect>
                                  </p:childTnLst>
                                </p:cTn>
                              </p:par>
                              <p:par>
                                <p:cTn id="14" presetID="10" presetClass="entr" presetSubtype="0" fill="hold" nodeType="withEffect">
                                  <p:stCondLst>
                                    <p:cond delay="4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Bottom)">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4000" b="-4000"/>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0F3E3713-D1DA-45EA-847E-E27BD7EFF40B}" type="datetimeFigureOut">
              <a:rPr lang="zh-CN" altLang="en-US"/>
              <a:pPr>
                <a:defRPr/>
              </a:pPr>
              <a:t>2015/8/20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15539D0F-6149-49A7-9756-0DC5DD18708E}" type="slidenum">
              <a:rPr lang="zh-CN" altLang="en-US"/>
              <a:pPr>
                <a:defRPr/>
              </a:pPr>
              <a:t>‹#›</a:t>
            </a:fld>
            <a:endParaRPr lang="zh-CN" altLang="en-US"/>
          </a:p>
        </p:txBody>
      </p:sp>
      <p:pic>
        <p:nvPicPr>
          <p:cNvPr id="2055" name="图片 6" descr="ruanPPT.png"/>
          <p:cNvPicPr>
            <a:picLocks noChangeAspect="1"/>
          </p:cNvPicPr>
          <p:nvPr userDrawn="1"/>
        </p:nvPicPr>
        <p:blipFill>
          <a:blip r:embed="rId16" cstate="print"/>
          <a:srcRect/>
          <a:stretch>
            <a:fillRect/>
          </a:stretch>
        </p:blipFill>
        <p:spPr bwMode="auto">
          <a:xfrm>
            <a:off x="1588" y="0"/>
            <a:ext cx="9142412" cy="6856413"/>
          </a:xfrm>
          <a:prstGeom prst="rect">
            <a:avLst/>
          </a:prstGeom>
          <a:noFill/>
          <a:ln w="9525">
            <a:noFill/>
            <a:miter lim="800000"/>
            <a:headEnd/>
            <a:tailEnd/>
          </a:ln>
        </p:spPr>
      </p:pic>
      <p:sp>
        <p:nvSpPr>
          <p:cNvPr id="10" name="日期占位符 3"/>
          <p:cNvSpPr txBox="1">
            <a:spLocks/>
          </p:cNvSpPr>
          <p:nvPr userDrawn="1"/>
        </p:nvSpPr>
        <p:spPr>
          <a:xfrm>
            <a:off x="457200" y="6356350"/>
            <a:ext cx="2133600" cy="365125"/>
          </a:xfrm>
          <a:prstGeom prst="rect">
            <a:avLst/>
          </a:prstGeom>
        </p:spPr>
        <p:txBody>
          <a:bodyPr/>
          <a:lstStyle/>
          <a:p>
            <a:pPr fontAlgn="auto">
              <a:spcBef>
                <a:spcPts val="0"/>
              </a:spcBef>
              <a:spcAft>
                <a:spcPts val="0"/>
              </a:spcAft>
              <a:defRPr/>
            </a:pPr>
            <a:fld id="{28F8D50A-B156-4A08-B964-E7F556A1C89C}" type="datetimeFigureOut">
              <a:rPr lang="zh-CN" altLang="en-US">
                <a:latin typeface="+mn-lt"/>
                <a:ea typeface="+mn-ea"/>
              </a:rPr>
              <a:pPr fontAlgn="auto">
                <a:spcBef>
                  <a:spcPts val="0"/>
                </a:spcBef>
                <a:spcAft>
                  <a:spcPts val="0"/>
                </a:spcAft>
                <a:defRPr/>
              </a:pPr>
              <a:t>2015/8/20</a:t>
            </a:fld>
            <a:endParaRPr lang="zh-CN" altLang="en-US">
              <a:latin typeface="+mn-lt"/>
              <a:ea typeface="+mn-ea"/>
            </a:endParaRPr>
          </a:p>
        </p:txBody>
      </p:sp>
      <p:sp>
        <p:nvSpPr>
          <p:cNvPr id="11" name="灯片编号占位符 5"/>
          <p:cNvSpPr txBox="1">
            <a:spLocks/>
          </p:cNvSpPr>
          <p:nvPr userDrawn="1"/>
        </p:nvSpPr>
        <p:spPr>
          <a:xfrm>
            <a:off x="6553200" y="6356350"/>
            <a:ext cx="2133600" cy="365125"/>
          </a:xfrm>
          <a:prstGeom prst="rect">
            <a:avLst/>
          </a:prstGeom>
        </p:spPr>
        <p:txBody>
          <a:bodyPr/>
          <a:lstStyle/>
          <a:p>
            <a:pPr fontAlgn="auto">
              <a:spcBef>
                <a:spcPts val="0"/>
              </a:spcBef>
              <a:spcAft>
                <a:spcPts val="0"/>
              </a:spcAft>
              <a:defRPr/>
            </a:pPr>
            <a:fld id="{C911DB79-DDEF-4990-A36C-367F721FF99E}" type="slidenum">
              <a:rPr lang="zh-CN" altLang="en-US">
                <a:latin typeface="+mn-lt"/>
                <a:ea typeface="+mn-ea"/>
              </a:rPr>
              <a:pPr fontAlgn="auto">
                <a:spcBef>
                  <a:spcPts val="0"/>
                </a:spcBef>
                <a:spcAft>
                  <a:spcPts val="0"/>
                </a:spcAft>
                <a:defRPr/>
              </a:pPr>
              <a:t>‹#›</a:t>
            </a:fld>
            <a:endParaRPr lang="zh-CN" altLang="en-US">
              <a:latin typeface="+mn-lt"/>
              <a:ea typeface="+mn-ea"/>
            </a:endParaRPr>
          </a:p>
        </p:txBody>
      </p:sp>
      <p:pic>
        <p:nvPicPr>
          <p:cNvPr id="12" name="图片 11" descr="BRIGHT F 1.png"/>
          <p:cNvPicPr>
            <a:picLocks noChangeAspect="1"/>
          </p:cNvPicPr>
          <p:nvPr userDrawn="1"/>
        </p:nvPicPr>
        <p:blipFill>
          <a:blip r:embed="rId17" cstate="print"/>
          <a:srcRect/>
          <a:stretch>
            <a:fillRect/>
          </a:stretch>
        </p:blipFill>
        <p:spPr bwMode="auto">
          <a:xfrm>
            <a:off x="2971800" y="0"/>
            <a:ext cx="6172200" cy="3086100"/>
          </a:xfrm>
          <a:prstGeom prst="rect">
            <a:avLst/>
          </a:prstGeom>
          <a:noFill/>
          <a:ln w="9525">
            <a:noFill/>
            <a:miter lim="800000"/>
            <a:headEnd/>
            <a:tailEnd/>
          </a:ln>
        </p:spPr>
      </p:pic>
      <p:pic>
        <p:nvPicPr>
          <p:cNvPr id="13" name="图片 12" descr="BRIGHT F 2.png"/>
          <p:cNvPicPr>
            <a:picLocks noChangeAspect="1"/>
          </p:cNvPicPr>
          <p:nvPr userDrawn="1"/>
        </p:nvPicPr>
        <p:blipFill>
          <a:blip r:embed="rId18" cstate="print"/>
          <a:srcRect/>
          <a:stretch>
            <a:fillRect/>
          </a:stretch>
        </p:blipFill>
        <p:spPr bwMode="auto">
          <a:xfrm>
            <a:off x="0" y="1219200"/>
            <a:ext cx="2266950" cy="5638800"/>
          </a:xfrm>
          <a:prstGeom prst="rect">
            <a:avLst/>
          </a:prstGeom>
          <a:noFill/>
          <a:ln w="9525">
            <a:noFill/>
            <a:miter lim="800000"/>
            <a:headEnd/>
            <a:tailEnd/>
          </a:ln>
        </p:spPr>
      </p:pic>
      <p:pic>
        <p:nvPicPr>
          <p:cNvPr id="2060" name="图片 13" descr="DOWN G.png"/>
          <p:cNvPicPr>
            <a:picLocks noChangeAspect="1"/>
          </p:cNvPicPr>
          <p:nvPr userDrawn="1"/>
        </p:nvPicPr>
        <p:blipFill>
          <a:blip r:embed="rId19" cstate="print"/>
          <a:srcRect/>
          <a:stretch>
            <a:fillRect/>
          </a:stretch>
        </p:blipFill>
        <p:spPr bwMode="auto">
          <a:xfrm>
            <a:off x="0" y="4667250"/>
            <a:ext cx="9142413" cy="2190750"/>
          </a:xfrm>
          <a:prstGeom prst="rect">
            <a:avLst/>
          </a:prstGeom>
          <a:noFill/>
          <a:ln w="9525">
            <a:noFill/>
            <a:miter lim="800000"/>
            <a:headEnd/>
            <a:tailEnd/>
          </a:ln>
        </p:spPr>
      </p:pic>
      <p:pic>
        <p:nvPicPr>
          <p:cNvPr id="15" name="图片 14" descr="LEFT FLOWER,DOWN.png"/>
          <p:cNvPicPr>
            <a:picLocks noChangeAspect="1"/>
          </p:cNvPicPr>
          <p:nvPr userDrawn="1"/>
        </p:nvPicPr>
        <p:blipFill>
          <a:blip r:embed="rId20" cstate="print"/>
          <a:srcRect/>
          <a:stretch>
            <a:fillRect/>
          </a:stretch>
        </p:blipFill>
        <p:spPr bwMode="auto">
          <a:xfrm>
            <a:off x="0" y="3514725"/>
            <a:ext cx="1466850" cy="3343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62" r:id="rId12"/>
    <p:sldLayoutId id="2147483777" r:id="rId13"/>
  </p:sldLayoutIdLst>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3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18000" r="-18000"/>
          </a:stretch>
        </a:blip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51F0544-4128-4693-9131-92E063AD8496}" type="slidenum">
              <a:rPr lang="zh-CN" altLang="en-US"/>
              <a:pPr>
                <a:defRPr/>
              </a:pPr>
              <a:t>‹#›</a:t>
            </a:fld>
            <a:endParaRPr lang="zh-CN" altLang="en-US"/>
          </a:p>
        </p:txBody>
      </p:sp>
      <p:pic>
        <p:nvPicPr>
          <p:cNvPr id="11" name="图片 10" descr="BIG WHITE1.png"/>
          <p:cNvPicPr>
            <a:picLocks noChangeAspect="1"/>
          </p:cNvPicPr>
          <p:nvPr userDrawn="1"/>
        </p:nvPicPr>
        <p:blipFill>
          <a:blip r:embed="rId18" cstate="print"/>
          <a:srcRect/>
          <a:stretch>
            <a:fillRect/>
          </a:stretch>
        </p:blipFill>
        <p:spPr bwMode="auto">
          <a:xfrm>
            <a:off x="0" y="0"/>
            <a:ext cx="9142413" cy="6856413"/>
          </a:xfrm>
          <a:prstGeom prst="rect">
            <a:avLst/>
          </a:prstGeom>
          <a:noFill/>
          <a:ln w="9525">
            <a:noFill/>
            <a:miter lim="800000"/>
            <a:headEnd/>
            <a:tailEnd/>
          </a:ln>
        </p:spPr>
      </p:pic>
      <p:pic>
        <p:nvPicPr>
          <p:cNvPr id="3076" name="图片 11" descr="LEFT GREEN.png"/>
          <p:cNvPicPr>
            <a:picLocks noChangeAspect="1"/>
          </p:cNvPicPr>
          <p:nvPr userDrawn="1"/>
        </p:nvPicPr>
        <p:blipFill>
          <a:blip r:embed="rId19" cstate="print"/>
          <a:srcRect/>
          <a:stretch>
            <a:fillRect/>
          </a:stretch>
        </p:blipFill>
        <p:spPr bwMode="auto">
          <a:xfrm>
            <a:off x="0" y="0"/>
            <a:ext cx="1828800" cy="6856413"/>
          </a:xfrm>
          <a:prstGeom prst="rect">
            <a:avLst/>
          </a:prstGeom>
          <a:noFill/>
          <a:ln w="9525">
            <a:noFill/>
            <a:miter lim="800000"/>
            <a:headEnd/>
            <a:tailEnd/>
          </a:ln>
        </p:spPr>
      </p:pic>
      <p:pic>
        <p:nvPicPr>
          <p:cNvPr id="13" name="图片 12" descr="BRIGHT F 1.png"/>
          <p:cNvPicPr>
            <a:picLocks noChangeAspect="1"/>
          </p:cNvPicPr>
          <p:nvPr userDrawn="1"/>
        </p:nvPicPr>
        <p:blipFill>
          <a:blip r:embed="rId20" cstate="print"/>
          <a:srcRect/>
          <a:stretch>
            <a:fillRect/>
          </a:stretch>
        </p:blipFill>
        <p:spPr bwMode="auto">
          <a:xfrm>
            <a:off x="2971800" y="0"/>
            <a:ext cx="6172200" cy="3086100"/>
          </a:xfrm>
          <a:prstGeom prst="rect">
            <a:avLst/>
          </a:prstGeom>
          <a:noFill/>
          <a:ln w="9525">
            <a:noFill/>
            <a:miter lim="800000"/>
            <a:headEnd/>
            <a:tailEnd/>
          </a:ln>
        </p:spPr>
      </p:pic>
      <p:pic>
        <p:nvPicPr>
          <p:cNvPr id="14" name="图片 13" descr="BRIGHT F 2.png"/>
          <p:cNvPicPr>
            <a:picLocks noChangeAspect="1"/>
          </p:cNvPicPr>
          <p:nvPr userDrawn="1"/>
        </p:nvPicPr>
        <p:blipFill>
          <a:blip r:embed="rId21" cstate="print"/>
          <a:srcRect/>
          <a:stretch>
            <a:fillRect/>
          </a:stretch>
        </p:blipFill>
        <p:spPr bwMode="auto">
          <a:xfrm>
            <a:off x="0" y="1219200"/>
            <a:ext cx="2266950" cy="5638800"/>
          </a:xfrm>
          <a:prstGeom prst="rect">
            <a:avLst/>
          </a:prstGeom>
          <a:noFill/>
          <a:ln w="9525">
            <a:noFill/>
            <a:miter lim="800000"/>
            <a:headEnd/>
            <a:tailEnd/>
          </a:ln>
        </p:spPr>
      </p:pic>
      <p:pic>
        <p:nvPicPr>
          <p:cNvPr id="15" name="图片 14" descr="LEFT FLOWER,DOWN.png"/>
          <p:cNvPicPr>
            <a:picLocks noChangeAspect="1"/>
          </p:cNvPicPr>
          <p:nvPr userDrawn="1"/>
        </p:nvPicPr>
        <p:blipFill>
          <a:blip r:embed="rId22" cstate="print"/>
          <a:srcRect/>
          <a:stretch>
            <a:fillRect/>
          </a:stretch>
        </p:blipFill>
        <p:spPr bwMode="auto">
          <a:xfrm>
            <a:off x="0" y="3514725"/>
            <a:ext cx="1466850" cy="3343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8" r:id="rId14"/>
    <p:sldLayoutId id="2147483779" r:id="rId15"/>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00"/>
                                        <p:tgtEl>
                                          <p:spTgt spid="13"/>
                                        </p:tgtEl>
                                      </p:cBhvr>
                                    </p:animEffect>
                                  </p:childTnLst>
                                </p:cTn>
                              </p:par>
                              <p:par>
                                <p:cTn id="8" presetID="10" presetClass="entr" presetSubtype="0" fill="hold" nodeType="withEffect">
                                  <p:stCondLst>
                                    <p:cond delay="7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300"/>
                                        <p:tgtEl>
                                          <p:spTgt spid="15"/>
                                        </p:tgtEl>
                                      </p:cBhvr>
                                    </p:animEffect>
                                  </p:childTnLst>
                                </p:cTn>
                              </p:par>
                              <p:par>
                                <p:cTn id="11" presetID="10" presetClass="entr" presetSubtype="0" fill="hold" nodeType="withEffect">
                                  <p:stCondLst>
                                    <p:cond delay="7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300"/>
                                        <p:tgtEl>
                                          <p:spTgt spid="14"/>
                                        </p:tgtEl>
                                      </p:cBhvr>
                                    </p:animEffect>
                                  </p:childTnLst>
                                </p:cTn>
                              </p:par>
                              <p:par>
                                <p:cTn id="14" presetID="2" presetClass="entr" presetSubtype="8" fill="hold" nodeType="withEffect">
                                  <p:stCondLst>
                                    <p:cond delay="7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38B429F-8009-4D0D-8B9A-E61DB5D22AC0}" type="datetimeFigureOut">
              <a:rPr lang="zh-CN" altLang="en-US"/>
              <a:pPr>
                <a:defRPr/>
              </a:pPr>
              <a:t>2015/8/20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A19504FF-7BCE-47A9-AFAD-978FE280F85E}" type="slidenum">
              <a:rPr lang="zh-CN" altLang="en-US"/>
              <a:pPr>
                <a:defRPr/>
              </a:pPr>
              <a:t>‹#›</a:t>
            </a:fld>
            <a:endParaRPr lang="zh-CN" altLang="en-US"/>
          </a:p>
        </p:txBody>
      </p:sp>
      <p:pic>
        <p:nvPicPr>
          <p:cNvPr id="4101" name="图片 6" descr="DOWN G.png"/>
          <p:cNvPicPr>
            <a:picLocks noChangeAspect="1"/>
          </p:cNvPicPr>
          <p:nvPr userDrawn="1"/>
        </p:nvPicPr>
        <p:blipFill>
          <a:blip r:embed="rId15" cstate="print"/>
          <a:srcRect/>
          <a:stretch>
            <a:fillRect/>
          </a:stretch>
        </p:blipFill>
        <p:spPr bwMode="auto">
          <a:xfrm>
            <a:off x="0" y="4667250"/>
            <a:ext cx="9142413" cy="2190750"/>
          </a:xfrm>
          <a:prstGeom prst="rect">
            <a:avLst/>
          </a:prstGeom>
          <a:noFill/>
          <a:ln w="9525">
            <a:noFill/>
            <a:miter lim="800000"/>
            <a:headEnd/>
            <a:tailEnd/>
          </a:ln>
        </p:spPr>
      </p:pic>
      <p:pic>
        <p:nvPicPr>
          <p:cNvPr id="14" name="图片 13" descr="LEFT TOP FLOWER.png"/>
          <p:cNvPicPr>
            <a:picLocks noChangeAspect="1"/>
          </p:cNvPicPr>
          <p:nvPr userDrawn="1"/>
        </p:nvPicPr>
        <p:blipFill>
          <a:blip r:embed="rId16" cstate="print"/>
          <a:srcRect/>
          <a:stretch>
            <a:fillRect/>
          </a:stretch>
        </p:blipFill>
        <p:spPr bwMode="auto">
          <a:xfrm>
            <a:off x="0" y="0"/>
            <a:ext cx="3752850" cy="2171700"/>
          </a:xfrm>
          <a:prstGeom prst="rect">
            <a:avLst/>
          </a:prstGeom>
          <a:noFill/>
          <a:ln w="9525">
            <a:noFill/>
            <a:miter lim="800000"/>
            <a:headEnd/>
            <a:tailEnd/>
          </a:ln>
        </p:spPr>
      </p:pic>
      <p:pic>
        <p:nvPicPr>
          <p:cNvPr id="18" name="图片 17" descr="ruanPPT FLOWER~.png"/>
          <p:cNvPicPr>
            <a:picLocks noChangeAspect="1"/>
          </p:cNvPicPr>
          <p:nvPr userDrawn="1"/>
        </p:nvPicPr>
        <p:blipFill>
          <a:blip r:embed="rId17" cstate="print"/>
          <a:srcRect/>
          <a:stretch>
            <a:fillRect/>
          </a:stretch>
        </p:blipFill>
        <p:spPr bwMode="auto">
          <a:xfrm>
            <a:off x="0" y="2362200"/>
            <a:ext cx="9142413" cy="449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76"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3.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1" Type="http://schemas.openxmlformats.org/officeDocument/2006/relationships/slideLayout" Target="../slideLayouts/slideLayout33.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bwMode="auto">
          <a:xfrm>
            <a:off x="107504" y="1484784"/>
            <a:ext cx="9036496" cy="1470025"/>
          </a:xfrm>
          <a:prstGeom prst="rect">
            <a:avLst/>
          </a:prstGeom>
          <a:noFill/>
          <a:ln>
            <a:miter lim="800000"/>
            <a:headEnd/>
            <a:tailEnd/>
          </a:ln>
        </p:spPr>
        <p:txBody>
          <a:bodyPr/>
          <a:lstStyle/>
          <a:p>
            <a:r>
              <a:rPr lang="en-US" altLang="zh-CN" sz="2800" dirty="0" smtClean="0">
                <a:latin typeface="黑体" pitchFamily="49" charset="-122"/>
                <a:ea typeface="黑体" pitchFamily="49" charset="-122"/>
              </a:rPr>
              <a:t/>
            </a:r>
            <a:br>
              <a:rPr lang="en-US" altLang="zh-CN" sz="2800" dirty="0" smtClean="0">
                <a:latin typeface="黑体" pitchFamily="49" charset="-122"/>
                <a:ea typeface="黑体" pitchFamily="49" charset="-122"/>
              </a:rPr>
            </a:br>
            <a:r>
              <a:rPr lang="en-US" altLang="zh-CN" sz="2800" dirty="0" smtClean="0">
                <a:latin typeface="黑体" pitchFamily="49" charset="-122"/>
                <a:ea typeface="黑体" pitchFamily="49" charset="-122"/>
              </a:rPr>
              <a:t/>
            </a:r>
            <a:br>
              <a:rPr lang="en-US" altLang="zh-CN" sz="2800" dirty="0" smtClean="0">
                <a:latin typeface="黑体" pitchFamily="49" charset="-122"/>
                <a:ea typeface="黑体" pitchFamily="49" charset="-122"/>
              </a:rPr>
            </a:br>
            <a:r>
              <a:rPr lang="zh-CN" altLang="zh-CN" sz="3600" b="1" dirty="0" smtClean="0">
                <a:latin typeface="华文中宋" pitchFamily="2" charset="-122"/>
                <a:ea typeface="华文中宋" pitchFamily="2" charset="-122"/>
              </a:rPr>
              <a:t>应用型人才培养</a:t>
            </a:r>
            <a:r>
              <a:rPr lang="zh-CN" altLang="en-US" sz="3600" b="1" dirty="0" smtClean="0">
                <a:latin typeface="华文中宋" pitchFamily="2" charset="-122"/>
                <a:ea typeface="华文中宋" pitchFamily="2" charset="-122"/>
              </a:rPr>
              <a:t>与应用型大学建设</a:t>
            </a:r>
            <a:endParaRPr lang="zh-CN" altLang="zh-CN" sz="3600" b="1" dirty="0">
              <a:latin typeface="华文中宋" pitchFamily="2" charset="-122"/>
              <a:ea typeface="华文中宋" pitchFamily="2" charset="-122"/>
            </a:endParaRPr>
          </a:p>
        </p:txBody>
      </p:sp>
      <p:sp>
        <p:nvSpPr>
          <p:cNvPr id="3" name="副标题 2"/>
          <p:cNvSpPr>
            <a:spLocks noGrp="1"/>
          </p:cNvSpPr>
          <p:nvPr>
            <p:ph type="subTitle" idx="4294967295"/>
          </p:nvPr>
        </p:nvSpPr>
        <p:spPr bwMode="auto">
          <a:xfrm>
            <a:off x="1763688" y="3356992"/>
            <a:ext cx="5460638" cy="1296144"/>
          </a:xfrm>
          <a:prstGeom prst="rect">
            <a:avLst/>
          </a:prstGeom>
          <a:noFill/>
          <a:ln>
            <a:miter lim="800000"/>
            <a:headEnd/>
            <a:tailEnd/>
          </a:ln>
        </p:spPr>
        <p:txBody>
          <a:bodyPr/>
          <a:lstStyle/>
          <a:p>
            <a:pPr>
              <a:buNone/>
            </a:pPr>
            <a:r>
              <a:rPr lang="zh-CN" altLang="en-US" dirty="0" smtClean="0">
                <a:latin typeface="华文新魏" pitchFamily="2" charset="-122"/>
                <a:ea typeface="华文新魏" pitchFamily="2" charset="-122"/>
              </a:rPr>
              <a:t>         长春工业大学  张德江</a:t>
            </a:r>
            <a:endParaRPr lang="en-US" altLang="zh-CN" dirty="0" smtClean="0">
              <a:latin typeface="华文新魏" pitchFamily="2" charset="-122"/>
              <a:ea typeface="华文新魏" pitchFamily="2" charset="-122"/>
            </a:endParaRPr>
          </a:p>
          <a:p>
            <a:pPr>
              <a:buNone/>
            </a:pPr>
            <a:r>
              <a:rPr lang="en-US" altLang="zh-CN" dirty="0" smtClean="0">
                <a:latin typeface="华文新魏" pitchFamily="2" charset="-122"/>
                <a:ea typeface="华文新魏" pitchFamily="2" charset="-122"/>
              </a:rPr>
              <a:t>           2015.8.24</a:t>
            </a:r>
            <a:r>
              <a:rPr lang="zh-CN" altLang="en-US" dirty="0" smtClean="0">
                <a:latin typeface="华文新魏" pitchFamily="2" charset="-122"/>
                <a:ea typeface="华文新魏" pitchFamily="2" charset="-122"/>
              </a:rPr>
              <a:t>于晋中学院</a:t>
            </a:r>
            <a:endParaRPr lang="en-US" altLang="zh-CN" dirty="0" smtClean="0">
              <a:latin typeface="华文新魏" pitchFamily="2" charset="-122"/>
              <a:ea typeface="华文新魏" pitchFamily="2" charset="-122"/>
            </a:endParaRPr>
          </a:p>
          <a:p>
            <a:pPr>
              <a:buNone/>
            </a:pPr>
            <a:r>
              <a:rPr lang="en-US" altLang="zh-CN" dirty="0" smtClean="0">
                <a:latin typeface="华文新魏" pitchFamily="2" charset="-122"/>
                <a:ea typeface="华文新魏" pitchFamily="2" charset="-122"/>
              </a:rPr>
              <a:t>       </a:t>
            </a:r>
            <a:endParaRPr lang="zh-CN" altLang="en-US" sz="2400"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4143372" y="1428736"/>
            <a:ext cx="3000395" cy="1023600"/>
            <a:chOff x="1893" y="930"/>
            <a:chExt cx="1916" cy="890"/>
          </a:xfrm>
        </p:grpSpPr>
        <p:grpSp>
          <p:nvGrpSpPr>
            <p:cNvPr id="4" name="Group 11"/>
            <p:cNvGrpSpPr>
              <a:grpSpLocks/>
            </p:cNvGrpSpPr>
            <p:nvPr/>
          </p:nvGrpSpPr>
          <p:grpSpPr bwMode="auto">
            <a:xfrm>
              <a:off x="1920" y="930"/>
              <a:ext cx="1889" cy="890"/>
              <a:chOff x="1973" y="936"/>
              <a:chExt cx="1926" cy="908"/>
            </a:xfrm>
          </p:grpSpPr>
          <p:sp>
            <p:nvSpPr>
              <p:cNvPr id="24" name="Oval 12"/>
              <p:cNvSpPr>
                <a:spLocks noChangeArrowheads="1"/>
              </p:cNvSpPr>
              <p:nvPr/>
            </p:nvSpPr>
            <p:spPr bwMode="gray">
              <a:xfrm>
                <a:off x="1994" y="936"/>
                <a:ext cx="1905" cy="908"/>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25" name="Oval 13"/>
              <p:cNvSpPr>
                <a:spLocks noChangeArrowheads="1"/>
              </p:cNvSpPr>
              <p:nvPr/>
            </p:nvSpPr>
            <p:spPr bwMode="gray">
              <a:xfrm>
                <a:off x="1973" y="936"/>
                <a:ext cx="1905" cy="908"/>
              </a:xfrm>
              <a:prstGeom prst="ellipse">
                <a:avLst/>
              </a:prstGeom>
              <a:solidFill>
                <a:srgbClr val="FF99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a:p>
            </p:txBody>
          </p:sp>
        </p:grpSp>
        <p:sp>
          <p:nvSpPr>
            <p:cNvPr id="18" name="Text Box 18"/>
            <p:cNvSpPr txBox="1">
              <a:spLocks noChangeArrowheads="1"/>
            </p:cNvSpPr>
            <p:nvPr/>
          </p:nvSpPr>
          <p:spPr bwMode="auto">
            <a:xfrm>
              <a:off x="1893" y="1056"/>
              <a:ext cx="1884" cy="321"/>
            </a:xfrm>
            <a:prstGeom prst="rect">
              <a:avLst/>
            </a:prstGeom>
            <a:noFill/>
            <a:ln w="9525" algn="ctr">
              <a:noFill/>
              <a:miter lim="800000"/>
              <a:headEnd/>
              <a:tailEnd/>
            </a:ln>
          </p:spPr>
          <p:txBody>
            <a:bodyPr>
              <a:spAutoFit/>
            </a:bodyPr>
            <a:lstStyle/>
            <a:p>
              <a:pPr algn="ctr" eaLnBrk="0" hangingPunct="0"/>
              <a:endParaRPr lang="en-US" altLang="zh-CN" b="1" dirty="0">
                <a:solidFill>
                  <a:srgbClr val="000000"/>
                </a:solidFill>
                <a:latin typeface="华文中宋" pitchFamily="2" charset="-122"/>
                <a:ea typeface="华文中宋" pitchFamily="2" charset="-122"/>
              </a:endParaRPr>
            </a:p>
          </p:txBody>
        </p:sp>
      </p:grpSp>
      <p:sp>
        <p:nvSpPr>
          <p:cNvPr id="3" name="Freeform 7"/>
          <p:cNvSpPr>
            <a:spLocks/>
          </p:cNvSpPr>
          <p:nvPr/>
        </p:nvSpPr>
        <p:spPr bwMode="gray">
          <a:xfrm flipH="1" flipV="1">
            <a:off x="3286116" y="1714488"/>
            <a:ext cx="881104" cy="78581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dirty="0"/>
          </a:p>
        </p:txBody>
      </p:sp>
      <p:grpSp>
        <p:nvGrpSpPr>
          <p:cNvPr id="5" name="Group 22"/>
          <p:cNvGrpSpPr>
            <a:grpSpLocks/>
          </p:cNvGrpSpPr>
          <p:nvPr/>
        </p:nvGrpSpPr>
        <p:grpSpPr bwMode="auto">
          <a:xfrm>
            <a:off x="470878" y="2500306"/>
            <a:ext cx="2958114" cy="1023600"/>
            <a:chOff x="1920" y="930"/>
            <a:chExt cx="1889" cy="890"/>
          </a:xfrm>
        </p:grpSpPr>
        <p:grpSp>
          <p:nvGrpSpPr>
            <p:cNvPr id="6" name="Group 10"/>
            <p:cNvGrpSpPr>
              <a:grpSpLocks/>
            </p:cNvGrpSpPr>
            <p:nvPr/>
          </p:nvGrpSpPr>
          <p:grpSpPr bwMode="auto">
            <a:xfrm>
              <a:off x="1920" y="930"/>
              <a:ext cx="1889" cy="890"/>
              <a:chOff x="1997" y="1314"/>
              <a:chExt cx="1889" cy="890"/>
            </a:xfrm>
          </p:grpSpPr>
          <p:grpSp>
            <p:nvGrpSpPr>
              <p:cNvPr id="8" name="Group 11"/>
              <p:cNvGrpSpPr>
                <a:grpSpLocks/>
              </p:cNvGrpSpPr>
              <p:nvPr/>
            </p:nvGrpSpPr>
            <p:grpSpPr bwMode="auto">
              <a:xfrm>
                <a:off x="1997" y="1314"/>
                <a:ext cx="1889" cy="890"/>
                <a:chOff x="1973" y="936"/>
                <a:chExt cx="1926" cy="908"/>
              </a:xfrm>
            </p:grpSpPr>
            <p:sp>
              <p:nvSpPr>
                <p:cNvPr id="13" name="Oval 12"/>
                <p:cNvSpPr>
                  <a:spLocks noChangeArrowheads="1"/>
                </p:cNvSpPr>
                <p:nvPr/>
              </p:nvSpPr>
              <p:spPr bwMode="gray">
                <a:xfrm>
                  <a:off x="1994" y="936"/>
                  <a:ext cx="1905" cy="908"/>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14" name="Oval 13"/>
                <p:cNvSpPr>
                  <a:spLocks noChangeArrowheads="1"/>
                </p:cNvSpPr>
                <p:nvPr/>
              </p:nvSpPr>
              <p:spPr bwMode="gray">
                <a:xfrm>
                  <a:off x="1973" y="936"/>
                  <a:ext cx="1905" cy="908"/>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a:p>
              </p:txBody>
            </p:sp>
          </p:grpSp>
          <p:sp>
            <p:nvSpPr>
              <p:cNvPr id="9"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p>
            </p:txBody>
          </p:sp>
          <p:sp>
            <p:nvSpPr>
              <p:cNvPr id="10" name="Oval 15"/>
              <p:cNvSpPr>
                <a:spLocks noChangeArrowheads="1"/>
              </p:cNvSpPr>
              <p:nvPr/>
            </p:nvSpPr>
            <p:spPr bwMode="gray">
              <a:xfrm>
                <a:off x="2108" y="1320"/>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p>
            </p:txBody>
          </p:sp>
          <p:sp>
            <p:nvSpPr>
              <p:cNvPr id="11" name="Oval 16"/>
              <p:cNvSpPr>
                <a:spLocks noChangeArrowheads="1"/>
              </p:cNvSpPr>
              <p:nvPr/>
            </p:nvSpPr>
            <p:spPr bwMode="gray">
              <a:xfrm>
                <a:off x="2125" y="1326"/>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p>
            </p:txBody>
          </p:sp>
          <p:sp>
            <p:nvSpPr>
              <p:cNvPr id="12"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p>
            </p:txBody>
          </p:sp>
        </p:grpSp>
        <p:sp>
          <p:nvSpPr>
            <p:cNvPr id="7" name="Text Box 18"/>
            <p:cNvSpPr txBox="1">
              <a:spLocks noChangeArrowheads="1"/>
            </p:cNvSpPr>
            <p:nvPr/>
          </p:nvSpPr>
          <p:spPr bwMode="auto">
            <a:xfrm>
              <a:off x="1925" y="1088"/>
              <a:ext cx="1884" cy="401"/>
            </a:xfrm>
            <a:prstGeom prst="rect">
              <a:avLst/>
            </a:prstGeom>
            <a:noFill/>
            <a:ln w="9525" algn="ctr">
              <a:noFill/>
              <a:miter lim="800000"/>
              <a:headEnd/>
              <a:tailEnd/>
            </a:ln>
          </p:spPr>
          <p:txBody>
            <a:bodyPr>
              <a:spAutoFit/>
            </a:bodyPr>
            <a:lstStyle/>
            <a:p>
              <a:pPr algn="ctr" eaLnBrk="0" hangingPunct="0"/>
              <a:r>
                <a:rPr lang="zh-CN" altLang="en-US" sz="2400" b="1" dirty="0">
                  <a:solidFill>
                    <a:srgbClr val="000000"/>
                  </a:solidFill>
                  <a:latin typeface="华文中宋" pitchFamily="2" charset="-122"/>
                  <a:ea typeface="华文中宋" pitchFamily="2" charset="-122"/>
                </a:rPr>
                <a:t>应用型人才</a:t>
              </a:r>
              <a:endParaRPr lang="en-US" altLang="zh-CN" b="1" dirty="0">
                <a:solidFill>
                  <a:srgbClr val="000000"/>
                </a:solidFill>
                <a:latin typeface="华文中宋" pitchFamily="2" charset="-122"/>
                <a:ea typeface="华文中宋" pitchFamily="2" charset="-122"/>
              </a:endParaRPr>
            </a:p>
          </p:txBody>
        </p:sp>
      </p:grpSp>
      <p:sp>
        <p:nvSpPr>
          <p:cNvPr id="15" name="TextBox 14"/>
          <p:cNvSpPr txBox="1"/>
          <p:nvPr/>
        </p:nvSpPr>
        <p:spPr>
          <a:xfrm>
            <a:off x="4500562" y="1704919"/>
            <a:ext cx="2428892" cy="461665"/>
          </a:xfrm>
          <a:prstGeom prst="rect">
            <a:avLst/>
          </a:prstGeom>
          <a:noFill/>
        </p:spPr>
        <p:txBody>
          <a:bodyPr wrap="square" rtlCol="0">
            <a:spAutoFit/>
          </a:bodyPr>
          <a:lstStyle/>
          <a:p>
            <a:r>
              <a:rPr lang="zh-CN" altLang="en-US" sz="2400" b="1" dirty="0">
                <a:solidFill>
                  <a:srgbClr val="000000"/>
                </a:solidFill>
                <a:latin typeface="华文中宋" pitchFamily="2" charset="-122"/>
                <a:ea typeface="华文中宋" pitchFamily="2" charset="-122"/>
              </a:rPr>
              <a:t>综合性应用型</a:t>
            </a:r>
          </a:p>
        </p:txBody>
      </p:sp>
      <p:grpSp>
        <p:nvGrpSpPr>
          <p:cNvPr id="16" name="Group 22"/>
          <p:cNvGrpSpPr>
            <a:grpSpLocks/>
          </p:cNvGrpSpPr>
          <p:nvPr/>
        </p:nvGrpSpPr>
        <p:grpSpPr bwMode="auto">
          <a:xfrm>
            <a:off x="4143372" y="3762722"/>
            <a:ext cx="3000395" cy="1023600"/>
            <a:chOff x="1893" y="930"/>
            <a:chExt cx="1916" cy="890"/>
          </a:xfrm>
        </p:grpSpPr>
        <p:grpSp>
          <p:nvGrpSpPr>
            <p:cNvPr id="17" name="Group 11"/>
            <p:cNvGrpSpPr>
              <a:grpSpLocks/>
            </p:cNvGrpSpPr>
            <p:nvPr/>
          </p:nvGrpSpPr>
          <p:grpSpPr bwMode="auto">
            <a:xfrm>
              <a:off x="1920" y="930"/>
              <a:ext cx="1889" cy="890"/>
              <a:chOff x="1973" y="936"/>
              <a:chExt cx="1926" cy="908"/>
            </a:xfrm>
          </p:grpSpPr>
          <p:sp>
            <p:nvSpPr>
              <p:cNvPr id="29" name="Oval 12"/>
              <p:cNvSpPr>
                <a:spLocks noChangeArrowheads="1"/>
              </p:cNvSpPr>
              <p:nvPr/>
            </p:nvSpPr>
            <p:spPr bwMode="gray">
              <a:xfrm>
                <a:off x="1994" y="936"/>
                <a:ext cx="1905" cy="908"/>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30" name="Oval 13"/>
              <p:cNvSpPr>
                <a:spLocks noChangeArrowheads="1"/>
              </p:cNvSpPr>
              <p:nvPr/>
            </p:nvSpPr>
            <p:spPr bwMode="gray">
              <a:xfrm>
                <a:off x="1973" y="936"/>
                <a:ext cx="1905" cy="908"/>
              </a:xfrm>
              <a:prstGeom prst="ellipse">
                <a:avLst/>
              </a:prstGeom>
              <a:solidFill>
                <a:srgbClr val="FF99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a:p>
            </p:txBody>
          </p:sp>
        </p:grpSp>
        <p:sp>
          <p:nvSpPr>
            <p:cNvPr id="28" name="Text Box 18"/>
            <p:cNvSpPr txBox="1">
              <a:spLocks noChangeArrowheads="1"/>
            </p:cNvSpPr>
            <p:nvPr/>
          </p:nvSpPr>
          <p:spPr bwMode="auto">
            <a:xfrm>
              <a:off x="1893" y="1056"/>
              <a:ext cx="1884" cy="321"/>
            </a:xfrm>
            <a:prstGeom prst="rect">
              <a:avLst/>
            </a:prstGeom>
            <a:noFill/>
            <a:ln w="9525" algn="ctr">
              <a:noFill/>
              <a:miter lim="800000"/>
              <a:headEnd/>
              <a:tailEnd/>
            </a:ln>
          </p:spPr>
          <p:txBody>
            <a:bodyPr>
              <a:spAutoFit/>
            </a:bodyPr>
            <a:lstStyle/>
            <a:p>
              <a:pPr algn="ctr" eaLnBrk="0" hangingPunct="0"/>
              <a:endParaRPr lang="en-US" altLang="zh-CN" b="1" dirty="0">
                <a:solidFill>
                  <a:srgbClr val="000000"/>
                </a:solidFill>
                <a:latin typeface="华文中宋" pitchFamily="2" charset="-122"/>
                <a:ea typeface="华文中宋" pitchFamily="2" charset="-122"/>
              </a:endParaRPr>
            </a:p>
          </p:txBody>
        </p:sp>
      </p:grpSp>
      <p:sp>
        <p:nvSpPr>
          <p:cNvPr id="31" name="TextBox 30"/>
          <p:cNvSpPr txBox="1"/>
          <p:nvPr/>
        </p:nvSpPr>
        <p:spPr>
          <a:xfrm>
            <a:off x="4572000" y="4071942"/>
            <a:ext cx="2286016" cy="461665"/>
          </a:xfrm>
          <a:prstGeom prst="rect">
            <a:avLst/>
          </a:prstGeom>
          <a:noFill/>
        </p:spPr>
        <p:txBody>
          <a:bodyPr wrap="square" rtlCol="0">
            <a:spAutoFit/>
          </a:bodyPr>
          <a:lstStyle/>
          <a:p>
            <a:r>
              <a:rPr lang="zh-CN" altLang="en-US" sz="2400" b="1" dirty="0">
                <a:solidFill>
                  <a:srgbClr val="000000"/>
                </a:solidFill>
                <a:latin typeface="华文中宋" pitchFamily="2" charset="-122"/>
                <a:ea typeface="华文中宋" pitchFamily="2" charset="-122"/>
              </a:rPr>
              <a:t>专门性应用型</a:t>
            </a:r>
          </a:p>
        </p:txBody>
      </p:sp>
      <p:sp>
        <p:nvSpPr>
          <p:cNvPr id="32" name="Freeform 7"/>
          <p:cNvSpPr>
            <a:spLocks/>
          </p:cNvSpPr>
          <p:nvPr/>
        </p:nvSpPr>
        <p:spPr bwMode="gray">
          <a:xfrm flipH="1">
            <a:off x="3357553" y="3724276"/>
            <a:ext cx="809667" cy="776294"/>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p>
        </p:txBody>
      </p:sp>
      <p:sp>
        <p:nvSpPr>
          <p:cNvPr id="33" name="TextBox 32"/>
          <p:cNvSpPr txBox="1"/>
          <p:nvPr/>
        </p:nvSpPr>
        <p:spPr>
          <a:xfrm>
            <a:off x="3643370" y="2598003"/>
            <a:ext cx="5249110" cy="1200329"/>
          </a:xfrm>
          <a:prstGeom prst="rect">
            <a:avLst/>
          </a:prstGeom>
          <a:noFill/>
        </p:spPr>
        <p:txBody>
          <a:bodyPr wrap="square" rtlCol="0">
            <a:spAutoFit/>
          </a:bodyPr>
          <a:lstStyle/>
          <a:p>
            <a:r>
              <a:rPr lang="zh-CN" altLang="en-US" sz="2400" b="1" dirty="0">
                <a:latin typeface="华文中宋" pitchFamily="2" charset="-122"/>
                <a:ea typeface="华文中宋" pitchFamily="2" charset="-122"/>
              </a:rPr>
              <a:t>为领军人才，例如工程科学家、总工程师、总设计师、总会计师、总经理等</a:t>
            </a:r>
          </a:p>
        </p:txBody>
      </p:sp>
      <p:sp>
        <p:nvSpPr>
          <p:cNvPr id="34" name="TextBox 33"/>
          <p:cNvSpPr txBox="1"/>
          <p:nvPr/>
        </p:nvSpPr>
        <p:spPr>
          <a:xfrm>
            <a:off x="3786182" y="4871877"/>
            <a:ext cx="4572032" cy="1200329"/>
          </a:xfrm>
          <a:prstGeom prst="rect">
            <a:avLst/>
          </a:prstGeom>
          <a:noFill/>
        </p:spPr>
        <p:txBody>
          <a:bodyPr wrap="square" rtlCol="0">
            <a:spAutoFit/>
          </a:bodyPr>
          <a:lstStyle/>
          <a:p>
            <a:r>
              <a:rPr lang="zh-CN" altLang="en-US" sz="2400" b="1" dirty="0">
                <a:latin typeface="华文中宋" pitchFamily="2" charset="-122"/>
                <a:ea typeface="华文中宋" pitchFamily="2" charset="-122"/>
              </a:rPr>
              <a:t>为大多数，例如工程师、设计师、会计师、部门经理等。</a:t>
            </a:r>
          </a:p>
          <a:p>
            <a:endParaRPr lang="zh-CN" altLang="en-US" sz="2400" b="1" dirty="0">
              <a:latin typeface="华文中宋" pitchFamily="2" charset="-122"/>
              <a:ea typeface="华文中宋" pitchFamily="2" charset="-122"/>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圆角矩形 44"/>
          <p:cNvSpPr/>
          <p:nvPr/>
        </p:nvSpPr>
        <p:spPr bwMode="gray">
          <a:xfrm>
            <a:off x="3143240" y="4071942"/>
            <a:ext cx="2143140" cy="500066"/>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rtlCol="0" anchor="ctr"/>
          <a:lstStyle/>
          <a:p>
            <a:pPr algn="ctr"/>
            <a:endParaRPr lang="zh-CN" altLang="en-US">
              <a:ea typeface="宋体" pitchFamily="2" charset="-122"/>
            </a:endParaRPr>
          </a:p>
        </p:txBody>
      </p:sp>
      <p:sp>
        <p:nvSpPr>
          <p:cNvPr id="24" name="Freeform 30"/>
          <p:cNvSpPr>
            <a:spLocks/>
          </p:cNvSpPr>
          <p:nvPr/>
        </p:nvSpPr>
        <p:spPr bwMode="auto">
          <a:xfrm>
            <a:off x="2414585" y="3702042"/>
            <a:ext cx="628650" cy="1400175"/>
          </a:xfrm>
          <a:custGeom>
            <a:avLst/>
            <a:gdLst>
              <a:gd name="T0" fmla="*/ 0 w 360"/>
              <a:gd name="T1" fmla="*/ 379850 h 505"/>
              <a:gd name="T2" fmla="*/ 371951 w 360"/>
              <a:gd name="T3" fmla="*/ 1397402 h 505"/>
              <a:gd name="T4" fmla="*/ 626904 w 360"/>
              <a:gd name="T5" fmla="*/ 876149 h 505"/>
              <a:gd name="T6" fmla="*/ 179864 w 360"/>
              <a:gd name="T7" fmla="*/ 0 h 505"/>
              <a:gd name="T8" fmla="*/ 0 w 360"/>
              <a:gd name="T9" fmla="*/ 379850 h 505"/>
              <a:gd name="T10" fmla="*/ 0 60000 65536"/>
              <a:gd name="T11" fmla="*/ 0 60000 65536"/>
              <a:gd name="T12" fmla="*/ 0 60000 65536"/>
              <a:gd name="T13" fmla="*/ 0 60000 65536"/>
              <a:gd name="T14" fmla="*/ 0 60000 65536"/>
              <a:gd name="T15" fmla="*/ 0 w 360"/>
              <a:gd name="T16" fmla="*/ 0 h 505"/>
              <a:gd name="T17" fmla="*/ 360 w 360"/>
              <a:gd name="T18" fmla="*/ 505 h 505"/>
            </a:gdLst>
            <a:ahLst/>
            <a:cxnLst>
              <a:cxn ang="T10">
                <a:pos x="T0" y="T1"/>
              </a:cxn>
              <a:cxn ang="T11">
                <a:pos x="T2" y="T3"/>
              </a:cxn>
              <a:cxn ang="T12">
                <a:pos x="T4" y="T5"/>
              </a:cxn>
              <a:cxn ang="T13">
                <a:pos x="T6" y="T7"/>
              </a:cxn>
              <a:cxn ang="T14">
                <a:pos x="T8" y="T9"/>
              </a:cxn>
            </a:cxnLst>
            <a:rect l="T15" t="T16" r="T17" b="T18"/>
            <a:pathLst>
              <a:path w="360" h="505">
                <a:moveTo>
                  <a:pt x="0" y="137"/>
                </a:moveTo>
                <a:lnTo>
                  <a:pt x="213" y="504"/>
                </a:lnTo>
                <a:lnTo>
                  <a:pt x="359" y="316"/>
                </a:lnTo>
                <a:lnTo>
                  <a:pt x="103" y="0"/>
                </a:lnTo>
                <a:lnTo>
                  <a:pt x="0" y="137"/>
                </a:lnTo>
              </a:path>
            </a:pathLst>
          </a:custGeom>
          <a:solidFill>
            <a:srgbClr val="009999"/>
          </a:solidFill>
          <a:ln w="12700" cap="rnd">
            <a:solidFill>
              <a:srgbClr val="33CCCC"/>
            </a:solidFill>
            <a:round/>
            <a:headEnd/>
            <a:tailEnd/>
          </a:ln>
        </p:spPr>
        <p:txBody>
          <a:bodyPr/>
          <a:lstStyle/>
          <a:p>
            <a:endParaRPr lang="zh-CN" altLang="en-US"/>
          </a:p>
        </p:txBody>
      </p:sp>
      <p:sp>
        <p:nvSpPr>
          <p:cNvPr id="25" name="Freeform 31"/>
          <p:cNvSpPr>
            <a:spLocks/>
          </p:cNvSpPr>
          <p:nvPr/>
        </p:nvSpPr>
        <p:spPr bwMode="auto">
          <a:xfrm>
            <a:off x="693735" y="3702042"/>
            <a:ext cx="1900238" cy="377825"/>
          </a:xfrm>
          <a:custGeom>
            <a:avLst/>
            <a:gdLst>
              <a:gd name="T0" fmla="*/ 0 w 1089"/>
              <a:gd name="T1" fmla="*/ 375067 h 137"/>
              <a:gd name="T2" fmla="*/ 1718764 w 1089"/>
              <a:gd name="T3" fmla="*/ 375067 h 137"/>
              <a:gd name="T4" fmla="*/ 1898493 w 1089"/>
              <a:gd name="T5" fmla="*/ 0 h 137"/>
              <a:gd name="T6" fmla="*/ 479858 w 1089"/>
              <a:gd name="T7" fmla="*/ 0 h 137"/>
              <a:gd name="T8" fmla="*/ 0 w 1089"/>
              <a:gd name="T9" fmla="*/ 375067 h 137"/>
              <a:gd name="T10" fmla="*/ 0 60000 65536"/>
              <a:gd name="T11" fmla="*/ 0 60000 65536"/>
              <a:gd name="T12" fmla="*/ 0 60000 65536"/>
              <a:gd name="T13" fmla="*/ 0 60000 65536"/>
              <a:gd name="T14" fmla="*/ 0 60000 65536"/>
              <a:gd name="T15" fmla="*/ 0 w 1089"/>
              <a:gd name="T16" fmla="*/ 0 h 137"/>
              <a:gd name="T17" fmla="*/ 1089 w 1089"/>
              <a:gd name="T18" fmla="*/ 137 h 137"/>
            </a:gdLst>
            <a:ahLst/>
            <a:cxnLst>
              <a:cxn ang="T10">
                <a:pos x="T0" y="T1"/>
              </a:cxn>
              <a:cxn ang="T11">
                <a:pos x="T2" y="T3"/>
              </a:cxn>
              <a:cxn ang="T12">
                <a:pos x="T4" y="T5"/>
              </a:cxn>
              <a:cxn ang="T13">
                <a:pos x="T6" y="T7"/>
              </a:cxn>
              <a:cxn ang="T14">
                <a:pos x="T8" y="T9"/>
              </a:cxn>
            </a:cxnLst>
            <a:rect l="T15" t="T16" r="T17" b="T18"/>
            <a:pathLst>
              <a:path w="1089" h="137">
                <a:moveTo>
                  <a:pt x="0" y="136"/>
                </a:moveTo>
                <a:lnTo>
                  <a:pt x="985" y="136"/>
                </a:lnTo>
                <a:lnTo>
                  <a:pt x="1088" y="0"/>
                </a:lnTo>
                <a:lnTo>
                  <a:pt x="275" y="0"/>
                </a:lnTo>
                <a:lnTo>
                  <a:pt x="0" y="136"/>
                </a:lnTo>
              </a:path>
            </a:pathLst>
          </a:custGeom>
          <a:solidFill>
            <a:srgbClr val="006666"/>
          </a:solidFill>
          <a:ln w="12700" cap="rnd">
            <a:solidFill>
              <a:srgbClr val="33CCCC"/>
            </a:solidFill>
            <a:round/>
            <a:headEnd/>
            <a:tailEnd/>
          </a:ln>
        </p:spPr>
        <p:txBody>
          <a:bodyPr/>
          <a:lstStyle/>
          <a:p>
            <a:endParaRPr lang="zh-CN" altLang="en-US"/>
          </a:p>
        </p:txBody>
      </p:sp>
      <p:sp>
        <p:nvSpPr>
          <p:cNvPr id="26" name="Freeform 32"/>
          <p:cNvSpPr>
            <a:spLocks/>
          </p:cNvSpPr>
          <p:nvPr/>
        </p:nvSpPr>
        <p:spPr bwMode="auto">
          <a:xfrm>
            <a:off x="328610" y="4079867"/>
            <a:ext cx="2457450" cy="1022350"/>
          </a:xfrm>
          <a:custGeom>
            <a:avLst/>
            <a:gdLst>
              <a:gd name="T0" fmla="*/ 0 w 1409"/>
              <a:gd name="T1" fmla="*/ 1019587 h 370"/>
              <a:gd name="T2" fmla="*/ 2455706 w 1409"/>
              <a:gd name="T3" fmla="*/ 1019587 h 370"/>
              <a:gd name="T4" fmla="*/ 2084211 w 1409"/>
              <a:gd name="T5" fmla="*/ 0 h 370"/>
              <a:gd name="T6" fmla="*/ 366263 w 1409"/>
              <a:gd name="T7" fmla="*/ 0 h 370"/>
              <a:gd name="T8" fmla="*/ 0 w 1409"/>
              <a:gd name="T9" fmla="*/ 1019587 h 370"/>
              <a:gd name="T10" fmla="*/ 0 60000 65536"/>
              <a:gd name="T11" fmla="*/ 0 60000 65536"/>
              <a:gd name="T12" fmla="*/ 0 60000 65536"/>
              <a:gd name="T13" fmla="*/ 0 60000 65536"/>
              <a:gd name="T14" fmla="*/ 0 60000 65536"/>
              <a:gd name="T15" fmla="*/ 0 w 1409"/>
              <a:gd name="T16" fmla="*/ 0 h 370"/>
              <a:gd name="T17" fmla="*/ 1409 w 1409"/>
              <a:gd name="T18" fmla="*/ 370 h 370"/>
            </a:gdLst>
            <a:ahLst/>
            <a:cxnLst>
              <a:cxn ang="T10">
                <a:pos x="T0" y="T1"/>
              </a:cxn>
              <a:cxn ang="T11">
                <a:pos x="T2" y="T3"/>
              </a:cxn>
              <a:cxn ang="T12">
                <a:pos x="T4" y="T5"/>
              </a:cxn>
              <a:cxn ang="T13">
                <a:pos x="T6" y="T7"/>
              </a:cxn>
              <a:cxn ang="T14">
                <a:pos x="T8" y="T9"/>
              </a:cxn>
            </a:cxnLst>
            <a:rect l="T15" t="T16" r="T17" b="T18"/>
            <a:pathLst>
              <a:path w="1409" h="370">
                <a:moveTo>
                  <a:pt x="0" y="369"/>
                </a:moveTo>
                <a:lnTo>
                  <a:pt x="1408" y="369"/>
                </a:lnTo>
                <a:lnTo>
                  <a:pt x="1195" y="0"/>
                </a:lnTo>
                <a:lnTo>
                  <a:pt x="210" y="0"/>
                </a:lnTo>
                <a:lnTo>
                  <a:pt x="0" y="369"/>
                </a:lnTo>
              </a:path>
            </a:pathLst>
          </a:custGeom>
          <a:solidFill>
            <a:srgbClr val="009999"/>
          </a:solidFill>
          <a:ln w="12700" cap="rnd">
            <a:solidFill>
              <a:srgbClr val="33CCCC"/>
            </a:solidFill>
            <a:round/>
            <a:headEnd/>
            <a:tailEnd/>
          </a:ln>
        </p:spPr>
        <p:txBody>
          <a:bodyPr/>
          <a:lstStyle/>
          <a:p>
            <a:endParaRPr lang="zh-CN" altLang="en-US"/>
          </a:p>
        </p:txBody>
      </p:sp>
      <p:sp>
        <p:nvSpPr>
          <p:cNvPr id="15" name="圆角矩形 14"/>
          <p:cNvSpPr/>
          <p:nvPr/>
        </p:nvSpPr>
        <p:spPr bwMode="gray">
          <a:xfrm>
            <a:off x="3143240" y="1571612"/>
            <a:ext cx="2143140" cy="500066"/>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rtlCol="0" anchor="ctr"/>
          <a:lstStyle/>
          <a:p>
            <a:pPr algn="ctr"/>
            <a:endParaRPr lang="zh-CN" altLang="en-US">
              <a:ea typeface="宋体" pitchFamily="2" charset="-122"/>
            </a:endParaRPr>
          </a:p>
        </p:txBody>
      </p:sp>
      <p:sp>
        <p:nvSpPr>
          <p:cNvPr id="17" name="TextBox 16"/>
          <p:cNvSpPr txBox="1"/>
          <p:nvPr/>
        </p:nvSpPr>
        <p:spPr>
          <a:xfrm>
            <a:off x="3214678" y="1610013"/>
            <a:ext cx="3643338" cy="461665"/>
          </a:xfrm>
          <a:prstGeom prst="rect">
            <a:avLst/>
          </a:prstGeom>
          <a:noFill/>
        </p:spPr>
        <p:txBody>
          <a:bodyPr wrap="square" rtlCol="0">
            <a:spAutoFit/>
          </a:bodyPr>
          <a:lstStyle/>
          <a:p>
            <a:r>
              <a:rPr lang="zh-CN" altLang="en-US" sz="2400" b="1" dirty="0" smtClean="0">
                <a:solidFill>
                  <a:srgbClr val="000000"/>
                </a:solidFill>
                <a:latin typeface="华文中宋" pitchFamily="2" charset="-122"/>
                <a:ea typeface="华文中宋" pitchFamily="2" charset="-122"/>
              </a:rPr>
              <a:t>学术性</a:t>
            </a:r>
            <a:r>
              <a:rPr lang="zh-CN" altLang="en-US" sz="2400" b="1" dirty="0">
                <a:solidFill>
                  <a:srgbClr val="000000"/>
                </a:solidFill>
                <a:latin typeface="华文中宋" pitchFamily="2" charset="-122"/>
                <a:ea typeface="华文中宋" pitchFamily="2" charset="-122"/>
              </a:rPr>
              <a:t>人才</a:t>
            </a:r>
          </a:p>
        </p:txBody>
      </p:sp>
      <p:sp>
        <p:nvSpPr>
          <p:cNvPr id="18" name="Freeform 33"/>
          <p:cNvSpPr>
            <a:spLocks/>
          </p:cNvSpPr>
          <p:nvPr/>
        </p:nvSpPr>
        <p:spPr bwMode="auto">
          <a:xfrm>
            <a:off x="1995485" y="2633654"/>
            <a:ext cx="541338" cy="1217613"/>
          </a:xfrm>
          <a:custGeom>
            <a:avLst/>
            <a:gdLst>
              <a:gd name="T0" fmla="*/ 370205 w 310"/>
              <a:gd name="T1" fmla="*/ 1214852 h 441"/>
              <a:gd name="T2" fmla="*/ 539592 w 310"/>
              <a:gd name="T3" fmla="*/ 866963 h 441"/>
              <a:gd name="T4" fmla="*/ 94298 w 310"/>
              <a:gd name="T5" fmla="*/ 0 h 441"/>
              <a:gd name="T6" fmla="*/ 0 w 310"/>
              <a:gd name="T7" fmla="*/ 182228 h 441"/>
              <a:gd name="T8" fmla="*/ 370205 w 310"/>
              <a:gd name="T9" fmla="*/ 1214852 h 441"/>
              <a:gd name="T10" fmla="*/ 0 60000 65536"/>
              <a:gd name="T11" fmla="*/ 0 60000 65536"/>
              <a:gd name="T12" fmla="*/ 0 60000 65536"/>
              <a:gd name="T13" fmla="*/ 0 60000 65536"/>
              <a:gd name="T14" fmla="*/ 0 60000 65536"/>
              <a:gd name="T15" fmla="*/ 0 w 310"/>
              <a:gd name="T16" fmla="*/ 0 h 441"/>
              <a:gd name="T17" fmla="*/ 310 w 310"/>
              <a:gd name="T18" fmla="*/ 441 h 441"/>
            </a:gdLst>
            <a:ahLst/>
            <a:cxnLst>
              <a:cxn ang="T10">
                <a:pos x="T0" y="T1"/>
              </a:cxn>
              <a:cxn ang="T11">
                <a:pos x="T2" y="T3"/>
              </a:cxn>
              <a:cxn ang="T12">
                <a:pos x="T4" y="T5"/>
              </a:cxn>
              <a:cxn ang="T13">
                <a:pos x="T6" y="T7"/>
              </a:cxn>
              <a:cxn ang="T14">
                <a:pos x="T8" y="T9"/>
              </a:cxn>
            </a:cxnLst>
            <a:rect l="T15" t="T16" r="T17" b="T18"/>
            <a:pathLst>
              <a:path w="310" h="441">
                <a:moveTo>
                  <a:pt x="212" y="440"/>
                </a:moveTo>
                <a:lnTo>
                  <a:pt x="309" y="314"/>
                </a:lnTo>
                <a:lnTo>
                  <a:pt x="54" y="0"/>
                </a:lnTo>
                <a:lnTo>
                  <a:pt x="0" y="66"/>
                </a:lnTo>
                <a:lnTo>
                  <a:pt x="212" y="440"/>
                </a:lnTo>
              </a:path>
            </a:pathLst>
          </a:custGeom>
          <a:solidFill>
            <a:srgbClr val="CC9900"/>
          </a:solidFill>
          <a:ln w="12700" cap="rnd">
            <a:solidFill>
              <a:srgbClr val="482400"/>
            </a:solidFill>
            <a:round/>
            <a:headEnd/>
            <a:tailEnd/>
          </a:ln>
        </p:spPr>
        <p:txBody>
          <a:bodyPr/>
          <a:lstStyle/>
          <a:p>
            <a:endParaRPr lang="zh-CN" altLang="en-US"/>
          </a:p>
        </p:txBody>
      </p:sp>
      <p:sp>
        <p:nvSpPr>
          <p:cNvPr id="19" name="Freeform 34"/>
          <p:cNvSpPr>
            <a:spLocks/>
          </p:cNvSpPr>
          <p:nvPr/>
        </p:nvSpPr>
        <p:spPr bwMode="auto">
          <a:xfrm>
            <a:off x="1142998" y="2627304"/>
            <a:ext cx="947737" cy="188913"/>
          </a:xfrm>
          <a:custGeom>
            <a:avLst/>
            <a:gdLst>
              <a:gd name="T0" fmla="*/ 0 w 544"/>
              <a:gd name="T1" fmla="*/ 186093 h 67"/>
              <a:gd name="T2" fmla="*/ 851918 w 544"/>
              <a:gd name="T3" fmla="*/ 186093 h 67"/>
              <a:gd name="T4" fmla="*/ 945995 w 544"/>
              <a:gd name="T5" fmla="*/ 0 h 67"/>
              <a:gd name="T6" fmla="*/ 294426 w 544"/>
              <a:gd name="T7" fmla="*/ 0 h 67"/>
              <a:gd name="T8" fmla="*/ 0 w 544"/>
              <a:gd name="T9" fmla="*/ 186093 h 67"/>
              <a:gd name="T10" fmla="*/ 0 60000 65536"/>
              <a:gd name="T11" fmla="*/ 0 60000 65536"/>
              <a:gd name="T12" fmla="*/ 0 60000 65536"/>
              <a:gd name="T13" fmla="*/ 0 60000 65536"/>
              <a:gd name="T14" fmla="*/ 0 60000 65536"/>
              <a:gd name="T15" fmla="*/ 0 w 544"/>
              <a:gd name="T16" fmla="*/ 0 h 67"/>
              <a:gd name="T17" fmla="*/ 544 w 544"/>
              <a:gd name="T18" fmla="*/ 67 h 67"/>
            </a:gdLst>
            <a:ahLst/>
            <a:cxnLst>
              <a:cxn ang="T10">
                <a:pos x="T0" y="T1"/>
              </a:cxn>
              <a:cxn ang="T11">
                <a:pos x="T2" y="T3"/>
              </a:cxn>
              <a:cxn ang="T12">
                <a:pos x="T4" y="T5"/>
              </a:cxn>
              <a:cxn ang="T13">
                <a:pos x="T6" y="T7"/>
              </a:cxn>
              <a:cxn ang="T14">
                <a:pos x="T8" y="T9"/>
              </a:cxn>
            </a:cxnLst>
            <a:rect l="T15" t="T16" r="T17" b="T18"/>
            <a:pathLst>
              <a:path w="544" h="67">
                <a:moveTo>
                  <a:pt x="0" y="66"/>
                </a:moveTo>
                <a:lnTo>
                  <a:pt x="489" y="66"/>
                </a:lnTo>
                <a:lnTo>
                  <a:pt x="543" y="0"/>
                </a:lnTo>
                <a:lnTo>
                  <a:pt x="169" y="0"/>
                </a:lnTo>
                <a:lnTo>
                  <a:pt x="0" y="66"/>
                </a:lnTo>
              </a:path>
            </a:pathLst>
          </a:custGeom>
          <a:solidFill>
            <a:srgbClr val="996633"/>
          </a:solidFill>
          <a:ln w="12700" cap="rnd">
            <a:solidFill>
              <a:srgbClr val="482400"/>
            </a:solidFill>
            <a:round/>
            <a:headEnd/>
            <a:tailEnd/>
          </a:ln>
        </p:spPr>
        <p:txBody>
          <a:bodyPr/>
          <a:lstStyle/>
          <a:p>
            <a:endParaRPr lang="zh-CN" altLang="en-US"/>
          </a:p>
        </p:txBody>
      </p:sp>
      <p:sp>
        <p:nvSpPr>
          <p:cNvPr id="20" name="Freeform 35"/>
          <p:cNvSpPr>
            <a:spLocks/>
          </p:cNvSpPr>
          <p:nvPr/>
        </p:nvSpPr>
        <p:spPr bwMode="auto">
          <a:xfrm>
            <a:off x="769935" y="2809867"/>
            <a:ext cx="1598613" cy="1041400"/>
          </a:xfrm>
          <a:custGeom>
            <a:avLst/>
            <a:gdLst>
              <a:gd name="T0" fmla="*/ 0 w 917"/>
              <a:gd name="T1" fmla="*/ 1038630 h 376"/>
              <a:gd name="T2" fmla="*/ 1596870 w 917"/>
              <a:gd name="T3" fmla="*/ 1038630 h 376"/>
              <a:gd name="T4" fmla="*/ 1225545 w 917"/>
              <a:gd name="T5" fmla="*/ 0 h 376"/>
              <a:gd name="T6" fmla="*/ 371325 w 917"/>
              <a:gd name="T7" fmla="*/ 0 h 376"/>
              <a:gd name="T8" fmla="*/ 0 w 917"/>
              <a:gd name="T9" fmla="*/ 1038630 h 376"/>
              <a:gd name="T10" fmla="*/ 0 60000 65536"/>
              <a:gd name="T11" fmla="*/ 0 60000 65536"/>
              <a:gd name="T12" fmla="*/ 0 60000 65536"/>
              <a:gd name="T13" fmla="*/ 0 60000 65536"/>
              <a:gd name="T14" fmla="*/ 0 60000 65536"/>
              <a:gd name="T15" fmla="*/ 0 w 917"/>
              <a:gd name="T16" fmla="*/ 0 h 376"/>
              <a:gd name="T17" fmla="*/ 917 w 917"/>
              <a:gd name="T18" fmla="*/ 376 h 376"/>
            </a:gdLst>
            <a:ahLst/>
            <a:cxnLst>
              <a:cxn ang="T10">
                <a:pos x="T0" y="T1"/>
              </a:cxn>
              <a:cxn ang="T11">
                <a:pos x="T2" y="T3"/>
              </a:cxn>
              <a:cxn ang="T12">
                <a:pos x="T4" y="T5"/>
              </a:cxn>
              <a:cxn ang="T13">
                <a:pos x="T6" y="T7"/>
              </a:cxn>
              <a:cxn ang="T14">
                <a:pos x="T8" y="T9"/>
              </a:cxn>
            </a:cxnLst>
            <a:rect l="T15" t="T16" r="T17" b="T18"/>
            <a:pathLst>
              <a:path w="917" h="376">
                <a:moveTo>
                  <a:pt x="0" y="375"/>
                </a:moveTo>
                <a:lnTo>
                  <a:pt x="916" y="375"/>
                </a:lnTo>
                <a:lnTo>
                  <a:pt x="703" y="0"/>
                </a:lnTo>
                <a:lnTo>
                  <a:pt x="213" y="0"/>
                </a:lnTo>
                <a:lnTo>
                  <a:pt x="0" y="375"/>
                </a:lnTo>
              </a:path>
            </a:pathLst>
          </a:custGeom>
          <a:solidFill>
            <a:srgbClr val="CC9900"/>
          </a:solidFill>
          <a:ln w="12700" cap="rnd">
            <a:solidFill>
              <a:srgbClr val="482400"/>
            </a:solidFill>
            <a:round/>
            <a:headEnd/>
            <a:tailEnd/>
          </a:ln>
        </p:spPr>
        <p:txBody>
          <a:bodyPr/>
          <a:lstStyle/>
          <a:p>
            <a:endParaRPr lang="zh-CN" altLang="en-US"/>
          </a:p>
        </p:txBody>
      </p:sp>
      <p:sp>
        <p:nvSpPr>
          <p:cNvPr id="21" name="Freeform 36"/>
          <p:cNvSpPr>
            <a:spLocks/>
          </p:cNvSpPr>
          <p:nvPr/>
        </p:nvSpPr>
        <p:spPr bwMode="auto">
          <a:xfrm>
            <a:off x="1604960" y="1627179"/>
            <a:ext cx="457200" cy="1039813"/>
          </a:xfrm>
          <a:custGeom>
            <a:avLst/>
            <a:gdLst>
              <a:gd name="T0" fmla="*/ 369948 w 262"/>
              <a:gd name="T1" fmla="*/ 1037040 h 375"/>
              <a:gd name="T2" fmla="*/ 455455 w 262"/>
              <a:gd name="T3" fmla="*/ 876216 h 375"/>
              <a:gd name="T4" fmla="*/ 0 w 262"/>
              <a:gd name="T5" fmla="*/ 0 h 375"/>
              <a:gd name="T6" fmla="*/ 369948 w 262"/>
              <a:gd name="T7" fmla="*/ 1037040 h 375"/>
              <a:gd name="T8" fmla="*/ 0 60000 65536"/>
              <a:gd name="T9" fmla="*/ 0 60000 65536"/>
              <a:gd name="T10" fmla="*/ 0 60000 65536"/>
              <a:gd name="T11" fmla="*/ 0 60000 65536"/>
              <a:gd name="T12" fmla="*/ 0 w 262"/>
              <a:gd name="T13" fmla="*/ 0 h 375"/>
              <a:gd name="T14" fmla="*/ 262 w 262"/>
              <a:gd name="T15" fmla="*/ 375 h 375"/>
            </a:gdLst>
            <a:ahLst/>
            <a:cxnLst>
              <a:cxn ang="T8">
                <a:pos x="T0" y="T1"/>
              </a:cxn>
              <a:cxn ang="T9">
                <a:pos x="T2" y="T3"/>
              </a:cxn>
              <a:cxn ang="T10">
                <a:pos x="T4" y="T5"/>
              </a:cxn>
              <a:cxn ang="T11">
                <a:pos x="T6" y="T7"/>
              </a:cxn>
            </a:cxnLst>
            <a:rect l="T12" t="T13" r="T14" b="T15"/>
            <a:pathLst>
              <a:path w="262" h="375">
                <a:moveTo>
                  <a:pt x="212" y="374"/>
                </a:moveTo>
                <a:lnTo>
                  <a:pt x="261" y="316"/>
                </a:lnTo>
                <a:lnTo>
                  <a:pt x="0" y="0"/>
                </a:lnTo>
                <a:lnTo>
                  <a:pt x="212" y="374"/>
                </a:lnTo>
              </a:path>
            </a:pathLst>
          </a:custGeom>
          <a:solidFill>
            <a:schemeClr val="folHlink"/>
          </a:solidFill>
          <a:ln w="12700" cap="rnd">
            <a:solidFill>
              <a:srgbClr val="800000"/>
            </a:solidFill>
            <a:round/>
            <a:headEnd/>
            <a:tailEnd/>
          </a:ln>
        </p:spPr>
        <p:txBody>
          <a:bodyPr/>
          <a:lstStyle/>
          <a:p>
            <a:endParaRPr lang="zh-CN" altLang="en-US"/>
          </a:p>
        </p:txBody>
      </p:sp>
      <p:sp>
        <p:nvSpPr>
          <p:cNvPr id="22" name="Freeform 37"/>
          <p:cNvSpPr>
            <a:spLocks/>
          </p:cNvSpPr>
          <p:nvPr/>
        </p:nvSpPr>
        <p:spPr bwMode="auto">
          <a:xfrm>
            <a:off x="1230310" y="1627179"/>
            <a:ext cx="746125" cy="1039813"/>
          </a:xfrm>
          <a:custGeom>
            <a:avLst/>
            <a:gdLst>
              <a:gd name="T0" fmla="*/ 0 w 426"/>
              <a:gd name="T1" fmla="*/ 1037040 h 375"/>
              <a:gd name="T2" fmla="*/ 744374 w 426"/>
              <a:gd name="T3" fmla="*/ 1037040 h 375"/>
              <a:gd name="T4" fmla="*/ 373063 w 426"/>
              <a:gd name="T5" fmla="*/ 0 h 375"/>
              <a:gd name="T6" fmla="*/ 0 w 426"/>
              <a:gd name="T7" fmla="*/ 1037040 h 375"/>
              <a:gd name="T8" fmla="*/ 0 60000 65536"/>
              <a:gd name="T9" fmla="*/ 0 60000 65536"/>
              <a:gd name="T10" fmla="*/ 0 60000 65536"/>
              <a:gd name="T11" fmla="*/ 0 60000 65536"/>
              <a:gd name="T12" fmla="*/ 0 w 426"/>
              <a:gd name="T13" fmla="*/ 0 h 375"/>
              <a:gd name="T14" fmla="*/ 426 w 426"/>
              <a:gd name="T15" fmla="*/ 375 h 375"/>
            </a:gdLst>
            <a:ahLst/>
            <a:cxnLst>
              <a:cxn ang="T8">
                <a:pos x="T0" y="T1"/>
              </a:cxn>
              <a:cxn ang="T9">
                <a:pos x="T2" y="T3"/>
              </a:cxn>
              <a:cxn ang="T10">
                <a:pos x="T4" y="T5"/>
              </a:cxn>
              <a:cxn ang="T11">
                <a:pos x="T6" y="T7"/>
              </a:cxn>
            </a:cxnLst>
            <a:rect l="T12" t="T13" r="T14" b="T15"/>
            <a:pathLst>
              <a:path w="426" h="375">
                <a:moveTo>
                  <a:pt x="0" y="374"/>
                </a:moveTo>
                <a:lnTo>
                  <a:pt x="425" y="374"/>
                </a:lnTo>
                <a:lnTo>
                  <a:pt x="213" y="0"/>
                </a:lnTo>
                <a:lnTo>
                  <a:pt x="0" y="374"/>
                </a:lnTo>
              </a:path>
            </a:pathLst>
          </a:custGeom>
          <a:solidFill>
            <a:srgbClr val="800080"/>
          </a:solidFill>
          <a:ln w="12700" cap="rnd">
            <a:solidFill>
              <a:srgbClr val="660033"/>
            </a:solidFill>
            <a:round/>
            <a:headEnd/>
            <a:tailEnd/>
          </a:ln>
        </p:spPr>
        <p:txBody>
          <a:bodyPr/>
          <a:lstStyle/>
          <a:p>
            <a:endParaRPr lang="zh-CN" altLang="en-US"/>
          </a:p>
        </p:txBody>
      </p:sp>
      <p:cxnSp>
        <p:nvCxnSpPr>
          <p:cNvPr id="12" name="直接箭头连接符 11"/>
          <p:cNvCxnSpPr/>
          <p:nvPr/>
        </p:nvCxnSpPr>
        <p:spPr>
          <a:xfrm rot="10800000" flipV="1">
            <a:off x="1571606" y="1928801"/>
            <a:ext cx="642940" cy="45003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0" name="直接箭头连接符 29"/>
          <p:cNvCxnSpPr/>
          <p:nvPr/>
        </p:nvCxnSpPr>
        <p:spPr>
          <a:xfrm rot="10800000" flipV="1">
            <a:off x="1543056" y="2571744"/>
            <a:ext cx="742928" cy="4857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直接连接符 31"/>
          <p:cNvCxnSpPr/>
          <p:nvPr/>
        </p:nvCxnSpPr>
        <p:spPr>
          <a:xfrm>
            <a:off x="1008000" y="3143248"/>
            <a:ext cx="1116000" cy="1588"/>
          </a:xfrm>
          <a:prstGeom prst="line">
            <a:avLst/>
          </a:prstGeom>
          <a:ln>
            <a:solidFill>
              <a:srgbClr val="800000"/>
            </a:solidFill>
          </a:ln>
        </p:spPr>
        <p:style>
          <a:lnRef idx="3">
            <a:schemeClr val="accent4"/>
          </a:lnRef>
          <a:fillRef idx="0">
            <a:schemeClr val="accent4"/>
          </a:fillRef>
          <a:effectRef idx="2">
            <a:schemeClr val="accent4"/>
          </a:effectRef>
          <a:fontRef idx="minor">
            <a:schemeClr val="tx1"/>
          </a:fontRef>
        </p:style>
      </p:cxnSp>
      <p:sp>
        <p:nvSpPr>
          <p:cNvPr id="37" name="圆角矩形 36"/>
          <p:cNvSpPr/>
          <p:nvPr/>
        </p:nvSpPr>
        <p:spPr bwMode="gray">
          <a:xfrm>
            <a:off x="3143240" y="2324393"/>
            <a:ext cx="5715040" cy="500066"/>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rtlCol="0" anchor="ctr"/>
          <a:lstStyle/>
          <a:p>
            <a:pPr algn="ctr"/>
            <a:endParaRPr lang="zh-CN" altLang="en-US">
              <a:ea typeface="宋体" pitchFamily="2" charset="-122"/>
            </a:endParaRPr>
          </a:p>
        </p:txBody>
      </p:sp>
      <p:sp>
        <p:nvSpPr>
          <p:cNvPr id="38" name="TextBox 37"/>
          <p:cNvSpPr txBox="1"/>
          <p:nvPr/>
        </p:nvSpPr>
        <p:spPr>
          <a:xfrm>
            <a:off x="3143240" y="2395831"/>
            <a:ext cx="5643602" cy="461665"/>
          </a:xfrm>
          <a:prstGeom prst="rect">
            <a:avLst/>
          </a:prstGeom>
          <a:noFill/>
        </p:spPr>
        <p:txBody>
          <a:bodyPr wrap="square" rtlCol="0">
            <a:spAutoFit/>
          </a:bodyPr>
          <a:lstStyle/>
          <a:p>
            <a:r>
              <a:rPr lang="zh-CN" altLang="en-US" sz="2400" b="1" dirty="0">
                <a:solidFill>
                  <a:srgbClr val="000000"/>
                </a:solidFill>
                <a:latin typeface="华文中宋" pitchFamily="2" charset="-122"/>
                <a:ea typeface="华文中宋" pitchFamily="2" charset="-122"/>
              </a:rPr>
              <a:t>上身（</a:t>
            </a:r>
            <a:r>
              <a:rPr lang="en-US" altLang="en-US" sz="2400" b="1" dirty="0">
                <a:solidFill>
                  <a:srgbClr val="000000"/>
                </a:solidFill>
                <a:latin typeface="华文中宋" pitchFamily="2" charset="-122"/>
                <a:ea typeface="华文中宋" pitchFamily="2" charset="-122"/>
              </a:rPr>
              <a:t>10</a:t>
            </a:r>
            <a:r>
              <a:rPr lang="en-US" altLang="zh-CN" sz="2400" b="1" dirty="0">
                <a:solidFill>
                  <a:srgbClr val="000000"/>
                </a:solidFill>
                <a:latin typeface="华文中宋" pitchFamily="2" charset="-122"/>
                <a:ea typeface="华文中宋" pitchFamily="2" charset="-122"/>
              </a:rPr>
              <a:t>—</a:t>
            </a:r>
            <a:r>
              <a:rPr lang="en-US" altLang="en-US" sz="2400" b="1" dirty="0">
                <a:solidFill>
                  <a:srgbClr val="000000"/>
                </a:solidFill>
                <a:latin typeface="华文中宋" pitchFamily="2" charset="-122"/>
                <a:ea typeface="华文中宋" pitchFamily="2" charset="-122"/>
              </a:rPr>
              <a:t>15%</a:t>
            </a:r>
            <a:r>
              <a:rPr lang="zh-CN" altLang="en-US" sz="2400" b="1" dirty="0">
                <a:solidFill>
                  <a:srgbClr val="000000"/>
                </a:solidFill>
                <a:latin typeface="华文中宋" pitchFamily="2" charset="-122"/>
                <a:ea typeface="华文中宋" pitchFamily="2" charset="-122"/>
              </a:rPr>
              <a:t>）</a:t>
            </a:r>
            <a:r>
              <a:rPr lang="en-US" altLang="zh-CN" sz="2400" b="1" dirty="0">
                <a:solidFill>
                  <a:srgbClr val="000000"/>
                </a:solidFill>
                <a:latin typeface="华文中宋" pitchFamily="2" charset="-122"/>
                <a:ea typeface="华文中宋" pitchFamily="2" charset="-122"/>
              </a:rPr>
              <a:t>,</a:t>
            </a:r>
            <a:r>
              <a:rPr lang="zh-CN" altLang="en-US" sz="2400" b="1" dirty="0">
                <a:solidFill>
                  <a:srgbClr val="000000"/>
                </a:solidFill>
                <a:latin typeface="华文中宋" pitchFamily="2" charset="-122"/>
                <a:ea typeface="华文中宋" pitchFamily="2" charset="-122"/>
              </a:rPr>
              <a:t>为综合性应用型</a:t>
            </a:r>
            <a:r>
              <a:rPr lang="zh-CN" altLang="en-US" sz="2400" b="1" dirty="0" smtClean="0">
                <a:solidFill>
                  <a:srgbClr val="000000"/>
                </a:solidFill>
                <a:latin typeface="华文中宋" pitchFamily="2" charset="-122"/>
                <a:ea typeface="华文中宋" pitchFamily="2" charset="-122"/>
              </a:rPr>
              <a:t>人才</a:t>
            </a:r>
            <a:endParaRPr lang="zh-CN" altLang="en-US" sz="2400" b="1" dirty="0">
              <a:solidFill>
                <a:srgbClr val="000000"/>
              </a:solidFill>
              <a:latin typeface="华文中宋" pitchFamily="2" charset="-122"/>
              <a:ea typeface="华文中宋" pitchFamily="2" charset="-122"/>
            </a:endParaRPr>
          </a:p>
        </p:txBody>
      </p:sp>
      <p:cxnSp>
        <p:nvCxnSpPr>
          <p:cNvPr id="40" name="直接箭头连接符 39"/>
          <p:cNvCxnSpPr/>
          <p:nvPr/>
        </p:nvCxnSpPr>
        <p:spPr>
          <a:xfrm rot="10800000" flipV="1">
            <a:off x="1571604" y="3286124"/>
            <a:ext cx="714380" cy="4286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1" name="圆角矩形 40"/>
          <p:cNvSpPr/>
          <p:nvPr/>
        </p:nvSpPr>
        <p:spPr bwMode="gray">
          <a:xfrm>
            <a:off x="3143240" y="3110211"/>
            <a:ext cx="5715040" cy="500066"/>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rtlCol="0" anchor="ctr"/>
          <a:lstStyle/>
          <a:p>
            <a:pPr algn="ctr"/>
            <a:endParaRPr lang="zh-CN" altLang="en-US">
              <a:ea typeface="宋体" pitchFamily="2" charset="-122"/>
            </a:endParaRPr>
          </a:p>
        </p:txBody>
      </p:sp>
      <p:sp>
        <p:nvSpPr>
          <p:cNvPr id="43" name="TextBox 42"/>
          <p:cNvSpPr txBox="1"/>
          <p:nvPr/>
        </p:nvSpPr>
        <p:spPr>
          <a:xfrm>
            <a:off x="3214678" y="3181649"/>
            <a:ext cx="5643602" cy="461665"/>
          </a:xfrm>
          <a:prstGeom prst="rect">
            <a:avLst/>
          </a:prstGeom>
          <a:noFill/>
        </p:spPr>
        <p:txBody>
          <a:bodyPr wrap="square" rtlCol="0">
            <a:spAutoFit/>
          </a:bodyPr>
          <a:lstStyle/>
          <a:p>
            <a:r>
              <a:rPr lang="zh-CN" altLang="en-US" sz="2400" b="1" dirty="0">
                <a:solidFill>
                  <a:srgbClr val="000000"/>
                </a:solidFill>
                <a:latin typeface="华文中宋" pitchFamily="2" charset="-122"/>
                <a:ea typeface="华文中宋" pitchFamily="2" charset="-122"/>
              </a:rPr>
              <a:t>下身为专门性应用型人才，占</a:t>
            </a:r>
            <a:r>
              <a:rPr lang="en-US" altLang="en-US" sz="2400" b="1" dirty="0">
                <a:solidFill>
                  <a:srgbClr val="000000"/>
                </a:solidFill>
                <a:latin typeface="华文中宋" pitchFamily="2" charset="-122"/>
                <a:ea typeface="华文中宋" pitchFamily="2" charset="-122"/>
              </a:rPr>
              <a:t>85%</a:t>
            </a:r>
            <a:r>
              <a:rPr lang="zh-CN" altLang="en-US" sz="2400" b="1" dirty="0" smtClean="0">
                <a:solidFill>
                  <a:srgbClr val="000000"/>
                </a:solidFill>
                <a:latin typeface="华文中宋" pitchFamily="2" charset="-122"/>
                <a:ea typeface="华文中宋" pitchFamily="2" charset="-122"/>
              </a:rPr>
              <a:t>以上</a:t>
            </a:r>
            <a:endParaRPr lang="zh-CN" altLang="en-US" sz="2400" b="1" dirty="0">
              <a:solidFill>
                <a:srgbClr val="000000"/>
              </a:solidFill>
              <a:latin typeface="华文中宋" pitchFamily="2" charset="-122"/>
              <a:ea typeface="华文中宋" pitchFamily="2" charset="-122"/>
            </a:endParaRPr>
          </a:p>
        </p:txBody>
      </p:sp>
      <p:sp>
        <p:nvSpPr>
          <p:cNvPr id="44" name="TextBox 43"/>
          <p:cNvSpPr txBox="1"/>
          <p:nvPr/>
        </p:nvSpPr>
        <p:spPr>
          <a:xfrm>
            <a:off x="3286116" y="4071942"/>
            <a:ext cx="2786082" cy="461665"/>
          </a:xfrm>
          <a:prstGeom prst="rect">
            <a:avLst/>
          </a:prstGeom>
          <a:noFill/>
        </p:spPr>
        <p:txBody>
          <a:bodyPr wrap="square" rtlCol="0">
            <a:spAutoFit/>
          </a:bodyPr>
          <a:lstStyle/>
          <a:p>
            <a:r>
              <a:rPr lang="zh-CN" altLang="en-US" sz="2400" b="1" dirty="0" smtClean="0">
                <a:solidFill>
                  <a:srgbClr val="000000"/>
                </a:solidFill>
                <a:latin typeface="华文中宋" pitchFamily="2" charset="-122"/>
                <a:ea typeface="华文中宋" pitchFamily="2" charset="-122"/>
              </a:rPr>
              <a:t>技能型</a:t>
            </a:r>
            <a:r>
              <a:rPr lang="zh-CN" altLang="en-US" sz="2400" b="1" dirty="0">
                <a:solidFill>
                  <a:srgbClr val="000000"/>
                </a:solidFill>
                <a:latin typeface="华文中宋" pitchFamily="2" charset="-122"/>
                <a:ea typeface="华文中宋" pitchFamily="2" charset="-122"/>
              </a:rPr>
              <a:t>人才</a:t>
            </a:r>
          </a:p>
        </p:txBody>
      </p:sp>
      <p:cxnSp>
        <p:nvCxnSpPr>
          <p:cNvPr id="46" name="直接箭头连接符 45"/>
          <p:cNvCxnSpPr/>
          <p:nvPr/>
        </p:nvCxnSpPr>
        <p:spPr>
          <a:xfrm rot="10800000" flipV="1">
            <a:off x="1440000" y="4352064"/>
            <a:ext cx="1214437" cy="468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4" name="直接连接符 53"/>
          <p:cNvCxnSpPr>
            <a:endCxn id="37" idx="1"/>
          </p:cNvCxnSpPr>
          <p:nvPr/>
        </p:nvCxnSpPr>
        <p:spPr>
          <a:xfrm>
            <a:off x="2285984" y="2571744"/>
            <a:ext cx="857256" cy="2682"/>
          </a:xfrm>
          <a:prstGeom prst="line">
            <a:avLst/>
          </a:prstGeom>
        </p:spPr>
        <p:style>
          <a:lnRef idx="2">
            <a:schemeClr val="accent3"/>
          </a:lnRef>
          <a:fillRef idx="0">
            <a:schemeClr val="accent3"/>
          </a:fillRef>
          <a:effectRef idx="1">
            <a:schemeClr val="accent3"/>
          </a:effectRef>
          <a:fontRef idx="minor">
            <a:schemeClr val="tx1"/>
          </a:fontRef>
        </p:style>
      </p:cxnSp>
      <p:cxnSp>
        <p:nvCxnSpPr>
          <p:cNvPr id="58" name="直接连接符 57"/>
          <p:cNvCxnSpPr/>
          <p:nvPr/>
        </p:nvCxnSpPr>
        <p:spPr>
          <a:xfrm>
            <a:off x="2285984" y="3286124"/>
            <a:ext cx="857256" cy="2682"/>
          </a:xfrm>
          <a:prstGeom prst="line">
            <a:avLst/>
          </a:prstGeom>
        </p:spPr>
        <p:style>
          <a:lnRef idx="2">
            <a:schemeClr val="accent3"/>
          </a:lnRef>
          <a:fillRef idx="0">
            <a:schemeClr val="accent3"/>
          </a:fillRef>
          <a:effectRef idx="1">
            <a:schemeClr val="accent3"/>
          </a:effectRef>
          <a:fontRef idx="minor">
            <a:schemeClr val="tx1"/>
          </a:fontRef>
        </p:style>
      </p:cxnSp>
      <p:cxnSp>
        <p:nvCxnSpPr>
          <p:cNvPr id="64" name="直接连接符 63"/>
          <p:cNvCxnSpPr/>
          <p:nvPr/>
        </p:nvCxnSpPr>
        <p:spPr>
          <a:xfrm rot="-240000">
            <a:off x="2643772" y="4318607"/>
            <a:ext cx="540000" cy="36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61" name="直接连接符 60"/>
          <p:cNvCxnSpPr/>
          <p:nvPr/>
        </p:nvCxnSpPr>
        <p:spPr>
          <a:xfrm>
            <a:off x="2214546" y="1928802"/>
            <a:ext cx="928694" cy="1588"/>
          </a:xfrm>
          <a:prstGeom prst="line">
            <a:avLst/>
          </a:prstGeom>
        </p:spPr>
        <p:style>
          <a:lnRef idx="2">
            <a:schemeClr val="accent3"/>
          </a:lnRef>
          <a:fillRef idx="0">
            <a:schemeClr val="accent3"/>
          </a:fillRef>
          <a:effectRef idx="1">
            <a:schemeClr val="accent3"/>
          </a:effectRef>
          <a:fontRef idx="minor">
            <a:schemeClr val="tx1"/>
          </a:fontRef>
        </p:style>
      </p:cxnSp>
      <p:sp>
        <p:nvSpPr>
          <p:cNvPr id="72" name="TextBox 20"/>
          <p:cNvSpPr txBox="1">
            <a:spLocks noChangeArrowheads="1"/>
          </p:cNvSpPr>
          <p:nvPr/>
        </p:nvSpPr>
        <p:spPr bwMode="auto">
          <a:xfrm>
            <a:off x="1287445" y="2260608"/>
            <a:ext cx="642938" cy="366713"/>
          </a:xfrm>
          <a:prstGeom prst="rect">
            <a:avLst/>
          </a:prstGeom>
          <a:noFill/>
          <a:ln w="9525">
            <a:noFill/>
            <a:miter lim="800000"/>
            <a:headEnd/>
            <a:tailEnd/>
          </a:ln>
        </p:spPr>
        <p:txBody>
          <a:bodyPr>
            <a:spAutoFit/>
          </a:bodyPr>
          <a:lstStyle/>
          <a:p>
            <a:r>
              <a:rPr lang="zh-CN" altLang="en-US" sz="1800" dirty="0">
                <a:latin typeface="华文中宋" pitchFamily="2" charset="-122"/>
                <a:ea typeface="华文中宋" pitchFamily="2" charset="-122"/>
              </a:rPr>
              <a:t>塔尖</a:t>
            </a:r>
            <a:endParaRPr lang="zh-CN" altLang="en-US" sz="1800" dirty="0">
              <a:latin typeface="Calibri" pitchFamily="34" charset="0"/>
              <a:ea typeface="宋体" pitchFamily="2" charset="-122"/>
            </a:endParaRPr>
          </a:p>
        </p:txBody>
      </p:sp>
      <p:sp>
        <p:nvSpPr>
          <p:cNvPr id="73" name="TextBox 22"/>
          <p:cNvSpPr txBox="1">
            <a:spLocks noChangeArrowheads="1"/>
          </p:cNvSpPr>
          <p:nvPr/>
        </p:nvSpPr>
        <p:spPr bwMode="auto">
          <a:xfrm>
            <a:off x="1071545" y="4276733"/>
            <a:ext cx="1000125" cy="369332"/>
          </a:xfrm>
          <a:prstGeom prst="rect">
            <a:avLst/>
          </a:prstGeom>
          <a:noFill/>
          <a:ln w="9525">
            <a:noFill/>
            <a:miter lim="800000"/>
            <a:headEnd/>
            <a:tailEnd/>
          </a:ln>
        </p:spPr>
        <p:txBody>
          <a:bodyPr>
            <a:spAutoFit/>
          </a:bodyPr>
          <a:lstStyle/>
          <a:p>
            <a:r>
              <a:rPr lang="zh-CN" altLang="en-US" sz="1800" dirty="0" smtClean="0">
                <a:latin typeface="华文中宋" pitchFamily="2" charset="-122"/>
                <a:ea typeface="华文中宋" pitchFamily="2" charset="-122"/>
              </a:rPr>
              <a:t>  塔</a:t>
            </a:r>
            <a:r>
              <a:rPr lang="zh-CN" altLang="en-US" dirty="0" smtClean="0">
                <a:latin typeface="华文中宋" pitchFamily="2" charset="-122"/>
                <a:ea typeface="华文中宋" pitchFamily="2" charset="-122"/>
              </a:rPr>
              <a:t>底</a:t>
            </a:r>
            <a:endParaRPr lang="zh-CN" altLang="en-US" sz="1800" dirty="0">
              <a:latin typeface="Calibri" pitchFamily="34" charset="0"/>
              <a:ea typeface="宋体" pitchFamily="2" charset="-122"/>
            </a:endParaRPr>
          </a:p>
        </p:txBody>
      </p:sp>
      <p:sp>
        <p:nvSpPr>
          <p:cNvPr id="74" name="TextBox 20"/>
          <p:cNvSpPr txBox="1">
            <a:spLocks noChangeArrowheads="1"/>
          </p:cNvSpPr>
          <p:nvPr/>
        </p:nvSpPr>
        <p:spPr bwMode="auto">
          <a:xfrm>
            <a:off x="1285856" y="3214686"/>
            <a:ext cx="642938" cy="366713"/>
          </a:xfrm>
          <a:prstGeom prst="rect">
            <a:avLst/>
          </a:prstGeom>
          <a:noFill/>
          <a:ln w="9525">
            <a:noFill/>
            <a:miter lim="800000"/>
            <a:headEnd/>
            <a:tailEnd/>
          </a:ln>
        </p:spPr>
        <p:txBody>
          <a:bodyPr>
            <a:spAutoFit/>
          </a:bodyPr>
          <a:lstStyle/>
          <a:p>
            <a:r>
              <a:rPr lang="zh-CN" altLang="en-US" sz="1800" dirty="0" smtClean="0">
                <a:latin typeface="华文中宋" pitchFamily="2" charset="-122"/>
                <a:ea typeface="华文中宋" pitchFamily="2" charset="-122"/>
              </a:rPr>
              <a:t>塔身</a:t>
            </a:r>
            <a:endParaRPr lang="zh-CN" altLang="en-US" sz="1800" dirty="0">
              <a:latin typeface="Calibri" pitchFamily="34" charset="0"/>
              <a:ea typeface="宋体" pitchFamily="2" charset="-122"/>
            </a:endParaRPr>
          </a:p>
        </p:txBody>
      </p:sp>
      <p:sp>
        <p:nvSpPr>
          <p:cNvPr id="75" name="TextBox 74"/>
          <p:cNvSpPr txBox="1"/>
          <p:nvPr/>
        </p:nvSpPr>
        <p:spPr>
          <a:xfrm>
            <a:off x="1428728" y="467005"/>
            <a:ext cx="2214578" cy="461665"/>
          </a:xfrm>
          <a:prstGeom prst="rect">
            <a:avLst/>
          </a:prstGeom>
          <a:noFill/>
        </p:spPr>
        <p:txBody>
          <a:bodyPr wrap="square" rtlCol="0">
            <a:spAutoFit/>
          </a:bodyPr>
          <a:lstStyle/>
          <a:p>
            <a:r>
              <a:rPr lang="zh-CN" altLang="en-US" sz="2400" b="1" dirty="0">
                <a:solidFill>
                  <a:srgbClr val="000000"/>
                </a:solidFill>
                <a:latin typeface="华文中宋" pitchFamily="2" charset="-122"/>
                <a:ea typeface="华文中宋" pitchFamily="2" charset="-122"/>
              </a:rPr>
              <a:t>另一种人才塔：</a:t>
            </a: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
          <p:cNvSpPr>
            <a:spLocks noChangeArrowheads="1"/>
          </p:cNvSpPr>
          <p:nvPr/>
        </p:nvSpPr>
        <p:spPr bwMode="gray">
          <a:xfrm>
            <a:off x="1115616" y="3789041"/>
            <a:ext cx="1296144" cy="720080"/>
          </a:xfrm>
          <a:prstGeom prst="roundRect">
            <a:avLst>
              <a:gd name="adj" fmla="val 11921"/>
            </a:avLst>
          </a:prstGeom>
          <a:gradFill rotWithShape="1">
            <a:gsLst>
              <a:gs pos="0">
                <a:srgbClr val="009999"/>
              </a:gs>
              <a:gs pos="100000">
                <a:srgbClr val="006B6B"/>
              </a:gs>
            </a:gsLst>
            <a:lin ang="5400000" scaled="1"/>
          </a:gradFill>
          <a:ln w="38100">
            <a:solidFill>
              <a:schemeClr val="bg1"/>
            </a:solidFill>
            <a:round/>
            <a:headEnd/>
            <a:tailEnd/>
          </a:ln>
        </p:spPr>
        <p:txBody>
          <a:bodyPr wrap="none" anchor="ctr"/>
          <a:lstStyle/>
          <a:p>
            <a:endParaRPr lang="zh-CN" altLang="en-US"/>
          </a:p>
        </p:txBody>
      </p:sp>
      <p:sp>
        <p:nvSpPr>
          <p:cNvPr id="11" name="Freeform 12"/>
          <p:cNvSpPr>
            <a:spLocks/>
          </p:cNvSpPr>
          <p:nvPr/>
        </p:nvSpPr>
        <p:spPr bwMode="gray">
          <a:xfrm>
            <a:off x="1187624" y="3897785"/>
            <a:ext cx="432048" cy="395311"/>
          </a:xfrm>
          <a:custGeom>
            <a:avLst/>
            <a:gdLst>
              <a:gd name="T0" fmla="*/ 105920 w 596"/>
              <a:gd name="T1" fmla="*/ 0 h 598"/>
              <a:gd name="T2" fmla="*/ 0 w 596"/>
              <a:gd name="T3" fmla="*/ 105566 h 598"/>
              <a:gd name="T4" fmla="*/ 0 w 596"/>
              <a:gd name="T5" fmla="*/ 526935 h 598"/>
              <a:gd name="T6" fmla="*/ 144519 w 596"/>
              <a:gd name="T7" fmla="*/ 155665 h 598"/>
              <a:gd name="T8" fmla="*/ 528705 w 596"/>
              <a:gd name="T9" fmla="*/ 0 h 598"/>
              <a:gd name="T10" fmla="*/ 105920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round/>
            <a:headEnd/>
            <a:tailEnd/>
          </a:ln>
        </p:spPr>
        <p:txBody>
          <a:bodyPr/>
          <a:lstStyle/>
          <a:p>
            <a:endParaRPr lang="zh-CN" altLang="en-US"/>
          </a:p>
        </p:txBody>
      </p:sp>
      <p:sp>
        <p:nvSpPr>
          <p:cNvPr id="4" name="TextBox 3"/>
          <p:cNvSpPr txBox="1"/>
          <p:nvPr/>
        </p:nvSpPr>
        <p:spPr>
          <a:xfrm>
            <a:off x="2483768" y="2348880"/>
            <a:ext cx="5904656" cy="1791260"/>
          </a:xfrm>
          <a:prstGeom prst="rect">
            <a:avLst/>
          </a:prstGeom>
          <a:noFill/>
        </p:spPr>
        <p:txBody>
          <a:bodyPr wrap="square" rtlCol="0">
            <a:spAutoFit/>
          </a:bodyPr>
          <a:lstStyle/>
          <a:p>
            <a:pPr>
              <a:lnSpc>
                <a:spcPct val="120000"/>
              </a:lnSpc>
            </a:pPr>
            <a:r>
              <a:rPr lang="zh-CN" altLang="zh-CN" sz="2400" b="1" dirty="0" smtClean="0">
                <a:latin typeface="华文中宋" pitchFamily="2" charset="-122"/>
                <a:ea typeface="华文中宋" pitchFamily="2" charset="-122"/>
              </a:rPr>
              <a:t>各类人才培养的共有问题</a:t>
            </a:r>
            <a:r>
              <a:rPr lang="zh-CN" altLang="en-US" sz="2400" b="1" dirty="0" smtClean="0">
                <a:latin typeface="华文中宋" pitchFamily="2" charset="-122"/>
                <a:ea typeface="华文中宋" pitchFamily="2" charset="-122"/>
              </a:rPr>
              <a:t>，例如：</a:t>
            </a:r>
            <a:r>
              <a:rPr lang="zh-CN" altLang="zh-CN" sz="2400" b="1" dirty="0" smtClean="0">
                <a:latin typeface="华文中宋" pitchFamily="2" charset="-122"/>
                <a:ea typeface="华文中宋" pitchFamily="2" charset="-122"/>
              </a:rPr>
              <a:t>教学中心地位；教师队伍建设；教学改革；质量保障体系。</a:t>
            </a:r>
          </a:p>
          <a:p>
            <a:endParaRPr lang="zh-CN" altLang="en-US" sz="2400" b="1" dirty="0" smtClean="0">
              <a:latin typeface="华文中宋" pitchFamily="2" charset="-122"/>
              <a:ea typeface="华文中宋" pitchFamily="2" charset="-122"/>
            </a:endParaRPr>
          </a:p>
        </p:txBody>
      </p:sp>
      <p:sp>
        <p:nvSpPr>
          <p:cNvPr id="5" name="TextBox 4"/>
          <p:cNvSpPr txBox="1"/>
          <p:nvPr/>
        </p:nvSpPr>
        <p:spPr>
          <a:xfrm>
            <a:off x="1331640" y="3956863"/>
            <a:ext cx="4824536" cy="461665"/>
          </a:xfrm>
          <a:prstGeom prst="rect">
            <a:avLst/>
          </a:prstGeom>
          <a:noFill/>
        </p:spPr>
        <p:txBody>
          <a:bodyPr wrap="square" rtlCol="0">
            <a:spAutoFit/>
          </a:bodyPr>
          <a:lstStyle/>
          <a:p>
            <a:r>
              <a:rPr lang="zh-CN" altLang="zh-CN" sz="2400" b="1" dirty="0" smtClean="0">
                <a:solidFill>
                  <a:schemeClr val="bg1"/>
                </a:solidFill>
                <a:latin typeface="华文中宋" pitchFamily="2" charset="-122"/>
                <a:ea typeface="华文中宋" pitchFamily="2" charset="-122"/>
              </a:rPr>
              <a:t>个性：</a:t>
            </a:r>
            <a:endParaRPr lang="zh-CN" altLang="en-US" sz="2400" b="1" dirty="0" smtClean="0">
              <a:latin typeface="华文中宋" pitchFamily="2" charset="-122"/>
              <a:ea typeface="华文中宋" pitchFamily="2" charset="-122"/>
            </a:endParaRPr>
          </a:p>
        </p:txBody>
      </p:sp>
      <p:sp>
        <p:nvSpPr>
          <p:cNvPr id="6" name="AutoShape 5"/>
          <p:cNvSpPr>
            <a:spLocks noChangeArrowheads="1"/>
          </p:cNvSpPr>
          <p:nvPr/>
        </p:nvSpPr>
        <p:spPr bwMode="gray">
          <a:xfrm>
            <a:off x="1131837" y="2459882"/>
            <a:ext cx="1279923" cy="681086"/>
          </a:xfrm>
          <a:prstGeom prst="roundRect">
            <a:avLst>
              <a:gd name="adj" fmla="val 11921"/>
            </a:avLst>
          </a:prstGeom>
          <a:gradFill rotWithShape="1">
            <a:gsLst>
              <a:gs pos="0">
                <a:srgbClr val="0066CC"/>
              </a:gs>
              <a:gs pos="100000">
                <a:srgbClr val="00478E"/>
              </a:gs>
            </a:gsLst>
            <a:lin ang="5400000" scaled="1"/>
          </a:gradFill>
          <a:ln w="38100">
            <a:solidFill>
              <a:srgbClr val="000099"/>
            </a:solidFill>
            <a:round/>
            <a:headEnd/>
            <a:tailEnd/>
          </a:ln>
        </p:spPr>
        <p:txBody>
          <a:bodyPr wrap="none" anchor="ctr"/>
          <a:lstStyle/>
          <a:p>
            <a:endParaRPr lang="zh-CN" altLang="en-US"/>
          </a:p>
        </p:txBody>
      </p:sp>
      <p:sp>
        <p:nvSpPr>
          <p:cNvPr id="7" name="Freeform 6"/>
          <p:cNvSpPr>
            <a:spLocks/>
          </p:cNvSpPr>
          <p:nvPr/>
        </p:nvSpPr>
        <p:spPr bwMode="gray">
          <a:xfrm>
            <a:off x="1197983" y="2533973"/>
            <a:ext cx="505266" cy="5349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pPr>
              <a:defRPr/>
            </a:pPr>
            <a:endParaRPr lang="zh-CN" altLang="en-US"/>
          </a:p>
        </p:txBody>
      </p:sp>
      <p:sp>
        <p:nvSpPr>
          <p:cNvPr id="8" name="TextBox 7"/>
          <p:cNvSpPr txBox="1"/>
          <p:nvPr/>
        </p:nvSpPr>
        <p:spPr>
          <a:xfrm>
            <a:off x="1331640" y="2535287"/>
            <a:ext cx="1008112" cy="461665"/>
          </a:xfrm>
          <a:prstGeom prst="rect">
            <a:avLst/>
          </a:prstGeom>
          <a:noFill/>
        </p:spPr>
        <p:txBody>
          <a:bodyPr wrap="square" rtlCol="0">
            <a:spAutoFit/>
          </a:bodyPr>
          <a:lstStyle/>
          <a:p>
            <a:r>
              <a:rPr lang="zh-CN" altLang="zh-CN" sz="2400" b="1" dirty="0" smtClean="0">
                <a:solidFill>
                  <a:schemeClr val="bg1"/>
                </a:solidFill>
                <a:latin typeface="华文中宋" pitchFamily="2" charset="-122"/>
                <a:ea typeface="华文中宋" pitchFamily="2" charset="-122"/>
              </a:rPr>
              <a:t>共性：</a:t>
            </a:r>
            <a:endParaRPr lang="zh-CN" altLang="en-US" sz="2400" b="1" dirty="0" smtClean="0">
              <a:solidFill>
                <a:schemeClr val="bg1"/>
              </a:solidFill>
              <a:latin typeface="华文中宋" pitchFamily="2" charset="-122"/>
              <a:ea typeface="华文中宋" pitchFamily="2" charset="-122"/>
            </a:endParaRPr>
          </a:p>
        </p:txBody>
      </p:sp>
      <p:sp>
        <p:nvSpPr>
          <p:cNvPr id="12" name="TextBox 11"/>
          <p:cNvSpPr txBox="1"/>
          <p:nvPr/>
        </p:nvSpPr>
        <p:spPr>
          <a:xfrm>
            <a:off x="2483768" y="3894147"/>
            <a:ext cx="5976664" cy="830997"/>
          </a:xfrm>
          <a:prstGeom prst="rect">
            <a:avLst/>
          </a:prstGeom>
          <a:noFill/>
        </p:spPr>
        <p:txBody>
          <a:bodyPr wrap="square" rtlCol="0">
            <a:spAutoFit/>
          </a:bodyPr>
          <a:lstStyle/>
          <a:p>
            <a:r>
              <a:rPr lang="zh-CN" altLang="zh-CN" sz="2400" b="1" dirty="0" smtClean="0">
                <a:latin typeface="华文中宋" pitchFamily="2" charset="-122"/>
                <a:ea typeface="华文中宋" pitchFamily="2" charset="-122"/>
              </a:rPr>
              <a:t>应用型人才培养需特殊注重的几个要素。</a:t>
            </a:r>
          </a:p>
          <a:p>
            <a:endParaRPr lang="zh-CN" altLang="en-US" sz="2400" b="1" dirty="0" smtClean="0">
              <a:latin typeface="华文中宋" pitchFamily="2" charset="-122"/>
              <a:ea typeface="华文中宋" pitchFamily="2" charset="-122"/>
            </a:endParaRPr>
          </a:p>
        </p:txBody>
      </p:sp>
      <p:sp>
        <p:nvSpPr>
          <p:cNvPr id="13" name="AutoShape 3"/>
          <p:cNvSpPr>
            <a:spLocks noChangeArrowheads="1"/>
          </p:cNvSpPr>
          <p:nvPr/>
        </p:nvSpPr>
        <p:spPr bwMode="gray">
          <a:xfrm>
            <a:off x="1331640" y="620688"/>
            <a:ext cx="5832648" cy="792088"/>
          </a:xfrm>
          <a:prstGeom prst="roundRect">
            <a:avLst>
              <a:gd name="adj" fmla="val 50000"/>
            </a:avLst>
          </a:prstGeom>
          <a:solidFill>
            <a:srgbClr val="A40000"/>
          </a:solidFill>
          <a:ln w="9525">
            <a:noFill/>
            <a:round/>
            <a:headEnd/>
            <a:tailEnd/>
          </a:ln>
          <a:effectLst/>
          <a:scene3d>
            <a:camera prst="orthographicFront"/>
            <a:lightRig rig="threePt" dir="t"/>
          </a:scene3d>
          <a:sp3d>
            <a:bevelT/>
          </a:sp3d>
        </p:spPr>
        <p:txBody>
          <a:bodyPr wrap="none" anchor="ctr"/>
          <a:lstStyle/>
          <a:p>
            <a:pPr lvl="0" algn="ctr">
              <a:defRPr/>
            </a:pPr>
            <a:endParaRPr lang="en-US" altLang="zh-CN" sz="2400" b="1" dirty="0" smtClean="0">
              <a:solidFill>
                <a:schemeClr val="bg1"/>
              </a:solidFill>
              <a:latin typeface="华文中宋" pitchFamily="2" charset="-122"/>
              <a:ea typeface="华文中宋" pitchFamily="2" charset="-122"/>
            </a:endParaRPr>
          </a:p>
          <a:p>
            <a:pPr lvl="0" algn="ctr">
              <a:defRPr/>
            </a:pPr>
            <a:r>
              <a:rPr lang="zh-CN" altLang="en-US" sz="2400" b="1" dirty="0" smtClean="0">
                <a:solidFill>
                  <a:schemeClr val="bg1"/>
                </a:solidFill>
                <a:latin typeface="华文中宋" pitchFamily="2" charset="-122"/>
                <a:ea typeface="华文中宋" pitchFamily="2" charset="-122"/>
              </a:rPr>
              <a:t>二</a:t>
            </a:r>
            <a:r>
              <a:rPr lang="zh-CN" altLang="en-US" sz="2400" b="1" dirty="0" smtClean="0">
                <a:solidFill>
                  <a:schemeClr val="bg1"/>
                </a:solidFill>
                <a:latin typeface="华文中宋" pitchFamily="2" charset="-122"/>
                <a:ea typeface="华文中宋" pitchFamily="2" charset="-122"/>
              </a:rPr>
              <a:t>、</a:t>
            </a:r>
            <a:r>
              <a:rPr lang="zh-CN" altLang="zh-CN" sz="2400" b="1" dirty="0" smtClean="0">
                <a:solidFill>
                  <a:schemeClr val="bg1"/>
                </a:solidFill>
                <a:latin typeface="华文中宋" pitchFamily="2" charset="-122"/>
                <a:ea typeface="华文中宋" pitchFamily="2" charset="-122"/>
              </a:rPr>
              <a:t>应用型人才培养的共性与个性问题</a:t>
            </a:r>
          </a:p>
          <a:p>
            <a:pPr algn="ctr">
              <a:defRPr/>
            </a:pPr>
            <a:endParaRPr lang="zh-CN" sz="2400" dirty="0">
              <a:solidFill>
                <a:schemeClr val="bg1">
                  <a:lumMod val="95000"/>
                </a:schemeClr>
              </a:solidFill>
              <a:latin typeface="Arial"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80728"/>
            <a:ext cx="5616624" cy="461665"/>
          </a:xfrm>
          <a:prstGeom prst="rect">
            <a:avLst/>
          </a:prstGeom>
          <a:noFill/>
        </p:spPr>
        <p:txBody>
          <a:bodyPr wrap="square" rtlCol="0">
            <a:spAutoFit/>
          </a:bodyPr>
          <a:lstStyle/>
          <a:p>
            <a:r>
              <a:rPr lang="en-US" altLang="zh-CN" sz="2400" b="1" dirty="0" smtClean="0">
                <a:latin typeface="华文中宋" pitchFamily="2" charset="-122"/>
                <a:ea typeface="华文中宋" pitchFamily="2" charset="-122"/>
              </a:rPr>
              <a:t>1.</a:t>
            </a:r>
            <a:r>
              <a:rPr lang="zh-CN" altLang="zh-CN" sz="2400" b="1" dirty="0" smtClean="0">
                <a:latin typeface="华文中宋" pitchFamily="2" charset="-122"/>
                <a:ea typeface="华文中宋" pitchFamily="2" charset="-122"/>
              </a:rPr>
              <a:t>明确的人才培养定位：</a:t>
            </a:r>
            <a:endParaRPr lang="zh-CN" altLang="en-US" sz="2400" b="1" dirty="0" smtClean="0">
              <a:latin typeface="华文中宋" pitchFamily="2" charset="-122"/>
              <a:ea typeface="华文中宋" pitchFamily="2" charset="-122"/>
            </a:endParaRPr>
          </a:p>
        </p:txBody>
      </p:sp>
      <p:sp>
        <p:nvSpPr>
          <p:cNvPr id="3" name="TextBox 2"/>
          <p:cNvSpPr txBox="1"/>
          <p:nvPr/>
        </p:nvSpPr>
        <p:spPr>
          <a:xfrm>
            <a:off x="1475656" y="1556792"/>
            <a:ext cx="6552728" cy="1200329"/>
          </a:xfrm>
          <a:prstGeom prst="rect">
            <a:avLst/>
          </a:prstGeom>
          <a:noFill/>
        </p:spPr>
        <p:txBody>
          <a:bodyPr wrap="square" rtlCol="0">
            <a:spAutoFit/>
          </a:bodyPr>
          <a:lstStyle/>
          <a:p>
            <a:r>
              <a:rPr lang="zh-CN" altLang="zh-CN" sz="2400" b="1" dirty="0" smtClean="0">
                <a:latin typeface="华文中宋" pitchFamily="2" charset="-122"/>
                <a:ea typeface="华文中宋" pitchFamily="2" charset="-122"/>
              </a:rPr>
              <a:t>重心下移、面向实际应用；基础理论不求宽广深厚，而是扎实够用，重在指导实践。</a:t>
            </a:r>
          </a:p>
          <a:p>
            <a:endParaRPr lang="zh-CN" altLang="en-US" sz="2400" b="1" dirty="0" smtClean="0">
              <a:latin typeface="华文中宋" pitchFamily="2" charset="-122"/>
              <a:ea typeface="华文中宋" pitchFamily="2" charset="-122"/>
            </a:endParaRPr>
          </a:p>
        </p:txBody>
      </p:sp>
      <p:sp>
        <p:nvSpPr>
          <p:cNvPr id="4" name="TextBox 3"/>
          <p:cNvSpPr txBox="1"/>
          <p:nvPr/>
        </p:nvSpPr>
        <p:spPr>
          <a:xfrm>
            <a:off x="827584" y="2492896"/>
            <a:ext cx="4176464" cy="461665"/>
          </a:xfrm>
          <a:prstGeom prst="rect">
            <a:avLst/>
          </a:prstGeom>
          <a:noFill/>
        </p:spPr>
        <p:txBody>
          <a:bodyPr wrap="square" rtlCol="0">
            <a:spAutoFit/>
          </a:bodyPr>
          <a:lstStyle/>
          <a:p>
            <a:r>
              <a:rPr lang="en-US" altLang="zh-CN" sz="2400" b="1" dirty="0" smtClean="0">
                <a:latin typeface="华文中宋" pitchFamily="2" charset="-122"/>
                <a:ea typeface="华文中宋" pitchFamily="2" charset="-122"/>
              </a:rPr>
              <a:t>2.</a:t>
            </a:r>
            <a:r>
              <a:rPr lang="zh-CN" altLang="zh-CN" sz="2400" b="1" dirty="0" smtClean="0">
                <a:latin typeface="华文中宋" pitchFamily="2" charset="-122"/>
                <a:ea typeface="华文中宋" pitchFamily="2" charset="-122"/>
              </a:rPr>
              <a:t>应用型的师资队伍：</a:t>
            </a:r>
            <a:endParaRPr lang="zh-CN" altLang="en-US" sz="2400" b="1" dirty="0" smtClean="0">
              <a:latin typeface="华文中宋" pitchFamily="2" charset="-122"/>
              <a:ea typeface="华文中宋" pitchFamily="2" charset="-122"/>
            </a:endParaRPr>
          </a:p>
        </p:txBody>
      </p:sp>
      <p:sp>
        <p:nvSpPr>
          <p:cNvPr id="5" name="TextBox 4"/>
          <p:cNvSpPr txBox="1"/>
          <p:nvPr/>
        </p:nvSpPr>
        <p:spPr>
          <a:xfrm>
            <a:off x="1475656" y="2996952"/>
            <a:ext cx="5040560" cy="830997"/>
          </a:xfrm>
          <a:prstGeom prst="rect">
            <a:avLst/>
          </a:prstGeom>
          <a:noFill/>
        </p:spPr>
        <p:txBody>
          <a:bodyPr wrap="square" rtlCol="0">
            <a:spAutoFit/>
          </a:bodyPr>
          <a:lstStyle/>
          <a:p>
            <a:r>
              <a:rPr lang="zh-CN" altLang="zh-CN" sz="2400" b="1" dirty="0" smtClean="0">
                <a:latin typeface="华文中宋" pitchFamily="2" charset="-122"/>
                <a:ea typeface="华文中宋" pitchFamily="2" charset="-122"/>
              </a:rPr>
              <a:t>实践经历比高学历还要重要。</a:t>
            </a:r>
          </a:p>
          <a:p>
            <a:endParaRPr lang="zh-CN" altLang="en-US" sz="2400" b="1" dirty="0" smtClean="0">
              <a:latin typeface="华文中宋" pitchFamily="2" charset="-122"/>
              <a:ea typeface="华文中宋" pitchFamily="2" charset="-122"/>
            </a:endParaRPr>
          </a:p>
        </p:txBody>
      </p:sp>
      <p:sp>
        <p:nvSpPr>
          <p:cNvPr id="6" name="TextBox 5"/>
          <p:cNvSpPr txBox="1"/>
          <p:nvPr/>
        </p:nvSpPr>
        <p:spPr>
          <a:xfrm>
            <a:off x="827584" y="3573016"/>
            <a:ext cx="4392488" cy="461665"/>
          </a:xfrm>
          <a:prstGeom prst="rect">
            <a:avLst/>
          </a:prstGeom>
          <a:noFill/>
        </p:spPr>
        <p:txBody>
          <a:bodyPr wrap="square" rtlCol="0">
            <a:spAutoFit/>
          </a:bodyPr>
          <a:lstStyle/>
          <a:p>
            <a:r>
              <a:rPr lang="en-US" altLang="zh-CN" sz="2400" b="1" dirty="0" smtClean="0">
                <a:latin typeface="华文中宋" pitchFamily="2" charset="-122"/>
                <a:ea typeface="华文中宋" pitchFamily="2" charset="-122"/>
              </a:rPr>
              <a:t>3.</a:t>
            </a:r>
            <a:r>
              <a:rPr lang="zh-CN" altLang="en-US" sz="2400" b="1" dirty="0" smtClean="0">
                <a:latin typeface="华文中宋" pitchFamily="2" charset="-122"/>
                <a:ea typeface="华文中宋" pitchFamily="2" charset="-122"/>
              </a:rPr>
              <a:t>创新的</a:t>
            </a:r>
            <a:r>
              <a:rPr lang="zh-CN" altLang="zh-CN" sz="2400" b="1" dirty="0" smtClean="0">
                <a:latin typeface="华文中宋" pitchFamily="2" charset="-122"/>
                <a:ea typeface="华文中宋" pitchFamily="2" charset="-122"/>
              </a:rPr>
              <a:t>教学模式：</a:t>
            </a:r>
            <a:endParaRPr lang="zh-CN" altLang="en-US" sz="2400" b="1" dirty="0" smtClean="0">
              <a:latin typeface="华文中宋" pitchFamily="2" charset="-122"/>
              <a:ea typeface="华文中宋" pitchFamily="2" charset="-122"/>
            </a:endParaRPr>
          </a:p>
        </p:txBody>
      </p:sp>
      <p:sp>
        <p:nvSpPr>
          <p:cNvPr id="7" name="TextBox 6"/>
          <p:cNvSpPr txBox="1"/>
          <p:nvPr/>
        </p:nvSpPr>
        <p:spPr>
          <a:xfrm>
            <a:off x="1475656" y="4149080"/>
            <a:ext cx="6552728" cy="1938992"/>
          </a:xfrm>
          <a:prstGeom prst="rect">
            <a:avLst/>
          </a:prstGeom>
          <a:noFill/>
        </p:spPr>
        <p:txBody>
          <a:bodyPr wrap="square" rtlCol="0">
            <a:spAutoFit/>
          </a:bodyPr>
          <a:lstStyle/>
          <a:p>
            <a:r>
              <a:rPr lang="zh-CN" altLang="zh-CN" sz="2400" b="1" dirty="0" smtClean="0">
                <a:latin typeface="华文中宋" pitchFamily="2" charset="-122"/>
                <a:ea typeface="华文中宋" pitchFamily="2" charset="-122"/>
              </a:rPr>
              <a:t>传统的教学模式总体上是为学术型人才设计的，不适合应用型人才培养。</a:t>
            </a:r>
            <a:endParaRPr lang="en-US" altLang="zh-CN" sz="2400" b="1" dirty="0" smtClean="0">
              <a:latin typeface="华文中宋" pitchFamily="2" charset="-122"/>
              <a:ea typeface="华文中宋" pitchFamily="2" charset="-122"/>
            </a:endParaRPr>
          </a:p>
          <a:p>
            <a:r>
              <a:rPr lang="zh-CN" altLang="en-US" sz="2400" b="1" dirty="0" smtClean="0">
                <a:latin typeface="华文中宋" pitchFamily="2" charset="-122"/>
                <a:ea typeface="华文中宋" pitchFamily="2" charset="-122"/>
              </a:rPr>
              <a:t>实行理论教学与实践教学互动，做中学、问中学。</a:t>
            </a:r>
            <a:endParaRPr lang="zh-CN" altLang="zh-CN" sz="2400" b="1" dirty="0" smtClean="0">
              <a:latin typeface="华文中宋" pitchFamily="2" charset="-122"/>
              <a:ea typeface="华文中宋" pitchFamily="2" charset="-122"/>
            </a:endParaRPr>
          </a:p>
          <a:p>
            <a:endParaRPr lang="zh-CN" altLang="en-US" sz="2400" b="1" dirty="0" smtClean="0">
              <a:latin typeface="华文中宋" pitchFamily="2" charset="-122"/>
              <a:ea typeface="华文中宋" pitchFamily="2" charset="-122"/>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637506"/>
            <a:ext cx="6264696" cy="3231654"/>
          </a:xfrm>
          <a:prstGeom prst="rect">
            <a:avLst/>
          </a:prstGeom>
          <a:noFill/>
        </p:spPr>
        <p:txBody>
          <a:bodyPr wrap="square" rtlCol="0">
            <a:spAutoFit/>
          </a:bodyPr>
          <a:lstStyle/>
          <a:p>
            <a:pPr>
              <a:lnSpc>
                <a:spcPct val="150000"/>
              </a:lnSpc>
            </a:pPr>
            <a:r>
              <a:rPr lang="en-US" altLang="zh-CN" sz="2400" b="1" dirty="0" smtClean="0">
                <a:latin typeface="华文中宋" pitchFamily="2" charset="-122"/>
                <a:ea typeface="华文中宋" pitchFamily="2" charset="-122"/>
              </a:rPr>
              <a:t>4.</a:t>
            </a:r>
            <a:r>
              <a:rPr lang="zh-CN" altLang="zh-CN" sz="2400" b="1" dirty="0" smtClean="0">
                <a:latin typeface="华文中宋" pitchFamily="2" charset="-122"/>
                <a:ea typeface="华文中宋" pitchFamily="2" charset="-122"/>
              </a:rPr>
              <a:t>强化的实践环节</a:t>
            </a:r>
            <a:endParaRPr lang="en-US" altLang="zh-CN" sz="2400" b="1" dirty="0" smtClean="0">
              <a:latin typeface="华文中宋" pitchFamily="2" charset="-122"/>
              <a:ea typeface="华文中宋" pitchFamily="2" charset="-122"/>
            </a:endParaRPr>
          </a:p>
          <a:p>
            <a:pPr>
              <a:lnSpc>
                <a:spcPct val="150000"/>
              </a:lnSpc>
            </a:pPr>
            <a:r>
              <a:rPr lang="zh-CN" altLang="zh-CN" sz="2400" b="1" dirty="0" smtClean="0">
                <a:latin typeface="华文中宋" pitchFamily="2" charset="-122"/>
                <a:ea typeface="华文中宋" pitchFamily="2" charset="-122"/>
              </a:rPr>
              <a:t>注重培养知识应用能力与实践操作能力。</a:t>
            </a:r>
          </a:p>
          <a:p>
            <a:pPr>
              <a:lnSpc>
                <a:spcPct val="150000"/>
              </a:lnSpc>
            </a:pPr>
            <a:r>
              <a:rPr lang="en-US" altLang="zh-CN" sz="2400" b="1" dirty="0" smtClean="0">
                <a:latin typeface="华文中宋" pitchFamily="2" charset="-122"/>
                <a:ea typeface="华文中宋" pitchFamily="2" charset="-122"/>
              </a:rPr>
              <a:t>5.</a:t>
            </a:r>
            <a:r>
              <a:rPr lang="zh-CN" altLang="zh-CN" sz="2400" b="1" dirty="0" smtClean="0">
                <a:latin typeface="华文中宋" pitchFamily="2" charset="-122"/>
                <a:ea typeface="华文中宋" pitchFamily="2" charset="-122"/>
              </a:rPr>
              <a:t>丰富的第二课堂</a:t>
            </a:r>
            <a:r>
              <a:rPr lang="zh-CN" altLang="en-US" sz="2400" b="1" dirty="0" smtClean="0">
                <a:latin typeface="华文中宋" pitchFamily="2" charset="-122"/>
                <a:ea typeface="华文中宋" pitchFamily="2" charset="-122"/>
              </a:rPr>
              <a:t>：</a:t>
            </a:r>
            <a:endParaRPr lang="en-US" altLang="zh-CN" sz="2400" b="1" dirty="0" smtClean="0">
              <a:latin typeface="华文中宋" pitchFamily="2" charset="-122"/>
              <a:ea typeface="华文中宋" pitchFamily="2" charset="-122"/>
            </a:endParaRPr>
          </a:p>
          <a:p>
            <a:pPr>
              <a:lnSpc>
                <a:spcPct val="150000"/>
              </a:lnSpc>
            </a:pPr>
            <a:r>
              <a:rPr lang="zh-CN" altLang="zh-CN" sz="2400" b="1" dirty="0" smtClean="0">
                <a:latin typeface="华文中宋" pitchFamily="2" charset="-122"/>
                <a:ea typeface="华文中宋" pitchFamily="2" charset="-122"/>
              </a:rPr>
              <a:t>知识应用与能力培养的重要渠道，学生主动性与个性化体现得更明显。</a:t>
            </a:r>
          </a:p>
          <a:p>
            <a:endParaRPr lang="zh-CN" altLang="en-US" sz="2400" b="1" dirty="0" smtClean="0">
              <a:latin typeface="华文中宋" pitchFamily="2" charset="-122"/>
              <a:ea typeface="华文中宋" pitchFamily="2" charset="-12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988840"/>
            <a:ext cx="6120680" cy="3231654"/>
          </a:xfrm>
          <a:prstGeom prst="rect">
            <a:avLst/>
          </a:prstGeom>
          <a:noFill/>
        </p:spPr>
        <p:txBody>
          <a:bodyPr wrap="square" rtlCol="0">
            <a:spAutoFit/>
          </a:bodyPr>
          <a:lstStyle/>
          <a:p>
            <a:pPr>
              <a:lnSpc>
                <a:spcPct val="150000"/>
              </a:lnSpc>
            </a:pPr>
            <a:r>
              <a:rPr lang="en-US" altLang="zh-CN" sz="2400" b="1" dirty="0" smtClean="0">
                <a:latin typeface="华文中宋" pitchFamily="2" charset="-122"/>
                <a:ea typeface="华文中宋" pitchFamily="2" charset="-122"/>
              </a:rPr>
              <a:t>6.</a:t>
            </a:r>
            <a:r>
              <a:rPr lang="zh-CN" altLang="zh-CN" sz="2400" b="1" dirty="0" smtClean="0">
                <a:latin typeface="华文中宋" pitchFamily="2" charset="-122"/>
                <a:ea typeface="华文中宋" pitchFamily="2" charset="-122"/>
              </a:rPr>
              <a:t>有效的合作教育</a:t>
            </a:r>
            <a:r>
              <a:rPr lang="zh-CN" altLang="en-US" sz="2400" b="1" dirty="0" smtClean="0">
                <a:latin typeface="华文中宋" pitchFamily="2" charset="-122"/>
                <a:ea typeface="华文中宋" pitchFamily="2" charset="-122"/>
              </a:rPr>
              <a:t>：</a:t>
            </a:r>
            <a:endParaRPr lang="en-US" altLang="zh-CN" sz="2400" b="1" dirty="0" smtClean="0">
              <a:latin typeface="华文中宋" pitchFamily="2" charset="-122"/>
              <a:ea typeface="华文中宋" pitchFamily="2" charset="-122"/>
            </a:endParaRPr>
          </a:p>
          <a:p>
            <a:pPr>
              <a:lnSpc>
                <a:spcPct val="150000"/>
              </a:lnSpc>
            </a:pPr>
            <a:r>
              <a:rPr lang="zh-CN" altLang="zh-CN" sz="2400" b="1" dirty="0" smtClean="0">
                <a:latin typeface="华文中宋" pitchFamily="2" charset="-122"/>
                <a:ea typeface="华文中宋" pitchFamily="2" charset="-122"/>
              </a:rPr>
              <a:t>教育过程融入工程情境和社会环境，有利于理论与实际结合，有利于了解知识需求和应用背景，有利于做中学、学中作，培养学生的知识应用能力。</a:t>
            </a:r>
          </a:p>
          <a:p>
            <a:endParaRPr lang="zh-CN" altLang="en-US" sz="2400" b="1" dirty="0" smtClean="0">
              <a:latin typeface="华文中宋" pitchFamily="2" charset="-122"/>
              <a:ea typeface="华文中宋" pitchFamily="2" charset="-122"/>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idx="1"/>
          </p:nvPr>
        </p:nvSpPr>
        <p:spPr>
          <a:xfrm>
            <a:off x="755576" y="2332037"/>
            <a:ext cx="7686675" cy="4525963"/>
          </a:xfrm>
        </p:spPr>
        <p:txBody>
          <a:bodyPr/>
          <a:lstStyle/>
          <a:p>
            <a:pPr eaLnBrk="1" hangingPunct="1">
              <a:buFont typeface="Arial" charset="0"/>
              <a:buNone/>
            </a:pPr>
            <a:r>
              <a:rPr lang="en-US" altLang="en-US" sz="2800" b="1" dirty="0" smtClean="0">
                <a:latin typeface="华文中宋" pitchFamily="2" charset="-122"/>
                <a:ea typeface="华文中宋" pitchFamily="2" charset="-122"/>
              </a:rPr>
              <a:t>        </a:t>
            </a:r>
            <a:endParaRPr lang="en-US" altLang="zh-CN" sz="2800" b="1" dirty="0" smtClean="0">
              <a:latin typeface="华文中宋" pitchFamily="2" charset="-122"/>
              <a:ea typeface="华文中宋" pitchFamily="2" charset="-122"/>
            </a:endParaRPr>
          </a:p>
          <a:p>
            <a:pPr eaLnBrk="1" hangingPunct="1">
              <a:lnSpc>
                <a:spcPct val="120000"/>
              </a:lnSpc>
              <a:buFont typeface="Arial" charset="0"/>
              <a:buNone/>
            </a:pPr>
            <a:r>
              <a:rPr lang="en-US" altLang="zh-CN" sz="2400" b="1" dirty="0" smtClean="0">
                <a:latin typeface="华文中宋" pitchFamily="2" charset="-122"/>
                <a:ea typeface="华文中宋" pitchFamily="2" charset="-122"/>
              </a:rPr>
              <a:t>          </a:t>
            </a:r>
            <a:r>
              <a:rPr lang="zh-CN" altLang="en-US" sz="2400" b="1" dirty="0" smtClean="0">
                <a:latin typeface="华文中宋" pitchFamily="2" charset="-122"/>
                <a:ea typeface="华文中宋" pitchFamily="2" charset="-122"/>
              </a:rPr>
              <a:t>对基础理论的要求，不必“宽广深厚”，“扎实”即可；对理论学习应注重工程与社会背景，引导学生理论联系实际；在“上手快”和“后劲足”之间选择适当的折衷。</a:t>
            </a:r>
          </a:p>
          <a:p>
            <a:pPr eaLnBrk="1" hangingPunct="1">
              <a:buFont typeface="Arial" charset="0"/>
              <a:buNone/>
            </a:pPr>
            <a:endParaRPr lang="zh-CN" altLang="en-US" dirty="0" smtClean="0"/>
          </a:p>
        </p:txBody>
      </p:sp>
      <p:grpSp>
        <p:nvGrpSpPr>
          <p:cNvPr id="2" name="Group 233"/>
          <p:cNvGrpSpPr>
            <a:grpSpLocks/>
          </p:cNvGrpSpPr>
          <p:nvPr/>
        </p:nvGrpSpPr>
        <p:grpSpPr bwMode="auto">
          <a:xfrm>
            <a:off x="1500188" y="1762125"/>
            <a:ext cx="5105400" cy="579438"/>
            <a:chOff x="1248" y="2015"/>
            <a:chExt cx="3216" cy="365"/>
          </a:xfrm>
        </p:grpSpPr>
        <p:sp>
          <p:nvSpPr>
            <p:cNvPr id="21508" name="Line 234"/>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p:spPr>
          <p:txBody>
            <a:bodyPr wrap="none" anchor="ctr"/>
            <a:lstStyle/>
            <a:p>
              <a:endParaRPr lang="zh-CN" altLang="en-US"/>
            </a:p>
          </p:txBody>
        </p:sp>
        <p:sp>
          <p:nvSpPr>
            <p:cNvPr id="21509" name="Rectangle 235"/>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rot="10800000" vert="eaVert" wrap="none" anchor="ctr">
              <a:flatTx/>
            </a:bodyPr>
            <a:lstStyle/>
            <a:p>
              <a:pPr algn="ctr"/>
              <a:endParaRPr lang="zh-CN" altLang="zh-CN"/>
            </a:p>
          </p:txBody>
        </p:sp>
        <p:sp>
          <p:nvSpPr>
            <p:cNvPr id="21510" name="Text Box 236"/>
            <p:cNvSpPr txBox="1">
              <a:spLocks noChangeArrowheads="1"/>
            </p:cNvSpPr>
            <p:nvPr/>
          </p:nvSpPr>
          <p:spPr bwMode="gray">
            <a:xfrm>
              <a:off x="1788" y="2015"/>
              <a:ext cx="1890" cy="330"/>
            </a:xfrm>
            <a:prstGeom prst="rect">
              <a:avLst/>
            </a:prstGeom>
            <a:noFill/>
            <a:ln w="9525" algn="ctr">
              <a:noFill/>
              <a:miter lim="800000"/>
              <a:headEnd/>
              <a:tailEnd/>
            </a:ln>
          </p:spPr>
          <p:txBody>
            <a:bodyPr>
              <a:spAutoFit/>
            </a:bodyPr>
            <a:lstStyle/>
            <a:p>
              <a:r>
                <a:rPr lang="zh-CN" altLang="en-US" sz="2800" b="1">
                  <a:latin typeface="华文中宋" pitchFamily="2" charset="-122"/>
                  <a:ea typeface="华文中宋" pitchFamily="2" charset="-122"/>
                </a:rPr>
                <a:t>在理论学习方面</a:t>
              </a:r>
              <a:endParaRPr lang="zh-CN" altLang="zh-CN" sz="2000"/>
            </a:p>
          </p:txBody>
        </p:sp>
        <p:sp>
          <p:nvSpPr>
            <p:cNvPr id="21511" name="Text Box 237"/>
            <p:cNvSpPr txBox="1">
              <a:spLocks noChangeArrowheads="1"/>
            </p:cNvSpPr>
            <p:nvPr/>
          </p:nvSpPr>
          <p:spPr bwMode="gray">
            <a:xfrm>
              <a:off x="1295" y="2044"/>
              <a:ext cx="224" cy="291"/>
            </a:xfrm>
            <a:prstGeom prst="rect">
              <a:avLst/>
            </a:prstGeom>
            <a:noFill/>
            <a:ln w="9525" algn="ctr">
              <a:noFill/>
              <a:miter lim="800000"/>
              <a:headEnd/>
              <a:tailEnd/>
            </a:ln>
          </p:spPr>
          <p:txBody>
            <a:bodyPr wrap="none">
              <a:spAutoFit/>
            </a:bodyPr>
            <a:lstStyle/>
            <a:p>
              <a:pPr algn="ctr"/>
              <a:r>
                <a:rPr lang="en-US" altLang="zh-CN" sz="2400" b="1" dirty="0" smtClean="0">
                  <a:solidFill>
                    <a:srgbClr val="FFFFFF"/>
                  </a:solidFill>
                </a:rPr>
                <a:t>1</a:t>
              </a:r>
              <a:endParaRPr lang="zh-CN" altLang="zh-CN" dirty="0"/>
            </a:p>
          </p:txBody>
        </p:sp>
      </p:grpSp>
      <p:sp>
        <p:nvSpPr>
          <p:cNvPr id="9" name="AutoShape 3"/>
          <p:cNvSpPr>
            <a:spLocks noChangeArrowheads="1"/>
          </p:cNvSpPr>
          <p:nvPr/>
        </p:nvSpPr>
        <p:spPr bwMode="gray">
          <a:xfrm>
            <a:off x="1403648" y="548680"/>
            <a:ext cx="5184576" cy="622229"/>
          </a:xfrm>
          <a:prstGeom prst="roundRect">
            <a:avLst>
              <a:gd name="adj" fmla="val 50000"/>
            </a:avLst>
          </a:prstGeom>
          <a:solidFill>
            <a:srgbClr val="A40000"/>
          </a:solidFill>
          <a:ln w="9525">
            <a:noFill/>
            <a:round/>
            <a:headEnd/>
            <a:tailEnd/>
          </a:ln>
          <a:effectLst/>
          <a:scene3d>
            <a:camera prst="orthographicFront"/>
            <a:lightRig rig="threePt" dir="t"/>
          </a:scene3d>
          <a:sp3d>
            <a:bevelT/>
          </a:sp3d>
        </p:spPr>
        <p:txBody>
          <a:bodyPr wrap="none" anchor="ctr"/>
          <a:lstStyle/>
          <a:p>
            <a:pPr algn="ctr">
              <a:defRPr/>
            </a:pPr>
            <a:r>
              <a:rPr lang="zh-CN" altLang="en-US" sz="2400" b="1" dirty="0" smtClean="0">
                <a:solidFill>
                  <a:schemeClr val="bg1">
                    <a:lumMod val="95000"/>
                  </a:schemeClr>
                </a:solidFill>
                <a:latin typeface="华文中宋" pitchFamily="2" charset="-122"/>
                <a:ea typeface="华文中宋" pitchFamily="2" charset="-122"/>
              </a:rPr>
              <a:t>三、关于应用型</a:t>
            </a:r>
            <a:r>
              <a:rPr lang="zh-CN" altLang="en-US" sz="2400" b="1" dirty="0">
                <a:solidFill>
                  <a:schemeClr val="bg1">
                    <a:lumMod val="95000"/>
                  </a:schemeClr>
                </a:solidFill>
                <a:latin typeface="华文中宋" pitchFamily="2" charset="-122"/>
                <a:ea typeface="华文中宋" pitchFamily="2" charset="-122"/>
              </a:rPr>
              <a:t>人才培养</a:t>
            </a:r>
            <a:r>
              <a:rPr lang="zh-CN" altLang="en-US" sz="2400" b="1" dirty="0" smtClean="0">
                <a:solidFill>
                  <a:schemeClr val="bg1">
                    <a:lumMod val="95000"/>
                  </a:schemeClr>
                </a:solidFill>
                <a:latin typeface="华文中宋" pitchFamily="2" charset="-122"/>
                <a:ea typeface="华文中宋" pitchFamily="2" charset="-122"/>
              </a:rPr>
              <a:t>模式的定位</a:t>
            </a:r>
            <a:endParaRPr lang="zh-CN" sz="2400" dirty="0">
              <a:solidFill>
                <a:schemeClr val="bg1">
                  <a:lumMod val="95000"/>
                </a:schemeClr>
              </a:solidFill>
              <a:latin typeface="Arial" pitchFamily="34" charset="0"/>
              <a:ea typeface="宋体" pitchFamily="2" charset="-122"/>
            </a:endParaRPr>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1"/>
          </p:nvPr>
        </p:nvSpPr>
        <p:spPr>
          <a:xfrm>
            <a:off x="1583160" y="2332037"/>
            <a:ext cx="6661248" cy="4525963"/>
          </a:xfrm>
        </p:spPr>
        <p:txBody>
          <a:bodyPr/>
          <a:lstStyle/>
          <a:p>
            <a:pPr eaLnBrk="1" hangingPunct="1">
              <a:buFont typeface="Arial" charset="0"/>
              <a:buNone/>
            </a:pPr>
            <a:r>
              <a:rPr lang="en-US" altLang="en-US" sz="2400" b="1" dirty="0" smtClean="0">
                <a:latin typeface="华文中宋" pitchFamily="2" charset="-122"/>
                <a:ea typeface="华文中宋" pitchFamily="2" charset="-122"/>
              </a:rPr>
              <a:t>          </a:t>
            </a:r>
            <a:endParaRPr lang="en-US" altLang="zh-CN" sz="2400" b="1" dirty="0" smtClean="0">
              <a:latin typeface="华文中宋" pitchFamily="2" charset="-122"/>
              <a:ea typeface="华文中宋" pitchFamily="2" charset="-122"/>
            </a:endParaRPr>
          </a:p>
          <a:p>
            <a:pPr eaLnBrk="1" hangingPunct="1">
              <a:lnSpc>
                <a:spcPct val="120000"/>
              </a:lnSpc>
              <a:buFont typeface="Arial" charset="0"/>
              <a:buNone/>
            </a:pPr>
            <a:r>
              <a:rPr lang="en-US" altLang="zh-CN" sz="2400" b="1" dirty="0" smtClean="0">
                <a:latin typeface="华文中宋" pitchFamily="2" charset="-122"/>
                <a:ea typeface="华文中宋" pitchFamily="2" charset="-122"/>
              </a:rPr>
              <a:t>          </a:t>
            </a:r>
            <a:r>
              <a:rPr lang="zh-CN" altLang="en-US" sz="2400" b="1" dirty="0" smtClean="0">
                <a:latin typeface="华文中宋" pitchFamily="2" charset="-122"/>
                <a:ea typeface="华文中宋" pitchFamily="2" charset="-122"/>
              </a:rPr>
              <a:t>任何一所本科院校都要进行学科建设和专业建设，但是在不同层次的学校，应有不同侧重。虽然学科建设与专业建设都包括教学与科研，但总体上学科建设更注重科研工作和学术水平；专业建设更注重教学工作和教学水平。</a:t>
            </a:r>
            <a:endParaRPr lang="zh-CN" altLang="en-US" dirty="0" smtClean="0"/>
          </a:p>
        </p:txBody>
      </p:sp>
      <p:grpSp>
        <p:nvGrpSpPr>
          <p:cNvPr id="2" name="Group 243"/>
          <p:cNvGrpSpPr>
            <a:grpSpLocks/>
          </p:cNvGrpSpPr>
          <p:nvPr/>
        </p:nvGrpSpPr>
        <p:grpSpPr bwMode="auto">
          <a:xfrm>
            <a:off x="1500188" y="1714500"/>
            <a:ext cx="5137150" cy="571500"/>
            <a:chOff x="1248" y="3220"/>
            <a:chExt cx="3236" cy="360"/>
          </a:xfrm>
        </p:grpSpPr>
        <p:sp>
          <p:nvSpPr>
            <p:cNvPr id="23556" name="Line 244"/>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p:spPr>
          <p:txBody>
            <a:bodyPr wrap="none" anchor="ctr"/>
            <a:lstStyle/>
            <a:p>
              <a:endParaRPr lang="zh-CN" altLang="en-US"/>
            </a:p>
          </p:txBody>
        </p:sp>
        <p:sp>
          <p:nvSpPr>
            <p:cNvPr id="23557" name="Rectangle 245"/>
            <p:cNvSpPr>
              <a:spLocks noChangeArrowheads="1"/>
            </p:cNvSpPr>
            <p:nvPr/>
          </p:nvSpPr>
          <p:spPr bwMode="gray">
            <a:xfrm rot="3419336">
              <a:off x="1261" y="3217"/>
              <a:ext cx="302" cy="328"/>
            </a:xfrm>
            <a:prstGeom prst="rect">
              <a:avLst/>
            </a:prstGeom>
            <a:gradFill rotWithShape="1">
              <a:gsLst>
                <a:gs pos="0">
                  <a:srgbClr val="FF9933"/>
                </a:gs>
                <a:gs pos="100000">
                  <a:srgbClr val="764718"/>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wrap="none" anchor="ctr">
              <a:flatTx/>
            </a:bodyPr>
            <a:lstStyle/>
            <a:p>
              <a:pPr algn="ctr"/>
              <a:endParaRPr lang="zh-CN" altLang="zh-CN"/>
            </a:p>
          </p:txBody>
        </p:sp>
        <p:sp>
          <p:nvSpPr>
            <p:cNvPr id="23558" name="Text Box 246"/>
            <p:cNvSpPr txBox="1">
              <a:spLocks noChangeArrowheads="1"/>
            </p:cNvSpPr>
            <p:nvPr/>
          </p:nvSpPr>
          <p:spPr bwMode="gray">
            <a:xfrm>
              <a:off x="1653" y="3220"/>
              <a:ext cx="2831" cy="330"/>
            </a:xfrm>
            <a:prstGeom prst="rect">
              <a:avLst/>
            </a:prstGeom>
            <a:noFill/>
            <a:ln w="9525" algn="ctr">
              <a:noFill/>
              <a:miter lim="800000"/>
              <a:headEnd/>
              <a:tailEnd/>
            </a:ln>
          </p:spPr>
          <p:txBody>
            <a:bodyPr wrap="none">
              <a:spAutoFit/>
            </a:bodyPr>
            <a:lstStyle/>
            <a:p>
              <a:r>
                <a:rPr lang="zh-CN" altLang="en-US" sz="2800" b="1">
                  <a:latin typeface="华文中宋" pitchFamily="2" charset="-122"/>
                  <a:ea typeface="华文中宋" pitchFamily="2" charset="-122"/>
                </a:rPr>
                <a:t>在学科建设与专业建设方面</a:t>
              </a:r>
              <a:endParaRPr lang="zh-CN" altLang="zh-CN" sz="2000"/>
            </a:p>
          </p:txBody>
        </p:sp>
        <p:sp>
          <p:nvSpPr>
            <p:cNvPr id="23559" name="Text Box 247"/>
            <p:cNvSpPr txBox="1">
              <a:spLocks noChangeArrowheads="1"/>
            </p:cNvSpPr>
            <p:nvPr/>
          </p:nvSpPr>
          <p:spPr bwMode="gray">
            <a:xfrm>
              <a:off x="1295" y="3244"/>
              <a:ext cx="224" cy="291"/>
            </a:xfrm>
            <a:prstGeom prst="rect">
              <a:avLst/>
            </a:prstGeom>
            <a:noFill/>
            <a:ln w="9525" algn="ctr">
              <a:noFill/>
              <a:miter lim="800000"/>
              <a:headEnd/>
              <a:tailEnd/>
            </a:ln>
          </p:spPr>
          <p:txBody>
            <a:bodyPr wrap="none">
              <a:spAutoFit/>
            </a:bodyPr>
            <a:lstStyle/>
            <a:p>
              <a:pPr algn="ctr"/>
              <a:r>
                <a:rPr lang="en-US" altLang="zh-CN" sz="2400" b="1" dirty="0" smtClean="0">
                  <a:solidFill>
                    <a:srgbClr val="FFFFFF"/>
                  </a:solidFill>
                </a:rPr>
                <a:t>2</a:t>
              </a:r>
              <a:endParaRPr lang="zh-CN" altLang="zh-CN" dirty="0"/>
            </a:p>
          </p:txBody>
        </p:sp>
      </p:gr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79525" y="2359025"/>
            <a:ext cx="7829550" cy="4525963"/>
          </a:xfrm>
        </p:spPr>
        <p:txBody>
          <a:bodyPr rtlCol="0">
            <a:normAutofit/>
          </a:bodyPr>
          <a:lstStyle/>
          <a:p>
            <a:pPr eaLnBrk="1" fontAlgn="auto" hangingPunct="1">
              <a:lnSpc>
                <a:spcPct val="120000"/>
              </a:lnSpc>
              <a:spcAft>
                <a:spcPts val="0"/>
              </a:spcAft>
              <a:buClr>
                <a:schemeClr val="accent6">
                  <a:lumMod val="75000"/>
                </a:schemeClr>
              </a:buClr>
              <a:buFont typeface="Arial" pitchFamily="34" charset="0"/>
              <a:buNone/>
              <a:defRPr/>
            </a:pPr>
            <a:r>
              <a:rPr lang="zh-CN" altLang="en-US" sz="2400" b="1" dirty="0" smtClean="0">
                <a:latin typeface="华文中宋" pitchFamily="2" charset="-122"/>
                <a:ea typeface="华文中宋" pitchFamily="2" charset="-122"/>
              </a:rPr>
              <a:t>任</a:t>
            </a:r>
            <a:r>
              <a:rPr lang="zh-CN" altLang="en-US" sz="2400" b="1" dirty="0">
                <a:latin typeface="华文中宋" pitchFamily="2" charset="-122"/>
                <a:ea typeface="华文中宋" pitchFamily="2" charset="-122"/>
              </a:rPr>
              <a:t>何一所大学都要搞学术，但是侧重点要有所</a:t>
            </a:r>
            <a:r>
              <a:rPr lang="zh-CN" altLang="en-US" sz="2400" b="1" dirty="0" smtClean="0">
                <a:latin typeface="华文中宋" pitchFamily="2" charset="-122"/>
                <a:ea typeface="华文中宋" pitchFamily="2" charset="-122"/>
              </a:rPr>
              <a:t>不同。</a:t>
            </a:r>
            <a:endParaRPr lang="en-US" altLang="zh-CN" sz="2400" b="1" dirty="0" smtClean="0">
              <a:latin typeface="华文中宋" pitchFamily="2" charset="-122"/>
              <a:ea typeface="华文中宋" pitchFamily="2" charset="-122"/>
            </a:endParaRPr>
          </a:p>
          <a:p>
            <a:pPr eaLnBrk="1" fontAlgn="auto" hangingPunct="1">
              <a:lnSpc>
                <a:spcPct val="120000"/>
              </a:lnSpc>
              <a:spcAft>
                <a:spcPts val="0"/>
              </a:spcAft>
              <a:buFont typeface="Arial" pitchFamily="34" charset="0"/>
              <a:buNone/>
              <a:defRPr/>
            </a:pPr>
            <a:r>
              <a:rPr lang="zh-CN" altLang="en-US" sz="2400" b="1" dirty="0" smtClean="0">
                <a:latin typeface="华文中宋" pitchFamily="2" charset="-122"/>
                <a:ea typeface="华文中宋" pitchFamily="2" charset="-122"/>
              </a:rPr>
              <a:t>“学”重在求知，“术”重在求用。</a:t>
            </a:r>
            <a:endParaRPr lang="en-US" altLang="zh-CN" sz="2400" b="1" dirty="0" smtClean="0">
              <a:latin typeface="华文中宋" pitchFamily="2" charset="-122"/>
              <a:ea typeface="华文中宋" pitchFamily="2" charset="-122"/>
            </a:endParaRPr>
          </a:p>
          <a:p>
            <a:pPr eaLnBrk="1" fontAlgn="auto" hangingPunct="1">
              <a:lnSpc>
                <a:spcPct val="120000"/>
              </a:lnSpc>
              <a:spcAft>
                <a:spcPts val="0"/>
              </a:spcAft>
              <a:buFont typeface="Arial" pitchFamily="34" charset="0"/>
              <a:buNone/>
              <a:defRPr/>
            </a:pPr>
            <a:r>
              <a:rPr lang="zh-CN" altLang="en-US" sz="2400" b="1" dirty="0" smtClean="0">
                <a:latin typeface="华文中宋" pitchFamily="2" charset="-122"/>
                <a:ea typeface="华文中宋" pitchFamily="2" charset="-122"/>
              </a:rPr>
              <a:t>学</a:t>
            </a:r>
            <a:r>
              <a:rPr lang="zh-CN" altLang="en-US" sz="2400" b="1" dirty="0">
                <a:latin typeface="华文中宋" pitchFamily="2" charset="-122"/>
                <a:ea typeface="华文中宋" pitchFamily="2" charset="-122"/>
              </a:rPr>
              <a:t>术型人才应重在“学”，目标是成各类“家</a:t>
            </a:r>
            <a:r>
              <a:rPr lang="zh-CN" altLang="en-US" sz="2400" b="1" dirty="0" smtClean="0">
                <a:latin typeface="华文中宋" pitchFamily="2" charset="-122"/>
                <a:ea typeface="华文中宋" pitchFamily="2" charset="-122"/>
              </a:rPr>
              <a:t>”</a:t>
            </a:r>
            <a:r>
              <a:rPr lang="en-US" altLang="zh-CN" sz="2400" b="1" dirty="0" smtClean="0">
                <a:latin typeface="华文中宋" pitchFamily="2" charset="-122"/>
                <a:ea typeface="华文中宋" pitchFamily="2" charset="-122"/>
              </a:rPr>
              <a:t>;</a:t>
            </a:r>
          </a:p>
          <a:p>
            <a:pPr eaLnBrk="1" fontAlgn="auto" hangingPunct="1">
              <a:lnSpc>
                <a:spcPct val="120000"/>
              </a:lnSpc>
              <a:spcAft>
                <a:spcPts val="0"/>
              </a:spcAft>
              <a:buFont typeface="Arial" pitchFamily="34" charset="0"/>
              <a:buNone/>
              <a:defRPr/>
            </a:pPr>
            <a:r>
              <a:rPr lang="zh-CN" altLang="en-US" sz="2400" b="1" dirty="0" smtClean="0">
                <a:latin typeface="华文中宋" pitchFamily="2" charset="-122"/>
                <a:ea typeface="华文中宋" pitchFamily="2" charset="-122"/>
              </a:rPr>
              <a:t>应</a:t>
            </a:r>
            <a:r>
              <a:rPr lang="zh-CN" altLang="en-US" sz="2400" b="1" dirty="0">
                <a:latin typeface="华文中宋" pitchFamily="2" charset="-122"/>
                <a:ea typeface="华文中宋" pitchFamily="2" charset="-122"/>
              </a:rPr>
              <a:t>用型人才应重在“术”，目标是成各类“师”</a:t>
            </a:r>
            <a:r>
              <a:rPr lang="zh-CN" altLang="en-US" sz="2400" b="1" dirty="0" smtClean="0">
                <a:latin typeface="华文中宋" pitchFamily="2" charset="-122"/>
                <a:ea typeface="华文中宋" pitchFamily="2" charset="-122"/>
              </a:rPr>
              <a:t>。</a:t>
            </a:r>
            <a:endParaRPr lang="en-US" altLang="zh-CN" sz="2400" b="1" dirty="0" smtClean="0">
              <a:latin typeface="华文中宋" pitchFamily="2" charset="-122"/>
              <a:ea typeface="华文中宋" pitchFamily="2" charset="-122"/>
            </a:endParaRPr>
          </a:p>
          <a:p>
            <a:pPr eaLnBrk="1" fontAlgn="auto" hangingPunct="1">
              <a:lnSpc>
                <a:spcPct val="120000"/>
              </a:lnSpc>
              <a:spcAft>
                <a:spcPts val="0"/>
              </a:spcAft>
              <a:buFont typeface="Arial" pitchFamily="34" charset="0"/>
              <a:buNone/>
              <a:defRPr/>
            </a:pPr>
            <a:r>
              <a:rPr lang="zh-CN" altLang="en-US" sz="2400" b="1" dirty="0" smtClean="0">
                <a:latin typeface="华文中宋" pitchFamily="2" charset="-122"/>
                <a:ea typeface="华文中宋" pitchFamily="2" charset="-122"/>
              </a:rPr>
              <a:t>“学”与“术”密不可分，都不可或缺。应用型人才</a:t>
            </a:r>
            <a:endParaRPr lang="en-US" altLang="zh-CN" sz="2400" b="1" dirty="0" smtClean="0">
              <a:latin typeface="华文中宋" pitchFamily="2" charset="-122"/>
              <a:ea typeface="华文中宋" pitchFamily="2" charset="-122"/>
            </a:endParaRPr>
          </a:p>
          <a:p>
            <a:pPr eaLnBrk="1" fontAlgn="auto" hangingPunct="1">
              <a:lnSpc>
                <a:spcPct val="120000"/>
              </a:lnSpc>
              <a:spcAft>
                <a:spcPts val="0"/>
              </a:spcAft>
              <a:buFont typeface="Arial" pitchFamily="34" charset="0"/>
              <a:buNone/>
              <a:defRPr/>
            </a:pPr>
            <a:r>
              <a:rPr lang="zh-CN" altLang="en-US" sz="2400" b="1" dirty="0" smtClean="0">
                <a:latin typeface="华文中宋" pitchFamily="2" charset="-122"/>
                <a:ea typeface="华文中宋" pitchFamily="2" charset="-122"/>
              </a:rPr>
              <a:t>培养讲求扎实的理论知识、强化的实践能力。</a:t>
            </a:r>
            <a:endParaRPr lang="zh-CN" altLang="en-US" dirty="0"/>
          </a:p>
        </p:txBody>
      </p:sp>
      <p:pic>
        <p:nvPicPr>
          <p:cNvPr id="24579" name="Picture 2" descr="E:\张校长\精美PPT配图\images\png_images\yellow_ball.png"/>
          <p:cNvPicPr>
            <a:picLocks noChangeAspect="1" noChangeArrowheads="1"/>
          </p:cNvPicPr>
          <p:nvPr/>
        </p:nvPicPr>
        <p:blipFill>
          <a:blip r:embed="rId2" cstate="print"/>
          <a:srcRect/>
          <a:stretch>
            <a:fillRect/>
          </a:stretch>
        </p:blipFill>
        <p:spPr bwMode="auto">
          <a:xfrm>
            <a:off x="971600" y="2996952"/>
            <a:ext cx="285750" cy="285750"/>
          </a:xfrm>
          <a:prstGeom prst="rect">
            <a:avLst/>
          </a:prstGeom>
          <a:noFill/>
          <a:ln w="9525">
            <a:noFill/>
            <a:miter lim="800000"/>
            <a:headEnd/>
            <a:tailEnd/>
          </a:ln>
        </p:spPr>
      </p:pic>
      <p:pic>
        <p:nvPicPr>
          <p:cNvPr id="24580" name="Picture 3" descr="E:\张校长\精美PPT配图\images\png_images\purple_ball.png"/>
          <p:cNvPicPr>
            <a:picLocks noChangeAspect="1" noChangeArrowheads="1"/>
          </p:cNvPicPr>
          <p:nvPr/>
        </p:nvPicPr>
        <p:blipFill>
          <a:blip r:embed="rId3" cstate="print"/>
          <a:srcRect/>
          <a:stretch>
            <a:fillRect/>
          </a:stretch>
        </p:blipFill>
        <p:spPr bwMode="auto">
          <a:xfrm>
            <a:off x="971600" y="2492896"/>
            <a:ext cx="285750" cy="285750"/>
          </a:xfrm>
          <a:prstGeom prst="rect">
            <a:avLst/>
          </a:prstGeom>
          <a:noFill/>
          <a:ln w="9525">
            <a:noFill/>
            <a:miter lim="800000"/>
            <a:headEnd/>
            <a:tailEnd/>
          </a:ln>
        </p:spPr>
      </p:pic>
      <p:pic>
        <p:nvPicPr>
          <p:cNvPr id="24581" name="Picture 3" descr="E:\张校长\精美PPT配图\images\png_images\purple_ball.png"/>
          <p:cNvPicPr>
            <a:picLocks noChangeAspect="1" noChangeArrowheads="1"/>
          </p:cNvPicPr>
          <p:nvPr/>
        </p:nvPicPr>
        <p:blipFill>
          <a:blip r:embed="rId3" cstate="print"/>
          <a:srcRect/>
          <a:stretch>
            <a:fillRect/>
          </a:stretch>
        </p:blipFill>
        <p:spPr bwMode="auto">
          <a:xfrm>
            <a:off x="971600" y="3501008"/>
            <a:ext cx="285750" cy="285750"/>
          </a:xfrm>
          <a:prstGeom prst="rect">
            <a:avLst/>
          </a:prstGeom>
          <a:noFill/>
          <a:ln w="9525">
            <a:noFill/>
            <a:miter lim="800000"/>
            <a:headEnd/>
            <a:tailEnd/>
          </a:ln>
        </p:spPr>
      </p:pic>
      <p:pic>
        <p:nvPicPr>
          <p:cNvPr id="24582" name="Picture 2" descr="E:\张校长\精美PPT配图\images\png_images\yellow_ball.png"/>
          <p:cNvPicPr>
            <a:picLocks noChangeAspect="1" noChangeArrowheads="1"/>
          </p:cNvPicPr>
          <p:nvPr/>
        </p:nvPicPr>
        <p:blipFill>
          <a:blip r:embed="rId2" cstate="print"/>
          <a:srcRect/>
          <a:stretch>
            <a:fillRect/>
          </a:stretch>
        </p:blipFill>
        <p:spPr bwMode="auto">
          <a:xfrm>
            <a:off x="971600" y="4005064"/>
            <a:ext cx="285750" cy="288553"/>
          </a:xfrm>
          <a:prstGeom prst="rect">
            <a:avLst/>
          </a:prstGeom>
          <a:noFill/>
          <a:ln w="9525">
            <a:noFill/>
            <a:miter lim="800000"/>
            <a:headEnd/>
            <a:tailEnd/>
          </a:ln>
        </p:spPr>
      </p:pic>
      <p:pic>
        <p:nvPicPr>
          <p:cNvPr id="7" name="Picture 3" descr="E:\张校长\精美PPT配图\images\png_images\purple_ball.png"/>
          <p:cNvPicPr>
            <a:picLocks noChangeAspect="1" noChangeArrowheads="1"/>
          </p:cNvPicPr>
          <p:nvPr/>
        </p:nvPicPr>
        <p:blipFill>
          <a:blip r:embed="rId3" cstate="print"/>
          <a:srcRect/>
          <a:stretch>
            <a:fillRect/>
          </a:stretch>
        </p:blipFill>
        <p:spPr bwMode="auto">
          <a:xfrm>
            <a:off x="971600" y="4509120"/>
            <a:ext cx="285750" cy="2857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ChangeArrowheads="1"/>
          </p:cNvSpPr>
          <p:nvPr/>
        </p:nvSpPr>
        <p:spPr bwMode="auto">
          <a:xfrm>
            <a:off x="467544" y="718538"/>
            <a:ext cx="395332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361950"/>
            <a:r>
              <a:rPr lang="zh-CN" altLang="en-US" sz="2400" b="1" dirty="0" smtClean="0">
                <a:solidFill>
                  <a:srgbClr val="000000"/>
                </a:solidFill>
                <a:latin typeface="华文中宋" pitchFamily="2" charset="-122"/>
                <a:ea typeface="华文中宋" pitchFamily="2" charset="-122"/>
                <a:sym typeface="宋体" pitchFamily="2" charset="-122"/>
              </a:rPr>
              <a:t>好教师一定是一个好学者</a:t>
            </a:r>
          </a:p>
        </p:txBody>
      </p:sp>
      <p:sp>
        <p:nvSpPr>
          <p:cNvPr id="15" name="矩形 14"/>
          <p:cNvSpPr/>
          <p:nvPr/>
        </p:nvSpPr>
        <p:spPr>
          <a:xfrm>
            <a:off x="0" y="1988840"/>
            <a:ext cx="9144000" cy="4297680"/>
          </a:xfrm>
          <a:prstGeom prst="rect">
            <a:avLst/>
          </a:prstGeom>
          <a:solidFill>
            <a:schemeClr val="accent1">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7" name="TextBox 5" hidden="1"/>
          <p:cNvSpPr txBox="1">
            <a:spLocks noChangeArrowheads="1"/>
          </p:cNvSpPr>
          <p:nvPr/>
        </p:nvSpPr>
        <p:spPr bwMode="auto">
          <a:xfrm>
            <a:off x="1939925" y="1954213"/>
            <a:ext cx="1943100" cy="36933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8" name="矩形 6" hidden="1"/>
          <p:cNvSpPr>
            <a:spLocks noChangeArrowheads="1"/>
          </p:cNvSpPr>
          <p:nvPr/>
        </p:nvSpPr>
        <p:spPr bwMode="auto">
          <a:xfrm>
            <a:off x="1939927" y="3025777"/>
            <a:ext cx="1471613"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9" name="矩形 7" hidden="1"/>
          <p:cNvSpPr>
            <a:spLocks noChangeArrowheads="1"/>
          </p:cNvSpPr>
          <p:nvPr/>
        </p:nvSpPr>
        <p:spPr bwMode="auto">
          <a:xfrm>
            <a:off x="2011363" y="4240214"/>
            <a:ext cx="1471612"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200" name="矩形 8" hidden="1"/>
          <p:cNvSpPr>
            <a:spLocks noChangeArrowheads="1"/>
          </p:cNvSpPr>
          <p:nvPr/>
        </p:nvSpPr>
        <p:spPr bwMode="auto">
          <a:xfrm>
            <a:off x="2011363" y="5526089"/>
            <a:ext cx="1471612"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grpSp>
        <p:nvGrpSpPr>
          <p:cNvPr id="2" name="组合 5"/>
          <p:cNvGrpSpPr>
            <a:grpSpLocks/>
          </p:cNvGrpSpPr>
          <p:nvPr/>
        </p:nvGrpSpPr>
        <p:grpSpPr bwMode="auto">
          <a:xfrm>
            <a:off x="4429126" y="2143116"/>
            <a:ext cx="4206875" cy="1015663"/>
            <a:chOff x="0" y="0"/>
            <a:chExt cx="4207702" cy="1014392"/>
          </a:xfrm>
        </p:grpSpPr>
        <p:sp>
          <p:nvSpPr>
            <p:cNvPr id="13" name="任意多边形 11"/>
            <p:cNvSpPr>
              <a:spLocks noChangeArrowheads="1"/>
            </p:cNvSpPr>
            <p:nvPr/>
          </p:nvSpPr>
          <p:spPr bwMode="auto">
            <a:xfrm rot="2774622">
              <a:off x="0" y="62706"/>
              <a:ext cx="389337" cy="389337"/>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tx2">
                <a:lumMod val="75000"/>
              </a:schemeClr>
            </a:solidFill>
            <a:ln w="9525">
              <a:noFill/>
              <a:miter lim="800000"/>
              <a:headEnd/>
              <a:tailEnd/>
            </a:ln>
          </p:spPr>
          <p:txBody>
            <a:bodyPr rot="10800000" vert="eaVert" anchor="ctr"/>
            <a:lstStyle/>
            <a:p>
              <a:pPr algn="ctr"/>
              <a:endParaRPr lang="zh-CN" altLang="en-US">
                <a:solidFill>
                  <a:srgbClr val="FFFFFF"/>
                </a:solidFill>
                <a:latin typeface="宋体" pitchFamily="2" charset="-122"/>
                <a:sym typeface="宋体" pitchFamily="2" charset="-122"/>
              </a:endParaRPr>
            </a:p>
          </p:txBody>
        </p:sp>
        <p:sp>
          <p:nvSpPr>
            <p:cNvPr id="14" name="矩形 13"/>
            <p:cNvSpPr>
              <a:spLocks noChangeArrowheads="1"/>
            </p:cNvSpPr>
            <p:nvPr/>
          </p:nvSpPr>
          <p:spPr bwMode="auto">
            <a:xfrm>
              <a:off x="575035" y="0"/>
              <a:ext cx="3632667" cy="1014392"/>
            </a:xfrm>
            <a:prstGeom prst="rect">
              <a:avLst/>
            </a:prstGeom>
            <a:noFill/>
            <a:ln w="9525">
              <a:noFill/>
              <a:miter lim="800000"/>
              <a:headEnd/>
              <a:tailEnd/>
            </a:ln>
          </p:spPr>
          <p:txBody>
            <a:bodyPr wrap="square">
              <a:spAutoFit/>
            </a:bodyPr>
            <a:lstStyle/>
            <a:p>
              <a:pPr>
                <a:lnSpc>
                  <a:spcPct val="150000"/>
                </a:lnSpc>
              </a:pPr>
              <a:r>
                <a:rPr lang="zh-CN" altLang="en-US" sz="2000" b="1" dirty="0" smtClean="0">
                  <a:latin typeface="+mn-ea"/>
                </a:rPr>
                <a:t>不崇尚学术的大学是一个变了味儿的大学。</a:t>
              </a:r>
              <a:endParaRPr lang="zh-CN" altLang="en-US" sz="2000" b="1" dirty="0">
                <a:sym typeface="Times New Roman" pitchFamily="18" charset="0"/>
              </a:endParaRPr>
            </a:p>
          </p:txBody>
        </p:sp>
      </p:grpSp>
      <p:sp>
        <p:nvSpPr>
          <p:cNvPr id="24" name="椭圆 8"/>
          <p:cNvSpPr>
            <a:spLocks noChangeArrowheads="1"/>
          </p:cNvSpPr>
          <p:nvPr/>
        </p:nvSpPr>
        <p:spPr bwMode="auto">
          <a:xfrm>
            <a:off x="214282" y="2214555"/>
            <a:ext cx="3571900" cy="3286148"/>
          </a:xfrm>
          <a:prstGeom prst="ellipse">
            <a:avLst/>
          </a:prstGeom>
          <a:solidFill>
            <a:schemeClr val="tx2">
              <a:lumMod val="40000"/>
              <a:lumOff val="60000"/>
            </a:schemeClr>
          </a:solidFill>
          <a:ln w="9525">
            <a:noFill/>
            <a:round/>
            <a:headEnd/>
            <a:tailEnd/>
          </a:ln>
        </p:spPr>
        <p:txBody>
          <a:bodyPr anchor="ctr"/>
          <a:lstStyle/>
          <a:p>
            <a:pPr algn="ctr"/>
            <a:endParaRPr lang="zh-CN" altLang="en-US" sz="2000" dirty="0">
              <a:solidFill>
                <a:schemeClr val="bg1"/>
              </a:solidFill>
              <a:latin typeface="宋体" pitchFamily="2" charset="-122"/>
              <a:sym typeface="宋体" pitchFamily="2" charset="-122"/>
            </a:endParaRPr>
          </a:p>
        </p:txBody>
      </p:sp>
      <p:grpSp>
        <p:nvGrpSpPr>
          <p:cNvPr id="3" name="组合 6"/>
          <p:cNvGrpSpPr>
            <a:grpSpLocks/>
          </p:cNvGrpSpPr>
          <p:nvPr/>
        </p:nvGrpSpPr>
        <p:grpSpPr bwMode="auto">
          <a:xfrm>
            <a:off x="4429126" y="3273847"/>
            <a:ext cx="4206875" cy="1477328"/>
            <a:chOff x="0" y="0"/>
            <a:chExt cx="4207701" cy="1479966"/>
          </a:xfrm>
        </p:grpSpPr>
        <p:sp>
          <p:nvSpPr>
            <p:cNvPr id="18" name="任意多边形 17"/>
            <p:cNvSpPr>
              <a:spLocks noChangeArrowheads="1"/>
            </p:cNvSpPr>
            <p:nvPr/>
          </p:nvSpPr>
          <p:spPr bwMode="auto">
            <a:xfrm rot="2774622">
              <a:off x="0" y="66939"/>
              <a:ext cx="389337" cy="389337"/>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tx2">
                <a:lumMod val="75000"/>
              </a:schemeClr>
            </a:solidFill>
            <a:ln w="9525">
              <a:noFill/>
              <a:miter lim="800000"/>
              <a:headEnd/>
              <a:tailEnd/>
            </a:ln>
          </p:spPr>
          <p:txBody>
            <a:bodyPr rot="10800000" vert="eaVert" anchor="ctr"/>
            <a:lstStyle/>
            <a:p>
              <a:pPr algn="ctr"/>
              <a:endParaRPr lang="zh-CN" altLang="en-US">
                <a:solidFill>
                  <a:srgbClr val="FFFFFF"/>
                </a:solidFill>
                <a:latin typeface="宋体" pitchFamily="2" charset="-122"/>
                <a:sym typeface="宋体" pitchFamily="2" charset="-122"/>
              </a:endParaRPr>
            </a:p>
          </p:txBody>
        </p:sp>
        <p:sp>
          <p:nvSpPr>
            <p:cNvPr id="19" name="矩形 14"/>
            <p:cNvSpPr>
              <a:spLocks noChangeArrowheads="1"/>
            </p:cNvSpPr>
            <p:nvPr/>
          </p:nvSpPr>
          <p:spPr bwMode="auto">
            <a:xfrm>
              <a:off x="503013" y="0"/>
              <a:ext cx="3704688" cy="1479966"/>
            </a:xfrm>
            <a:prstGeom prst="rect">
              <a:avLst/>
            </a:prstGeom>
            <a:noFill/>
            <a:ln w="9525">
              <a:noFill/>
              <a:miter lim="800000"/>
              <a:headEnd/>
              <a:tailEnd/>
            </a:ln>
          </p:spPr>
          <p:txBody>
            <a:bodyPr wrap="square">
              <a:spAutoFit/>
            </a:bodyPr>
            <a:lstStyle/>
            <a:p>
              <a:pPr>
                <a:lnSpc>
                  <a:spcPct val="150000"/>
                </a:lnSpc>
              </a:pPr>
              <a:r>
                <a:rPr lang="zh-CN" altLang="en-US" sz="2000" b="1" dirty="0" smtClean="0">
                  <a:latin typeface="+mn-ea"/>
                </a:rPr>
                <a:t>不潜心学术研究的教师是一个不称职的教师。</a:t>
              </a:r>
              <a:r>
                <a:rPr lang="zh-CN" altLang="en-US" sz="2000" b="1" dirty="0" smtClean="0"/>
                <a:t>甚至在学校里就没有自己的立足之处。</a:t>
              </a:r>
              <a:endParaRPr lang="zh-CN" altLang="en-US" sz="2000" b="1" dirty="0">
                <a:sym typeface="Times New Roman" pitchFamily="18" charset="0"/>
              </a:endParaRPr>
            </a:p>
          </p:txBody>
        </p:sp>
      </p:grpSp>
      <p:grpSp>
        <p:nvGrpSpPr>
          <p:cNvPr id="4" name="组合 6"/>
          <p:cNvGrpSpPr>
            <a:grpSpLocks/>
          </p:cNvGrpSpPr>
          <p:nvPr/>
        </p:nvGrpSpPr>
        <p:grpSpPr bwMode="auto">
          <a:xfrm>
            <a:off x="4429126" y="5055413"/>
            <a:ext cx="4714874" cy="1015663"/>
            <a:chOff x="0" y="0"/>
            <a:chExt cx="4715800" cy="1017475"/>
          </a:xfrm>
        </p:grpSpPr>
        <p:sp>
          <p:nvSpPr>
            <p:cNvPr id="22" name="任意多边形 21"/>
            <p:cNvSpPr>
              <a:spLocks noChangeArrowheads="1"/>
            </p:cNvSpPr>
            <p:nvPr/>
          </p:nvSpPr>
          <p:spPr bwMode="auto">
            <a:xfrm rot="2774622">
              <a:off x="0" y="66939"/>
              <a:ext cx="389337" cy="389337"/>
            </a:xfrm>
            <a:custGeom>
              <a:avLst/>
              <a:gdLst>
                <a:gd name="T0" fmla="*/ 851193 w 1702386"/>
                <a:gd name="T1" fmla="*/ 582034 h 1702386"/>
                <a:gd name="T2" fmla="*/ 1120351 w 1702386"/>
                <a:gd name="T3" fmla="*/ 851192 h 1702386"/>
                <a:gd name="T4" fmla="*/ 851193 w 1702386"/>
                <a:gd name="T5" fmla="*/ 1120350 h 1702386"/>
                <a:gd name="T6" fmla="*/ 582035 w 1702386"/>
                <a:gd name="T7" fmla="*/ 851192 h 1702386"/>
                <a:gd name="T8" fmla="*/ 851193 w 1702386"/>
                <a:gd name="T9" fmla="*/ 582034 h 1702386"/>
                <a:gd name="T10" fmla="*/ 851193 w 1702386"/>
                <a:gd name="T11" fmla="*/ 312876 h 1702386"/>
                <a:gd name="T12" fmla="*/ 312877 w 1702386"/>
                <a:gd name="T13" fmla="*/ 851192 h 1702386"/>
                <a:gd name="T14" fmla="*/ 851193 w 1702386"/>
                <a:gd name="T15" fmla="*/ 1389508 h 1702386"/>
                <a:gd name="T16" fmla="*/ 1389509 w 1702386"/>
                <a:gd name="T17" fmla="*/ 851192 h 1702386"/>
                <a:gd name="T18" fmla="*/ 851193 w 1702386"/>
                <a:gd name="T19" fmla="*/ 312876 h 1702386"/>
                <a:gd name="T20" fmla="*/ 851194 w 1702386"/>
                <a:gd name="T21" fmla="*/ 0 h 1702386"/>
                <a:gd name="T22" fmla="*/ 1702386 w 1702386"/>
                <a:gd name="T23" fmla="*/ 0 h 1702386"/>
                <a:gd name="T24" fmla="*/ 1702386 w 1702386"/>
                <a:gd name="T25" fmla="*/ 851193 h 1702386"/>
                <a:gd name="T26" fmla="*/ 851193 w 1702386"/>
                <a:gd name="T27" fmla="*/ 1702386 h 1702386"/>
                <a:gd name="T28" fmla="*/ 0 w 1702386"/>
                <a:gd name="T29" fmla="*/ 851193 h 1702386"/>
                <a:gd name="T30" fmla="*/ 1 w 1702386"/>
                <a:gd name="T31" fmla="*/ 851193 h 1702386"/>
                <a:gd name="T32" fmla="*/ 851194 w 1702386"/>
                <a:gd name="T33" fmla="*/ 0 h 1702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2386"/>
                <a:gd name="T52" fmla="*/ 0 h 1702386"/>
                <a:gd name="T53" fmla="*/ 1702386 w 1702386"/>
                <a:gd name="T54" fmla="*/ 1702386 h 1702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tx2">
                <a:lumMod val="75000"/>
              </a:schemeClr>
            </a:solidFill>
            <a:ln w="9525">
              <a:noFill/>
              <a:miter lim="800000"/>
              <a:headEnd/>
              <a:tailEnd/>
            </a:ln>
          </p:spPr>
          <p:txBody>
            <a:bodyPr rot="10800000" vert="eaVert" anchor="ctr"/>
            <a:lstStyle/>
            <a:p>
              <a:pPr algn="ctr"/>
              <a:endParaRPr lang="zh-CN" altLang="en-US">
                <a:solidFill>
                  <a:srgbClr val="FFFFFF"/>
                </a:solidFill>
                <a:latin typeface="宋体" pitchFamily="2" charset="-122"/>
                <a:sym typeface="宋体" pitchFamily="2" charset="-122"/>
              </a:endParaRPr>
            </a:p>
          </p:txBody>
        </p:sp>
        <p:sp>
          <p:nvSpPr>
            <p:cNvPr id="23" name="矩形 14"/>
            <p:cNvSpPr>
              <a:spLocks noChangeArrowheads="1"/>
            </p:cNvSpPr>
            <p:nvPr/>
          </p:nvSpPr>
          <p:spPr bwMode="auto">
            <a:xfrm>
              <a:off x="503013" y="0"/>
              <a:ext cx="4212787" cy="1017475"/>
            </a:xfrm>
            <a:prstGeom prst="rect">
              <a:avLst/>
            </a:prstGeom>
            <a:noFill/>
            <a:ln w="9525">
              <a:noFill/>
              <a:miter lim="800000"/>
              <a:headEnd/>
              <a:tailEnd/>
            </a:ln>
          </p:spPr>
          <p:txBody>
            <a:bodyPr wrap="square">
              <a:spAutoFit/>
            </a:bodyPr>
            <a:lstStyle/>
            <a:p>
              <a:pPr>
                <a:lnSpc>
                  <a:spcPct val="150000"/>
                </a:lnSpc>
              </a:pPr>
              <a:r>
                <a:rPr lang="zh-CN" altLang="en-US" sz="2000" b="1" dirty="0" smtClean="0">
                  <a:latin typeface="+mn-ea"/>
                </a:rPr>
                <a:t>学术是一个教师安身立命之本，进行学术研究是教师的使命所在。</a:t>
              </a:r>
              <a:endParaRPr lang="zh-CN" altLang="en-US" sz="2000" b="1" dirty="0">
                <a:sym typeface="Times New Roman" pitchFamily="18" charset="0"/>
              </a:endParaRPr>
            </a:p>
          </p:txBody>
        </p:sp>
      </p:grpSp>
      <p:sp>
        <p:nvSpPr>
          <p:cNvPr id="11" name="TextBox 10"/>
          <p:cNvSpPr txBox="1"/>
          <p:nvPr/>
        </p:nvSpPr>
        <p:spPr>
          <a:xfrm>
            <a:off x="179512" y="2792738"/>
            <a:ext cx="3600400" cy="1754326"/>
          </a:xfrm>
          <a:prstGeom prst="rect">
            <a:avLst/>
          </a:prstGeom>
          <a:noFill/>
        </p:spPr>
        <p:txBody>
          <a:bodyPr wrap="square" rtlCol="0">
            <a:spAutoFit/>
          </a:bodyPr>
          <a:lstStyle/>
          <a:p>
            <a:pPr indent="540000">
              <a:lnSpc>
                <a:spcPct val="150000"/>
              </a:lnSpc>
            </a:pPr>
            <a:r>
              <a:rPr lang="zh-CN" altLang="en-US" sz="2400" b="1" dirty="0" smtClean="0">
                <a:latin typeface="+mn-ea"/>
                <a:ea typeface="+mn-ea"/>
              </a:rPr>
              <a:t>大学是学术机构，大学教师要搞学术，要做学问，要进行学习和研究。</a:t>
            </a:r>
            <a:endParaRPr lang="zh-CN" altLang="en-US" sz="2400" b="1" dirty="0">
              <a:latin typeface="+mn-ea"/>
              <a:ea typeface="+mn-ea"/>
            </a:endParaRPr>
          </a:p>
        </p:txBody>
      </p:sp>
      <p:cxnSp>
        <p:nvCxnSpPr>
          <p:cNvPr id="31" name="直接连接符 30"/>
          <p:cNvCxnSpPr/>
          <p:nvPr/>
        </p:nvCxnSpPr>
        <p:spPr>
          <a:xfrm flipV="1">
            <a:off x="0" y="500043"/>
            <a:ext cx="9144000" cy="21"/>
          </a:xfrm>
          <a:prstGeom prst="line">
            <a:avLst/>
          </a:prstGeom>
          <a:ln w="15875">
            <a:solidFill>
              <a:srgbClr val="00417C"/>
            </a:solidFill>
            <a:prstDash val="dash"/>
          </a:ln>
        </p:spPr>
        <p:style>
          <a:lnRef idx="1">
            <a:schemeClr val="accent1"/>
          </a:lnRef>
          <a:fillRef idx="0">
            <a:schemeClr val="accent1"/>
          </a:fillRef>
          <a:effectRef idx="0">
            <a:schemeClr val="accent1"/>
          </a:effectRef>
          <a:fontRef idx="minor">
            <a:schemeClr val="tx1"/>
          </a:fontRef>
        </p:style>
      </p:cxnSp>
      <p:pic>
        <p:nvPicPr>
          <p:cNvPr id="25" name="Picture 1" descr="C:\Users\john\Desktop\292-1102140K22932.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flipH="1">
            <a:off x="7457301" y="0"/>
            <a:ext cx="1686699" cy="1619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980728"/>
            <a:ext cx="6643734" cy="9399496"/>
          </a:xfrm>
          <a:prstGeom prst="rect">
            <a:avLst/>
          </a:prstGeom>
          <a:noFill/>
        </p:spPr>
        <p:txBody>
          <a:bodyPr wrap="square" rtlCol="0">
            <a:spAutoFit/>
          </a:bodyPr>
          <a:lstStyle/>
          <a:p>
            <a:pPr>
              <a:lnSpc>
                <a:spcPct val="150000"/>
              </a:lnSpc>
              <a:buClr>
                <a:srgbClr val="FFFF00"/>
              </a:buClr>
            </a:pPr>
            <a:r>
              <a:rPr lang="zh-CN" altLang="en-US" sz="2400" b="1" dirty="0" smtClean="0">
                <a:latin typeface="华文中宋" pitchFamily="2" charset="-122"/>
                <a:ea typeface="华文中宋" pitchFamily="2" charset="-122"/>
              </a:rPr>
              <a:t>一、人才培养</a:t>
            </a:r>
            <a:r>
              <a:rPr lang="zh-CN" altLang="en-US" sz="2400" b="1" dirty="0" smtClean="0">
                <a:latin typeface="华文中宋" pitchFamily="2" charset="-122"/>
                <a:ea typeface="华文中宋" pitchFamily="2" charset="-122"/>
              </a:rPr>
              <a:t>分类</a:t>
            </a:r>
            <a:r>
              <a:rPr lang="zh-CN" altLang="en-US" sz="2400" b="1" dirty="0" smtClean="0">
                <a:latin typeface="华文中宋" pitchFamily="2" charset="-122"/>
                <a:ea typeface="华文中宋" pitchFamily="2" charset="-122"/>
              </a:rPr>
              <a:t>与定位</a:t>
            </a:r>
            <a:endParaRPr lang="en-US" altLang="zh-CN" sz="2400" b="1" dirty="0" smtClean="0">
              <a:latin typeface="华文中宋" pitchFamily="2" charset="-122"/>
              <a:ea typeface="华文中宋" pitchFamily="2" charset="-122"/>
            </a:endParaRPr>
          </a:p>
          <a:p>
            <a:pPr lvl="0">
              <a:lnSpc>
                <a:spcPct val="150000"/>
              </a:lnSpc>
              <a:buClr>
                <a:srgbClr val="FFFF00"/>
              </a:buClr>
            </a:pPr>
            <a:r>
              <a:rPr lang="zh-CN" altLang="en-US" sz="2400" b="1" dirty="0" smtClean="0">
                <a:latin typeface="华文中宋" pitchFamily="2" charset="-122"/>
                <a:ea typeface="华文中宋" pitchFamily="2" charset="-122"/>
              </a:rPr>
              <a:t>二、</a:t>
            </a:r>
            <a:r>
              <a:rPr lang="zh-CN" altLang="zh-CN" sz="2400" b="1" dirty="0" smtClean="0">
                <a:latin typeface="华文中宋" pitchFamily="2" charset="-122"/>
                <a:ea typeface="华文中宋" pitchFamily="2" charset="-122"/>
              </a:rPr>
              <a:t>应用型人才培养的共性与个性问题</a:t>
            </a:r>
            <a:endParaRPr lang="en-US" altLang="zh-CN" sz="2400" b="1" dirty="0" smtClean="0">
              <a:latin typeface="华文中宋" pitchFamily="2" charset="-122"/>
              <a:ea typeface="华文中宋" pitchFamily="2" charset="-122"/>
            </a:endParaRPr>
          </a:p>
          <a:p>
            <a:pPr>
              <a:lnSpc>
                <a:spcPct val="150000"/>
              </a:lnSpc>
              <a:buClr>
                <a:srgbClr val="FFFF00"/>
              </a:buClr>
            </a:pPr>
            <a:r>
              <a:rPr lang="zh-CN" altLang="en-US" sz="2400" b="1" dirty="0" smtClean="0">
                <a:latin typeface="华文中宋" pitchFamily="2" charset="-122"/>
                <a:ea typeface="华文中宋" pitchFamily="2" charset="-122"/>
              </a:rPr>
              <a:t>三、关于应用型人才培养模式的定位及改革</a:t>
            </a:r>
            <a:endParaRPr lang="en-US" altLang="zh-CN" sz="2400" b="1" dirty="0" smtClean="0">
              <a:latin typeface="华文中宋" pitchFamily="2" charset="-122"/>
              <a:ea typeface="华文中宋" pitchFamily="2" charset="-122"/>
            </a:endParaRPr>
          </a:p>
          <a:p>
            <a:pPr>
              <a:lnSpc>
                <a:spcPct val="150000"/>
              </a:lnSpc>
              <a:buClr>
                <a:srgbClr val="FFFF00"/>
              </a:buClr>
            </a:pPr>
            <a:r>
              <a:rPr lang="zh-CN" altLang="en-US" sz="2400" b="1" dirty="0" smtClean="0">
                <a:latin typeface="华文中宋" pitchFamily="2" charset="-122"/>
                <a:ea typeface="华文中宋" pitchFamily="2" charset="-122"/>
              </a:rPr>
              <a:t>四、向应用技术型大学转型，为什么转？</a:t>
            </a:r>
            <a:endParaRPr lang="en-US" altLang="zh-CN" sz="2400" b="1" dirty="0" smtClean="0">
              <a:latin typeface="华文中宋" pitchFamily="2" charset="-122"/>
              <a:ea typeface="华文中宋" pitchFamily="2" charset="-122"/>
            </a:endParaRPr>
          </a:p>
          <a:p>
            <a:pPr>
              <a:lnSpc>
                <a:spcPct val="150000"/>
              </a:lnSpc>
              <a:buClr>
                <a:srgbClr val="FFFF00"/>
              </a:buClr>
            </a:pPr>
            <a:r>
              <a:rPr lang="zh-CN" altLang="en-US" sz="2400" b="1" dirty="0" smtClean="0">
                <a:latin typeface="华文中宋" pitchFamily="2" charset="-122"/>
                <a:ea typeface="华文中宋" pitchFamily="2" charset="-122"/>
              </a:rPr>
              <a:t>五、向应用技术型大学转型，转什么？</a:t>
            </a:r>
            <a:endParaRPr lang="en-US" altLang="zh-CN" sz="2400" b="1" dirty="0" smtClean="0">
              <a:latin typeface="华文中宋" pitchFamily="2" charset="-122"/>
              <a:ea typeface="华文中宋" pitchFamily="2" charset="-122"/>
            </a:endParaRPr>
          </a:p>
          <a:p>
            <a:pPr>
              <a:lnSpc>
                <a:spcPct val="150000"/>
              </a:lnSpc>
              <a:buClr>
                <a:srgbClr val="FFFF00"/>
              </a:buClr>
            </a:pPr>
            <a:r>
              <a:rPr lang="zh-CN" altLang="en-US" sz="2400" b="1" dirty="0" smtClean="0">
                <a:latin typeface="华文中宋" pitchFamily="2" charset="-122"/>
                <a:ea typeface="华文中宋" pitchFamily="2" charset="-122"/>
              </a:rPr>
              <a:t>六、向应用技术型大学转型，怎么转？</a:t>
            </a:r>
            <a:endParaRPr lang="en-US" altLang="zh-CN" sz="2400" b="1" dirty="0" smtClean="0">
              <a:latin typeface="华文中宋" pitchFamily="2" charset="-122"/>
              <a:ea typeface="华文中宋" pitchFamily="2" charset="-122"/>
            </a:endParaRPr>
          </a:p>
          <a:p>
            <a:pPr>
              <a:lnSpc>
                <a:spcPct val="150000"/>
              </a:lnSpc>
              <a:buClr>
                <a:srgbClr val="FFFF00"/>
              </a:buClr>
            </a:pPr>
            <a:r>
              <a:rPr lang="zh-CN" altLang="en-US" sz="2400" b="1" dirty="0" smtClean="0">
                <a:latin typeface="华文中宋" pitchFamily="2" charset="-122"/>
                <a:ea typeface="华文中宋" pitchFamily="2" charset="-122"/>
              </a:rPr>
              <a:t>七、教学团队</a:t>
            </a:r>
            <a:r>
              <a:rPr lang="zh-CN" altLang="zh-CN" sz="2400" b="1" dirty="0" smtClean="0">
                <a:latin typeface="华文中宋" pitchFamily="2" charset="-122"/>
                <a:ea typeface="华文中宋" pitchFamily="2" charset="-122"/>
              </a:rPr>
              <a:t>建设的五个互动</a:t>
            </a:r>
          </a:p>
          <a:p>
            <a:pPr>
              <a:lnSpc>
                <a:spcPct val="150000"/>
              </a:lnSpc>
              <a:buClr>
                <a:srgbClr val="FFFF00"/>
              </a:buClr>
            </a:pPr>
            <a:endParaRPr lang="en-US" altLang="zh-CN" sz="2400" dirty="0" smtClean="0">
              <a:latin typeface="黑体" pitchFamily="49" charset="-122"/>
              <a:ea typeface="黑体" pitchFamily="49" charset="-122"/>
            </a:endParaRPr>
          </a:p>
          <a:p>
            <a:pPr>
              <a:lnSpc>
                <a:spcPct val="150000"/>
              </a:lnSpc>
              <a:buClr>
                <a:srgbClr val="FFFF00"/>
              </a:buClr>
            </a:pPr>
            <a:endParaRPr lang="en-US" altLang="zh-CN" sz="2400" dirty="0" smtClean="0">
              <a:latin typeface="黑体" pitchFamily="49" charset="-122"/>
              <a:ea typeface="黑体" pitchFamily="49" charset="-122"/>
            </a:endParaRPr>
          </a:p>
          <a:p>
            <a:pPr>
              <a:lnSpc>
                <a:spcPct val="150000"/>
              </a:lnSpc>
              <a:buClr>
                <a:srgbClr val="FFFF00"/>
              </a:buClr>
            </a:pPr>
            <a:endParaRPr lang="en-US" altLang="zh-CN" sz="2400" dirty="0" smtClean="0">
              <a:latin typeface="黑体" pitchFamily="49" charset="-122"/>
              <a:ea typeface="黑体" pitchFamily="49" charset="-122"/>
            </a:endParaRPr>
          </a:p>
          <a:p>
            <a:pPr>
              <a:lnSpc>
                <a:spcPct val="150000"/>
              </a:lnSpc>
              <a:buClr>
                <a:srgbClr val="FFFF00"/>
              </a:buClr>
            </a:pPr>
            <a:endParaRPr lang="en-US" altLang="zh-CN" sz="2400" b="1" dirty="0" smtClean="0">
              <a:latin typeface="华文中宋" pitchFamily="2" charset="-122"/>
              <a:ea typeface="华文中宋" pitchFamily="2" charset="-122"/>
            </a:endParaRPr>
          </a:p>
          <a:p>
            <a:pPr>
              <a:lnSpc>
                <a:spcPct val="150000"/>
              </a:lnSpc>
              <a:buClr>
                <a:srgbClr val="FFFF00"/>
              </a:buClr>
            </a:pPr>
            <a:endParaRPr lang="zh-CN" altLang="zh-CN" sz="2400" dirty="0" smtClean="0">
              <a:latin typeface="Arial" pitchFamily="34" charset="0"/>
              <a:ea typeface="宋体" pitchFamily="2" charset="-122"/>
            </a:endParaRPr>
          </a:p>
          <a:p>
            <a:pPr lvl="0">
              <a:lnSpc>
                <a:spcPct val="150000"/>
              </a:lnSpc>
              <a:buClr>
                <a:srgbClr val="FFFF00"/>
              </a:buClr>
            </a:pPr>
            <a:endParaRPr lang="en-US" altLang="zh-CN" sz="2400" b="1" dirty="0" smtClean="0">
              <a:solidFill>
                <a:srgbClr val="FF0000"/>
              </a:solidFill>
              <a:latin typeface="华文中宋" pitchFamily="2" charset="-122"/>
              <a:ea typeface="华文中宋" pitchFamily="2" charset="-122"/>
            </a:endParaRPr>
          </a:p>
          <a:p>
            <a:pPr lvl="0">
              <a:lnSpc>
                <a:spcPct val="150000"/>
              </a:lnSpc>
              <a:buClr>
                <a:srgbClr val="FFFF00"/>
              </a:buClr>
            </a:pPr>
            <a:endParaRPr lang="zh-CN" altLang="zh-CN" sz="2400" b="1" dirty="0" smtClean="0">
              <a:solidFill>
                <a:srgbClr val="FF0000"/>
              </a:solidFill>
              <a:latin typeface="华文中宋" pitchFamily="2" charset="-122"/>
              <a:ea typeface="华文中宋" pitchFamily="2" charset="-122"/>
            </a:endParaRPr>
          </a:p>
          <a:p>
            <a:pPr>
              <a:lnSpc>
                <a:spcPct val="150000"/>
              </a:lnSpc>
              <a:buClr>
                <a:srgbClr val="FFFF00"/>
              </a:buClr>
            </a:pPr>
            <a:endParaRPr lang="en-US" altLang="zh-CN" sz="2400" b="1" dirty="0" smtClean="0">
              <a:latin typeface="华文中宋" pitchFamily="2" charset="-122"/>
              <a:ea typeface="华文中宋" pitchFamily="2" charset="-122"/>
            </a:endParaRPr>
          </a:p>
          <a:p>
            <a:pPr>
              <a:lnSpc>
                <a:spcPct val="150000"/>
              </a:lnSpc>
              <a:buClr>
                <a:srgbClr val="FFFF00"/>
              </a:buClr>
            </a:pPr>
            <a:endParaRPr lang="zh-CN" altLang="en-US" sz="2400" b="1" dirty="0">
              <a:latin typeface="华文中宋" pitchFamily="2" charset="-122"/>
              <a:ea typeface="华文中宋" pitchFamily="2" charset="-122"/>
              <a:cs typeface="+mj-cs"/>
            </a:endParaRPr>
          </a:p>
          <a:p>
            <a:pPr>
              <a:lnSpc>
                <a:spcPct val="120000"/>
              </a:lnSpc>
              <a:buClr>
                <a:srgbClr val="FF0000"/>
              </a:buClr>
            </a:pPr>
            <a:endParaRPr lang="zh-CN" altLang="en-US" sz="2400" b="1" dirty="0">
              <a:latin typeface="华文中宋" pitchFamily="2" charset="-122"/>
              <a:ea typeface="华文中宋" pitchFamily="2" charset="-122"/>
              <a:cs typeface="+mj-cs"/>
            </a:endParaRPr>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5" hidden="1"/>
          <p:cNvSpPr txBox="1">
            <a:spLocks noChangeArrowheads="1"/>
          </p:cNvSpPr>
          <p:nvPr/>
        </p:nvSpPr>
        <p:spPr bwMode="auto">
          <a:xfrm>
            <a:off x="1939925" y="1954213"/>
            <a:ext cx="1943100" cy="36933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8" name="矩形 6" hidden="1"/>
          <p:cNvSpPr>
            <a:spLocks noChangeArrowheads="1"/>
          </p:cNvSpPr>
          <p:nvPr/>
        </p:nvSpPr>
        <p:spPr bwMode="auto">
          <a:xfrm>
            <a:off x="1939927" y="3025777"/>
            <a:ext cx="1471613"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9" name="矩形 7" hidden="1"/>
          <p:cNvSpPr>
            <a:spLocks noChangeArrowheads="1"/>
          </p:cNvSpPr>
          <p:nvPr/>
        </p:nvSpPr>
        <p:spPr bwMode="auto">
          <a:xfrm>
            <a:off x="2011363" y="4240214"/>
            <a:ext cx="1471612"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200" name="矩形 8" hidden="1"/>
          <p:cNvSpPr>
            <a:spLocks noChangeArrowheads="1"/>
          </p:cNvSpPr>
          <p:nvPr/>
        </p:nvSpPr>
        <p:spPr bwMode="auto">
          <a:xfrm>
            <a:off x="2011363" y="5526089"/>
            <a:ext cx="1471612"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 name="等腰三角形 30"/>
          <p:cNvSpPr/>
          <p:nvPr/>
        </p:nvSpPr>
        <p:spPr>
          <a:xfrm>
            <a:off x="467544" y="1772816"/>
            <a:ext cx="3929090" cy="4262468"/>
          </a:xfrm>
          <a:prstGeom prst="triangle">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899592" y="5301208"/>
            <a:ext cx="3071834" cy="15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0800000" flipH="1">
            <a:off x="1547664" y="4005064"/>
            <a:ext cx="1836000" cy="211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91680" y="3068960"/>
            <a:ext cx="1571636" cy="553998"/>
          </a:xfrm>
          <a:prstGeom prst="rect">
            <a:avLst/>
          </a:prstGeom>
          <a:noFill/>
        </p:spPr>
        <p:txBody>
          <a:bodyPr wrap="square" rtlCol="0">
            <a:spAutoFit/>
          </a:bodyPr>
          <a:lstStyle/>
          <a:p>
            <a:pPr algn="ctr">
              <a:lnSpc>
                <a:spcPct val="150000"/>
              </a:lnSpc>
            </a:pPr>
            <a:r>
              <a:rPr lang="zh-CN" altLang="en-US" sz="2000" b="1" dirty="0" smtClean="0"/>
              <a:t>做学术研究</a:t>
            </a:r>
            <a:endParaRPr lang="zh-CN" altLang="en-US" sz="2000" b="1" dirty="0"/>
          </a:p>
        </p:txBody>
      </p:sp>
      <p:sp>
        <p:nvSpPr>
          <p:cNvPr id="42" name="TextBox 41"/>
          <p:cNvSpPr txBox="1"/>
          <p:nvPr/>
        </p:nvSpPr>
        <p:spPr>
          <a:xfrm>
            <a:off x="827584" y="5445224"/>
            <a:ext cx="3286148" cy="400110"/>
          </a:xfrm>
          <a:prstGeom prst="rect">
            <a:avLst/>
          </a:prstGeom>
          <a:noFill/>
        </p:spPr>
        <p:txBody>
          <a:bodyPr wrap="square" rtlCol="0">
            <a:spAutoFit/>
          </a:bodyPr>
          <a:lstStyle/>
          <a:p>
            <a:pPr algn="ctr"/>
            <a:r>
              <a:rPr lang="zh-CN" altLang="en-US" sz="2000" b="1" dirty="0" smtClean="0"/>
              <a:t>以不断的学习为基础</a:t>
            </a:r>
            <a:endParaRPr lang="zh-CN" altLang="en-US" sz="2000" b="1" dirty="0"/>
          </a:p>
        </p:txBody>
      </p:sp>
      <p:sp>
        <p:nvSpPr>
          <p:cNvPr id="43" name="TextBox 42"/>
          <p:cNvSpPr txBox="1"/>
          <p:nvPr/>
        </p:nvSpPr>
        <p:spPr>
          <a:xfrm>
            <a:off x="1115616" y="4293096"/>
            <a:ext cx="2643206" cy="707886"/>
          </a:xfrm>
          <a:prstGeom prst="rect">
            <a:avLst/>
          </a:prstGeom>
          <a:noFill/>
        </p:spPr>
        <p:txBody>
          <a:bodyPr wrap="square" rtlCol="0">
            <a:spAutoFit/>
          </a:bodyPr>
          <a:lstStyle/>
          <a:p>
            <a:pPr algn="ctr"/>
            <a:r>
              <a:rPr lang="zh-CN" altLang="en-US" sz="2000" b="1" dirty="0" smtClean="0"/>
              <a:t>以潜下心来刻苦钻研为</a:t>
            </a:r>
            <a:r>
              <a:rPr lang="zh-CN" altLang="en-US" sz="2000" b="1" dirty="0" smtClean="0"/>
              <a:t>条件</a:t>
            </a:r>
            <a:endParaRPr lang="zh-CN" altLang="en-US" sz="2000" b="1" dirty="0"/>
          </a:p>
        </p:txBody>
      </p:sp>
      <p:sp>
        <p:nvSpPr>
          <p:cNvPr id="22" name="AutoShape 91"/>
          <p:cNvSpPr>
            <a:spLocks/>
          </p:cNvSpPr>
          <p:nvPr/>
        </p:nvSpPr>
        <p:spPr bwMode="auto">
          <a:xfrm>
            <a:off x="4139952" y="2060848"/>
            <a:ext cx="428627" cy="3721123"/>
          </a:xfrm>
          <a:prstGeom prst="leftBrace">
            <a:avLst>
              <a:gd name="adj1" fmla="val 149099"/>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endParaRPr lang="zh-CN" altLang="en-US"/>
          </a:p>
        </p:txBody>
      </p:sp>
      <p:sp>
        <p:nvSpPr>
          <p:cNvPr id="23" name="TextBox 22"/>
          <p:cNvSpPr txBox="1"/>
          <p:nvPr/>
        </p:nvSpPr>
        <p:spPr>
          <a:xfrm>
            <a:off x="5214942" y="2214555"/>
            <a:ext cx="3429024" cy="3093154"/>
          </a:xfrm>
          <a:prstGeom prst="rect">
            <a:avLst/>
          </a:prstGeom>
          <a:noFill/>
          <a:ln w="28575">
            <a:noFill/>
            <a:prstDash val="sysDash"/>
          </a:ln>
        </p:spPr>
        <p:txBody>
          <a:bodyPr wrap="square" rtlCol="0">
            <a:spAutoFit/>
          </a:bodyPr>
          <a:lstStyle/>
          <a:p>
            <a:pPr indent="540000">
              <a:lnSpc>
                <a:spcPct val="150000"/>
              </a:lnSpc>
              <a:spcBef>
                <a:spcPts val="0"/>
              </a:spcBef>
              <a:spcAft>
                <a:spcPts val="1800"/>
              </a:spcAft>
            </a:pPr>
            <a:r>
              <a:rPr lang="zh-CN" altLang="en-US" sz="2000" dirty="0" smtClean="0">
                <a:latin typeface="华文中宋" pitchFamily="2" charset="-122"/>
                <a:ea typeface="华文中宋" pitchFamily="2" charset="-122"/>
              </a:rPr>
              <a:t>进到大学教师的队伍中，就注定了要与学习与研究相伴终生，要以追求学术为己任，否则就会成为落伍者。</a:t>
            </a:r>
            <a:endParaRPr lang="en-US" altLang="zh-CN" sz="2000" dirty="0" smtClean="0">
              <a:latin typeface="华文中宋" pitchFamily="2" charset="-122"/>
              <a:ea typeface="华文中宋" pitchFamily="2" charset="-122"/>
            </a:endParaRPr>
          </a:p>
          <a:p>
            <a:pPr indent="540000">
              <a:lnSpc>
                <a:spcPct val="150000"/>
              </a:lnSpc>
              <a:spcBef>
                <a:spcPts val="0"/>
              </a:spcBef>
              <a:spcAft>
                <a:spcPts val="1800"/>
              </a:spcAft>
            </a:pPr>
            <a:r>
              <a:rPr lang="zh-CN" altLang="en-US" sz="2000" dirty="0" smtClean="0">
                <a:latin typeface="华文中宋" pitchFamily="2" charset="-122"/>
                <a:ea typeface="华文中宋" pitchFamily="2" charset="-122"/>
              </a:rPr>
              <a:t>勤奋是成功的必要条件，是成就人生的必由之路。</a:t>
            </a:r>
            <a:endParaRPr lang="zh-CN" altLang="en-US" sz="2000" dirty="0">
              <a:latin typeface="华文中宋" pitchFamily="2" charset="-122"/>
              <a:ea typeface="华文中宋" pitchFamily="2" charset="-122"/>
            </a:endParaRPr>
          </a:p>
        </p:txBody>
      </p:sp>
      <p:sp>
        <p:nvSpPr>
          <p:cNvPr id="24" name="TextBox 23"/>
          <p:cNvSpPr txBox="1"/>
          <p:nvPr/>
        </p:nvSpPr>
        <p:spPr>
          <a:xfrm>
            <a:off x="4929190" y="2071677"/>
            <a:ext cx="3924000" cy="3693319"/>
          </a:xfrm>
          <a:prstGeom prst="rect">
            <a:avLst/>
          </a:prstGeom>
          <a:noFill/>
          <a:ln w="28575">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9" name="Rectangle 2"/>
          <p:cNvSpPr>
            <a:spLocks noChangeArrowheads="1"/>
          </p:cNvSpPr>
          <p:nvPr/>
        </p:nvSpPr>
        <p:spPr bwMode="auto">
          <a:xfrm>
            <a:off x="395536" y="934562"/>
            <a:ext cx="395332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361950"/>
            <a:r>
              <a:rPr lang="zh-CN" altLang="en-US" sz="2400" b="1" dirty="0" smtClean="0">
                <a:solidFill>
                  <a:srgbClr val="000000"/>
                </a:solidFill>
                <a:latin typeface="华文中宋" pitchFamily="2" charset="-122"/>
                <a:ea typeface="华文中宋" pitchFamily="2" charset="-122"/>
                <a:sym typeface="宋体" pitchFamily="2" charset="-122"/>
              </a:rPr>
              <a:t>好教师一定是一个好学者</a:t>
            </a:r>
          </a:p>
        </p:txBody>
      </p:sp>
      <p:cxnSp>
        <p:nvCxnSpPr>
          <p:cNvPr id="25" name="直接连接符 24"/>
          <p:cNvCxnSpPr/>
          <p:nvPr/>
        </p:nvCxnSpPr>
        <p:spPr>
          <a:xfrm flipV="1">
            <a:off x="0" y="500043"/>
            <a:ext cx="9144000" cy="21"/>
          </a:xfrm>
          <a:prstGeom prst="line">
            <a:avLst/>
          </a:prstGeom>
          <a:ln w="15875">
            <a:solidFill>
              <a:srgbClr val="00417C"/>
            </a:solidFill>
            <a:prstDash val="dash"/>
          </a:ln>
        </p:spPr>
        <p:style>
          <a:lnRef idx="1">
            <a:schemeClr val="accent1"/>
          </a:lnRef>
          <a:fillRef idx="0">
            <a:schemeClr val="accent1"/>
          </a:fillRef>
          <a:effectRef idx="0">
            <a:schemeClr val="accent1"/>
          </a:effectRef>
          <a:fontRef idx="minor">
            <a:schemeClr val="tx1"/>
          </a:fontRef>
        </p:style>
      </p:cxnSp>
      <p:pic>
        <p:nvPicPr>
          <p:cNvPr id="20" name="Picture 1" descr="C:\Users\john\Desktop\292-1102140K22932.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flipH="1">
            <a:off x="7457301" y="0"/>
            <a:ext cx="1686699" cy="1619237"/>
          </a:xfrm>
          <a:prstGeom prst="rect">
            <a:avLst/>
          </a:prstGeom>
          <a:noFill/>
        </p:spPr>
      </p:pic>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1"/>
          </p:nvPr>
        </p:nvSpPr>
        <p:spPr>
          <a:xfrm>
            <a:off x="1547664" y="2332037"/>
            <a:ext cx="6624736" cy="4525963"/>
          </a:xfrm>
        </p:spPr>
        <p:txBody>
          <a:bodyPr/>
          <a:lstStyle/>
          <a:p>
            <a:pPr eaLnBrk="1" hangingPunct="1">
              <a:buFont typeface="Arial" charset="0"/>
              <a:buNone/>
            </a:pPr>
            <a:r>
              <a:rPr lang="en-US" altLang="en-US" sz="2800" b="1" dirty="0" smtClean="0">
                <a:latin typeface="华文中宋" pitchFamily="2" charset="-122"/>
                <a:ea typeface="华文中宋" pitchFamily="2" charset="-122"/>
              </a:rPr>
              <a:t>         </a:t>
            </a:r>
            <a:endParaRPr lang="en-US" altLang="zh-CN" sz="2800" b="1" dirty="0" smtClean="0">
              <a:latin typeface="华文中宋" pitchFamily="2" charset="-122"/>
              <a:ea typeface="华文中宋" pitchFamily="2" charset="-122"/>
            </a:endParaRPr>
          </a:p>
          <a:p>
            <a:pPr>
              <a:lnSpc>
                <a:spcPct val="120000"/>
              </a:lnSpc>
              <a:buNone/>
            </a:pPr>
            <a:r>
              <a:rPr lang="en-US" altLang="zh-CN" sz="2400" b="1" dirty="0" smtClean="0">
                <a:latin typeface="华文中宋" pitchFamily="2" charset="-122"/>
                <a:ea typeface="华文中宋" pitchFamily="2" charset="-122"/>
              </a:rPr>
              <a:t>          </a:t>
            </a:r>
            <a:r>
              <a:rPr lang="zh-CN" altLang="en-US" sz="2400" b="1" dirty="0" smtClean="0">
                <a:latin typeface="华文中宋" pitchFamily="2" charset="-122"/>
                <a:ea typeface="华文中宋" pitchFamily="2" charset="-122"/>
              </a:rPr>
              <a:t>要特别注重实践能力的培养。实践能力就是面对不同的要求，通过动脑、动手、动嘴和策划、组织、设计、制作、调试、运行、经营等相应的方式，解决实际问题的能力。</a:t>
            </a:r>
            <a:endParaRPr lang="en-US" altLang="zh-CN" sz="2400" b="1" dirty="0" smtClean="0">
              <a:latin typeface="华文中宋" pitchFamily="2" charset="-122"/>
              <a:ea typeface="华文中宋" pitchFamily="2" charset="-122"/>
            </a:endParaRPr>
          </a:p>
          <a:p>
            <a:pPr>
              <a:lnSpc>
                <a:spcPct val="120000"/>
              </a:lnSpc>
              <a:buNone/>
            </a:pPr>
            <a:r>
              <a:rPr lang="en-US" altLang="zh-CN" sz="2400" b="1" dirty="0" smtClean="0">
                <a:latin typeface="华文中宋" pitchFamily="2" charset="-122"/>
                <a:ea typeface="华文中宋" pitchFamily="2" charset="-122"/>
              </a:rPr>
              <a:t>          </a:t>
            </a:r>
            <a:endParaRPr lang="zh-CN" altLang="zh-CN" sz="2400" b="1" dirty="0" smtClean="0">
              <a:latin typeface="华文中宋" pitchFamily="2" charset="-122"/>
              <a:ea typeface="华文中宋" pitchFamily="2" charset="-122"/>
            </a:endParaRPr>
          </a:p>
          <a:p>
            <a:pPr eaLnBrk="1" hangingPunct="1">
              <a:lnSpc>
                <a:spcPct val="120000"/>
              </a:lnSpc>
              <a:buFont typeface="Arial" charset="0"/>
              <a:buNone/>
            </a:pPr>
            <a:endParaRPr lang="zh-CN" altLang="en-US" sz="2400" b="1" dirty="0" smtClean="0">
              <a:latin typeface="华文中宋" pitchFamily="2" charset="-122"/>
              <a:ea typeface="华文中宋" pitchFamily="2" charset="-122"/>
            </a:endParaRPr>
          </a:p>
          <a:p>
            <a:pPr eaLnBrk="1" hangingPunct="1">
              <a:lnSpc>
                <a:spcPct val="120000"/>
              </a:lnSpc>
              <a:buFont typeface="Arial" charset="0"/>
              <a:buNone/>
            </a:pPr>
            <a:endParaRPr lang="zh-CN" altLang="en-US" dirty="0" smtClean="0"/>
          </a:p>
        </p:txBody>
      </p:sp>
      <p:grpSp>
        <p:nvGrpSpPr>
          <p:cNvPr id="2" name="Group 228"/>
          <p:cNvGrpSpPr>
            <a:grpSpLocks/>
          </p:cNvGrpSpPr>
          <p:nvPr/>
        </p:nvGrpSpPr>
        <p:grpSpPr bwMode="auto">
          <a:xfrm>
            <a:off x="1500188" y="1785938"/>
            <a:ext cx="5105400" cy="555625"/>
            <a:chOff x="1248" y="1440"/>
            <a:chExt cx="3216" cy="350"/>
          </a:xfrm>
        </p:grpSpPr>
        <p:sp>
          <p:nvSpPr>
            <p:cNvPr id="25604" name="Line 229"/>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p:spPr>
          <p:txBody>
            <a:bodyPr wrap="none" anchor="ctr"/>
            <a:lstStyle/>
            <a:p>
              <a:endParaRPr lang="zh-CN" altLang="en-US"/>
            </a:p>
          </p:txBody>
        </p:sp>
        <p:sp>
          <p:nvSpPr>
            <p:cNvPr id="25605" name="Rectangle 230"/>
            <p:cNvSpPr>
              <a:spLocks noChangeArrowheads="1"/>
            </p:cNvSpPr>
            <p:nvPr/>
          </p:nvSpPr>
          <p:spPr bwMode="gray">
            <a:xfrm rot="3419336">
              <a:off x="1261" y="1427"/>
              <a:ext cx="302" cy="328"/>
            </a:xfrm>
            <a:prstGeom prst="rect">
              <a:avLst/>
            </a:prstGeom>
            <a:gradFill rotWithShape="1">
              <a:gsLst>
                <a:gs pos="0">
                  <a:srgbClr val="FF7C80"/>
                </a:gs>
                <a:gs pos="100000">
                  <a:srgbClr val="76393B"/>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p:spPr>
          <p:txBody>
            <a:bodyPr wrap="none" anchor="ctr">
              <a:flatTx/>
            </a:bodyPr>
            <a:lstStyle/>
            <a:p>
              <a:pPr algn="ctr"/>
              <a:endParaRPr lang="zh-CN" altLang="zh-CN"/>
            </a:p>
          </p:txBody>
        </p:sp>
        <p:sp>
          <p:nvSpPr>
            <p:cNvPr id="25606" name="Text Box 231"/>
            <p:cNvSpPr txBox="1">
              <a:spLocks noChangeArrowheads="1"/>
            </p:cNvSpPr>
            <p:nvPr/>
          </p:nvSpPr>
          <p:spPr bwMode="gray">
            <a:xfrm>
              <a:off x="1768" y="1440"/>
              <a:ext cx="1700" cy="330"/>
            </a:xfrm>
            <a:prstGeom prst="rect">
              <a:avLst/>
            </a:prstGeom>
            <a:noFill/>
            <a:ln w="9525" algn="ctr">
              <a:noFill/>
              <a:miter lim="800000"/>
              <a:headEnd/>
              <a:tailEnd/>
            </a:ln>
          </p:spPr>
          <p:txBody>
            <a:bodyPr wrap="none">
              <a:spAutoFit/>
            </a:bodyPr>
            <a:lstStyle/>
            <a:p>
              <a:r>
                <a:rPr lang="zh-CN" altLang="en-US" sz="2800" b="1">
                  <a:latin typeface="华文中宋" pitchFamily="2" charset="-122"/>
                  <a:ea typeface="华文中宋" pitchFamily="2" charset="-122"/>
                </a:rPr>
                <a:t>在培养规格方面</a:t>
              </a:r>
              <a:endParaRPr lang="zh-CN" altLang="zh-CN" sz="2000"/>
            </a:p>
          </p:txBody>
        </p:sp>
        <p:sp>
          <p:nvSpPr>
            <p:cNvPr id="25607" name="Text Box 232"/>
            <p:cNvSpPr txBox="1">
              <a:spLocks noChangeArrowheads="1"/>
            </p:cNvSpPr>
            <p:nvPr/>
          </p:nvSpPr>
          <p:spPr bwMode="gray">
            <a:xfrm>
              <a:off x="1295" y="1454"/>
              <a:ext cx="224" cy="291"/>
            </a:xfrm>
            <a:prstGeom prst="rect">
              <a:avLst/>
            </a:prstGeom>
            <a:noFill/>
            <a:ln w="9525" algn="ctr">
              <a:noFill/>
              <a:miter lim="800000"/>
              <a:headEnd/>
              <a:tailEnd/>
            </a:ln>
          </p:spPr>
          <p:txBody>
            <a:bodyPr wrap="none">
              <a:spAutoFit/>
            </a:bodyPr>
            <a:lstStyle/>
            <a:p>
              <a:pPr algn="ctr"/>
              <a:r>
                <a:rPr lang="en-US" altLang="zh-CN" sz="2400" b="1" dirty="0" smtClean="0">
                  <a:solidFill>
                    <a:srgbClr val="FFFFFF"/>
                  </a:solidFill>
                </a:rPr>
                <a:t>3</a:t>
              </a:r>
              <a:endParaRPr lang="zh-CN" altLang="zh-CN" dirty="0"/>
            </a:p>
          </p:txBody>
        </p:sp>
      </p:gr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1547664" y="1844824"/>
            <a:ext cx="6408712" cy="4525963"/>
          </a:xfrm>
        </p:spPr>
        <p:txBody>
          <a:bodyPr/>
          <a:lstStyle/>
          <a:p>
            <a:pPr eaLnBrk="1" hangingPunct="1">
              <a:buFont typeface="Arial" charset="0"/>
              <a:buNone/>
            </a:pPr>
            <a:r>
              <a:rPr lang="en-US" altLang="zh-CN" sz="3600" dirty="0" smtClean="0"/>
              <a:t>         </a:t>
            </a:r>
            <a:endParaRPr lang="en-US" altLang="zh-CN" sz="2800" b="1" dirty="0" smtClean="0">
              <a:latin typeface="华文中宋" pitchFamily="2" charset="-122"/>
              <a:ea typeface="华文中宋" pitchFamily="2" charset="-122"/>
            </a:endParaRPr>
          </a:p>
          <a:p>
            <a:pPr eaLnBrk="1" hangingPunct="1">
              <a:buFont typeface="Arial" charset="0"/>
              <a:buNone/>
            </a:pPr>
            <a:endParaRPr lang="en-US" altLang="zh-CN" sz="2800" b="1" dirty="0" smtClean="0">
              <a:latin typeface="华文中宋" pitchFamily="2" charset="-122"/>
              <a:ea typeface="华文中宋" pitchFamily="2" charset="-122"/>
            </a:endParaRPr>
          </a:p>
          <a:p>
            <a:pPr eaLnBrk="1" hangingPunct="1">
              <a:lnSpc>
                <a:spcPct val="120000"/>
              </a:lnSpc>
              <a:buFont typeface="Arial" charset="0"/>
              <a:buNone/>
            </a:pPr>
            <a:r>
              <a:rPr lang="en-US" altLang="zh-CN" sz="2400" b="1" dirty="0" smtClean="0">
                <a:latin typeface="华文中宋" pitchFamily="2" charset="-122"/>
                <a:ea typeface="华文中宋" pitchFamily="2" charset="-122"/>
              </a:rPr>
              <a:t>          </a:t>
            </a:r>
            <a:r>
              <a:rPr lang="zh-CN" altLang="en-US" sz="2400" b="1" dirty="0" smtClean="0">
                <a:latin typeface="华文中宋" pitchFamily="2" charset="-122"/>
                <a:ea typeface="华文中宋" pitchFamily="2" charset="-122"/>
              </a:rPr>
              <a:t>要大力开展合作教育，开门办学、开放办学，通过与企业、事业单位、科研院所或其他社会机构的合作，为学生提供应用背景、实践环境和训练条件。</a:t>
            </a:r>
          </a:p>
          <a:p>
            <a:pPr eaLnBrk="1" hangingPunct="1">
              <a:lnSpc>
                <a:spcPct val="120000"/>
              </a:lnSpc>
              <a:buFont typeface="Arial" charset="0"/>
              <a:buNone/>
            </a:pPr>
            <a:endParaRPr lang="zh-CN" altLang="en-US" dirty="0" smtClean="0"/>
          </a:p>
        </p:txBody>
      </p:sp>
      <p:grpSp>
        <p:nvGrpSpPr>
          <p:cNvPr id="2" name="Group 248"/>
          <p:cNvGrpSpPr>
            <a:grpSpLocks/>
          </p:cNvGrpSpPr>
          <p:nvPr/>
        </p:nvGrpSpPr>
        <p:grpSpPr bwMode="auto">
          <a:xfrm>
            <a:off x="1500188" y="1857375"/>
            <a:ext cx="5105400" cy="571500"/>
            <a:chOff x="1248" y="3220"/>
            <a:chExt cx="3216" cy="360"/>
          </a:xfrm>
        </p:grpSpPr>
        <p:sp>
          <p:nvSpPr>
            <p:cNvPr id="26628" name="Line 249"/>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p:spPr>
          <p:txBody>
            <a:bodyPr wrap="none" anchor="ctr"/>
            <a:lstStyle/>
            <a:p>
              <a:endParaRPr lang="zh-CN" altLang="en-US"/>
            </a:p>
          </p:txBody>
        </p:sp>
        <p:sp>
          <p:nvSpPr>
            <p:cNvPr id="26629" name="Rectangle 250"/>
            <p:cNvSpPr>
              <a:spLocks noChangeArrowheads="1"/>
            </p:cNvSpPr>
            <p:nvPr/>
          </p:nvSpPr>
          <p:spPr bwMode="gray">
            <a:xfrm rot="3419336">
              <a:off x="1261" y="3217"/>
              <a:ext cx="302" cy="328"/>
            </a:xfrm>
            <a:prstGeom prst="rect">
              <a:avLst/>
            </a:prstGeom>
            <a:gradFill rotWithShape="1">
              <a:gsLst>
                <a:gs pos="0">
                  <a:srgbClr val="990099"/>
                </a:gs>
                <a:gs pos="100000">
                  <a:srgbClr val="4700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pPr algn="ctr"/>
              <a:endParaRPr lang="zh-CN" altLang="zh-CN"/>
            </a:p>
          </p:txBody>
        </p:sp>
        <p:sp>
          <p:nvSpPr>
            <p:cNvPr id="26630" name="Text Box 251"/>
            <p:cNvSpPr txBox="1">
              <a:spLocks noChangeArrowheads="1"/>
            </p:cNvSpPr>
            <p:nvPr/>
          </p:nvSpPr>
          <p:spPr bwMode="gray">
            <a:xfrm>
              <a:off x="1788" y="3220"/>
              <a:ext cx="1700" cy="330"/>
            </a:xfrm>
            <a:prstGeom prst="rect">
              <a:avLst/>
            </a:prstGeom>
            <a:noFill/>
            <a:ln w="9525" algn="ctr">
              <a:noFill/>
              <a:miter lim="800000"/>
              <a:headEnd/>
              <a:tailEnd/>
            </a:ln>
          </p:spPr>
          <p:txBody>
            <a:bodyPr wrap="none">
              <a:spAutoFit/>
            </a:bodyPr>
            <a:lstStyle/>
            <a:p>
              <a:r>
                <a:rPr lang="zh-CN" altLang="en-US" sz="2800" b="1">
                  <a:latin typeface="华文中宋" pitchFamily="2" charset="-122"/>
                  <a:ea typeface="华文中宋" pitchFamily="2" charset="-122"/>
                </a:rPr>
                <a:t>在培养渠道方面</a:t>
              </a:r>
              <a:endParaRPr lang="zh-CN" altLang="zh-CN" sz="2000"/>
            </a:p>
          </p:txBody>
        </p:sp>
        <p:sp>
          <p:nvSpPr>
            <p:cNvPr id="26631" name="Text Box 252"/>
            <p:cNvSpPr txBox="1">
              <a:spLocks noChangeArrowheads="1"/>
            </p:cNvSpPr>
            <p:nvPr/>
          </p:nvSpPr>
          <p:spPr bwMode="gray">
            <a:xfrm>
              <a:off x="1295" y="3244"/>
              <a:ext cx="224" cy="291"/>
            </a:xfrm>
            <a:prstGeom prst="rect">
              <a:avLst/>
            </a:prstGeom>
            <a:noFill/>
            <a:ln w="9525" algn="ctr">
              <a:noFill/>
              <a:miter lim="800000"/>
              <a:headEnd/>
              <a:tailEnd/>
            </a:ln>
          </p:spPr>
          <p:txBody>
            <a:bodyPr wrap="none">
              <a:spAutoFit/>
            </a:bodyPr>
            <a:lstStyle/>
            <a:p>
              <a:pPr algn="ctr"/>
              <a:r>
                <a:rPr lang="en-US" altLang="zh-CN" sz="2400" b="1" dirty="0" smtClean="0">
                  <a:solidFill>
                    <a:srgbClr val="FFFFFF"/>
                  </a:solidFill>
                </a:rPr>
                <a:t>4</a:t>
              </a:r>
              <a:endParaRPr lang="zh-CN" altLang="zh-CN" dirty="0"/>
            </a:p>
          </p:txBody>
        </p:sp>
      </p:gr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38" y="2214563"/>
            <a:ext cx="8072437" cy="811212"/>
          </a:xfrm>
        </p:spPr>
        <p:txBody>
          <a:bodyPr rtlCol="0">
            <a:normAutofit fontScale="92500" lnSpcReduction="20000"/>
          </a:bodyPr>
          <a:lstStyle/>
          <a:p>
            <a:pPr eaLnBrk="1" fontAlgn="auto" hangingPunct="1">
              <a:spcAft>
                <a:spcPts val="0"/>
              </a:spcAft>
              <a:buFont typeface="Arial" pitchFamily="34" charset="0"/>
              <a:buNone/>
              <a:defRPr/>
            </a:pPr>
            <a:r>
              <a:rPr lang="zh-CN" altLang="en-US" dirty="0" smtClean="0"/>
              <a:t>        </a:t>
            </a:r>
            <a:r>
              <a:rPr lang="zh-CN" altLang="en-US" sz="2400" b="1" dirty="0" smtClean="0">
                <a:latin typeface="华文中宋" pitchFamily="2" charset="-122"/>
                <a:ea typeface="华文中宋" pitchFamily="2" charset="-122"/>
              </a:rPr>
              <a:t> </a:t>
            </a:r>
            <a:r>
              <a:rPr lang="zh-CN" altLang="en-US" sz="2600" b="1" dirty="0">
                <a:latin typeface="华文中宋" pitchFamily="2" charset="-122"/>
                <a:ea typeface="华文中宋" pitchFamily="2" charset="-122"/>
              </a:rPr>
              <a:t>深化改革，着力解决比较普遍存在的下列问题：</a:t>
            </a:r>
            <a:endParaRPr lang="zh-CN" altLang="en-US" sz="2400" b="1" dirty="0">
              <a:latin typeface="华文中宋" pitchFamily="2" charset="-122"/>
              <a:ea typeface="华文中宋" pitchFamily="2" charset="-122"/>
            </a:endParaRPr>
          </a:p>
          <a:p>
            <a:pPr eaLnBrk="1" fontAlgn="auto" hangingPunct="1">
              <a:spcAft>
                <a:spcPts val="0"/>
              </a:spcAft>
              <a:buFont typeface="Arial" pitchFamily="34" charset="0"/>
              <a:buNone/>
              <a:defRPr/>
            </a:pPr>
            <a:r>
              <a:rPr lang="zh-CN" altLang="en-US" sz="2400" b="1" dirty="0" smtClean="0">
                <a:latin typeface="华文中宋" pitchFamily="2" charset="-122"/>
                <a:ea typeface="华文中宋" pitchFamily="2" charset="-122"/>
              </a:rPr>
              <a:t>        </a:t>
            </a:r>
            <a:endParaRPr lang="zh-CN" altLang="en-US" dirty="0"/>
          </a:p>
        </p:txBody>
      </p:sp>
      <p:grpSp>
        <p:nvGrpSpPr>
          <p:cNvPr id="2" name="Group 238"/>
          <p:cNvGrpSpPr>
            <a:grpSpLocks/>
          </p:cNvGrpSpPr>
          <p:nvPr/>
        </p:nvGrpSpPr>
        <p:grpSpPr bwMode="auto">
          <a:xfrm>
            <a:off x="1466850" y="1500188"/>
            <a:ext cx="5105400" cy="555625"/>
            <a:chOff x="1248" y="2640"/>
            <a:chExt cx="3216" cy="350"/>
          </a:xfrm>
        </p:grpSpPr>
        <p:sp>
          <p:nvSpPr>
            <p:cNvPr id="27658" name="Line 239"/>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p:spPr>
          <p:txBody>
            <a:bodyPr wrap="none" anchor="ctr"/>
            <a:lstStyle/>
            <a:p>
              <a:endParaRPr lang="zh-CN" altLang="en-US"/>
            </a:p>
          </p:txBody>
        </p:sp>
        <p:sp>
          <p:nvSpPr>
            <p:cNvPr id="27659" name="Rectangle 240"/>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rot="10800000" vert="eaVert" wrap="none" anchor="ctr">
              <a:flatTx/>
            </a:bodyPr>
            <a:lstStyle/>
            <a:p>
              <a:pPr algn="ctr"/>
              <a:endParaRPr lang="zh-CN" altLang="zh-CN"/>
            </a:p>
          </p:txBody>
        </p:sp>
        <p:sp>
          <p:nvSpPr>
            <p:cNvPr id="27660" name="Text Box 241"/>
            <p:cNvSpPr txBox="1">
              <a:spLocks noChangeArrowheads="1"/>
            </p:cNvSpPr>
            <p:nvPr/>
          </p:nvSpPr>
          <p:spPr bwMode="gray">
            <a:xfrm>
              <a:off x="1788" y="2640"/>
              <a:ext cx="1700" cy="330"/>
            </a:xfrm>
            <a:prstGeom prst="rect">
              <a:avLst/>
            </a:prstGeom>
            <a:noFill/>
            <a:ln w="9525" algn="ctr">
              <a:noFill/>
              <a:miter lim="800000"/>
              <a:headEnd/>
              <a:tailEnd/>
            </a:ln>
          </p:spPr>
          <p:txBody>
            <a:bodyPr wrap="none">
              <a:spAutoFit/>
            </a:bodyPr>
            <a:lstStyle/>
            <a:p>
              <a:r>
                <a:rPr lang="zh-CN" altLang="en-US" sz="2800" b="1">
                  <a:latin typeface="华文中宋" pitchFamily="2" charset="-122"/>
                  <a:ea typeface="华文中宋" pitchFamily="2" charset="-122"/>
                </a:rPr>
                <a:t>在教学模式方面</a:t>
              </a:r>
              <a:endParaRPr lang="zh-CN" altLang="zh-CN" sz="2800" b="1">
                <a:latin typeface="华文中宋" pitchFamily="2" charset="-122"/>
                <a:ea typeface="华文中宋" pitchFamily="2" charset="-122"/>
              </a:endParaRPr>
            </a:p>
          </p:txBody>
        </p:sp>
        <p:sp>
          <p:nvSpPr>
            <p:cNvPr id="27661" name="Text Box 242"/>
            <p:cNvSpPr txBox="1">
              <a:spLocks noChangeArrowheads="1"/>
            </p:cNvSpPr>
            <p:nvPr/>
          </p:nvSpPr>
          <p:spPr bwMode="gray">
            <a:xfrm>
              <a:off x="1295" y="2654"/>
              <a:ext cx="224" cy="291"/>
            </a:xfrm>
            <a:prstGeom prst="rect">
              <a:avLst/>
            </a:prstGeom>
            <a:noFill/>
            <a:ln w="9525" algn="ctr">
              <a:noFill/>
              <a:miter lim="800000"/>
              <a:headEnd/>
              <a:tailEnd/>
            </a:ln>
          </p:spPr>
          <p:txBody>
            <a:bodyPr wrap="none">
              <a:spAutoFit/>
            </a:bodyPr>
            <a:lstStyle/>
            <a:p>
              <a:pPr algn="ctr"/>
              <a:r>
                <a:rPr lang="en-US" altLang="zh-CN" sz="2400" b="1" dirty="0" smtClean="0">
                  <a:solidFill>
                    <a:srgbClr val="FFFFFF"/>
                  </a:solidFill>
                </a:rPr>
                <a:t>5</a:t>
              </a:r>
              <a:endParaRPr lang="zh-CN" altLang="zh-CN" dirty="0"/>
            </a:p>
          </p:txBody>
        </p:sp>
      </p:grpSp>
      <p:grpSp>
        <p:nvGrpSpPr>
          <p:cNvPr id="4" name="组合 18"/>
          <p:cNvGrpSpPr>
            <a:grpSpLocks/>
          </p:cNvGrpSpPr>
          <p:nvPr/>
        </p:nvGrpSpPr>
        <p:grpSpPr bwMode="auto">
          <a:xfrm>
            <a:off x="755650" y="3789363"/>
            <a:ext cx="2459038" cy="765175"/>
            <a:chOff x="755651" y="3789363"/>
            <a:chExt cx="2459027" cy="765175"/>
          </a:xfrm>
        </p:grpSpPr>
        <p:sp>
          <p:nvSpPr>
            <p:cNvPr id="180" name="AutoShape 220"/>
            <p:cNvSpPr>
              <a:spLocks noChangeArrowheads="1"/>
            </p:cNvSpPr>
            <p:nvPr/>
          </p:nvSpPr>
          <p:spPr bwMode="gray">
            <a:xfrm>
              <a:off x="755651" y="3789363"/>
              <a:ext cx="2387589" cy="765175"/>
            </a:xfrm>
            <a:prstGeom prst="chevron">
              <a:avLst>
                <a:gd name="adj" fmla="val 60556"/>
              </a:avLst>
            </a:prstGeom>
            <a:gradFill rotWithShape="1">
              <a:gsLst>
                <a:gs pos="0">
                  <a:schemeClr val="folHlink"/>
                </a:gs>
                <a:gs pos="50000">
                  <a:srgbClr val="CC99FF"/>
                </a:gs>
                <a:gs pos="100000">
                  <a:schemeClr val="folHlink"/>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tIns="406800" anchor="ctr">
              <a:spAutoFit/>
            </a:bodyPr>
            <a:lstStyle/>
            <a:p>
              <a:pPr algn="ctr">
                <a:defRPr/>
              </a:pPr>
              <a:endParaRPr lang="zh-CN" altLang="zh-CN">
                <a:latin typeface="Arial" pitchFamily="34" charset="0"/>
                <a:ea typeface="宋体" pitchFamily="2" charset="-122"/>
              </a:endParaRPr>
            </a:p>
          </p:txBody>
        </p:sp>
        <p:sp>
          <p:nvSpPr>
            <p:cNvPr id="27657" name="Text Box 14"/>
            <p:cNvSpPr txBox="1">
              <a:spLocks noChangeArrowheads="1"/>
            </p:cNvSpPr>
            <p:nvPr/>
          </p:nvSpPr>
          <p:spPr bwMode="auto">
            <a:xfrm>
              <a:off x="1215304" y="3967467"/>
              <a:ext cx="1999374" cy="461665"/>
            </a:xfrm>
            <a:prstGeom prst="rect">
              <a:avLst/>
            </a:prstGeom>
            <a:noFill/>
            <a:ln w="9525">
              <a:noFill/>
              <a:miter lim="800000"/>
              <a:headEnd/>
              <a:tailEnd/>
            </a:ln>
          </p:spPr>
          <p:txBody>
            <a:bodyPr>
              <a:spAutoFit/>
            </a:bodyPr>
            <a:lstStyle/>
            <a:p>
              <a:r>
                <a:rPr lang="zh-CN" altLang="en-US" sz="2400" b="1">
                  <a:latin typeface="华文中宋" pitchFamily="2" charset="-122"/>
                  <a:ea typeface="华文中宋" pitchFamily="2" charset="-122"/>
                </a:rPr>
                <a:t>教学内容上</a:t>
              </a:r>
              <a:endParaRPr lang="zh-CN" sz="2400" b="1">
                <a:latin typeface="华文中宋" pitchFamily="2" charset="-122"/>
                <a:ea typeface="华文中宋" pitchFamily="2" charset="-122"/>
              </a:endParaRPr>
            </a:p>
          </p:txBody>
        </p:sp>
      </p:grpSp>
      <p:grpSp>
        <p:nvGrpSpPr>
          <p:cNvPr id="5" name="组合 19"/>
          <p:cNvGrpSpPr>
            <a:grpSpLocks/>
          </p:cNvGrpSpPr>
          <p:nvPr/>
        </p:nvGrpSpPr>
        <p:grpSpPr bwMode="auto">
          <a:xfrm>
            <a:off x="3286125" y="2928938"/>
            <a:ext cx="4608513" cy="2786062"/>
            <a:chOff x="3286116" y="2928934"/>
            <a:chExt cx="4608513" cy="2786082"/>
          </a:xfrm>
        </p:grpSpPr>
        <p:sp>
          <p:nvSpPr>
            <p:cNvPr id="27654" name="AutoShape 162"/>
            <p:cNvSpPr>
              <a:spLocks noChangeArrowheads="1"/>
            </p:cNvSpPr>
            <p:nvPr/>
          </p:nvSpPr>
          <p:spPr bwMode="auto">
            <a:xfrm>
              <a:off x="3286116" y="2928934"/>
              <a:ext cx="4608513" cy="2786082"/>
            </a:xfrm>
            <a:prstGeom prst="roundRect">
              <a:avLst>
                <a:gd name="adj" fmla="val 16667"/>
              </a:avLst>
            </a:prstGeom>
            <a:noFill/>
            <a:ln w="38100">
              <a:solidFill>
                <a:schemeClr val="folHlink"/>
              </a:solidFill>
              <a:prstDash val="sysDot"/>
              <a:round/>
              <a:headEnd/>
              <a:tailEnd/>
            </a:ln>
          </p:spPr>
          <p:txBody>
            <a:bodyPr wrap="none" anchor="ctr"/>
            <a:lstStyle/>
            <a:p>
              <a:pPr algn="ctr"/>
              <a:endParaRPr lang="zh-CN" altLang="zh-CN"/>
            </a:p>
          </p:txBody>
        </p:sp>
        <p:sp>
          <p:nvSpPr>
            <p:cNvPr id="27655" name="Text Box 17"/>
            <p:cNvSpPr txBox="1">
              <a:spLocks noChangeArrowheads="1"/>
            </p:cNvSpPr>
            <p:nvPr/>
          </p:nvSpPr>
          <p:spPr bwMode="auto">
            <a:xfrm>
              <a:off x="3500430" y="3191199"/>
              <a:ext cx="4286280" cy="2095189"/>
            </a:xfrm>
            <a:prstGeom prst="rect">
              <a:avLst/>
            </a:prstGeom>
            <a:noFill/>
            <a:ln w="9525">
              <a:noFill/>
              <a:miter lim="800000"/>
              <a:headEnd/>
              <a:tailEnd/>
            </a:ln>
          </p:spPr>
          <p:txBody>
            <a:bodyPr>
              <a:spAutoFit/>
            </a:bodyPr>
            <a:lstStyle/>
            <a:p>
              <a:pPr>
                <a:lnSpc>
                  <a:spcPct val="110000"/>
                </a:lnSpc>
              </a:pPr>
              <a:r>
                <a:rPr lang="zh-CN" altLang="en-US" sz="2400" b="1">
                  <a:latin typeface="华文中宋" pitchFamily="2" charset="-122"/>
                  <a:ea typeface="华文中宋" pitchFamily="2" charset="-122"/>
                </a:rPr>
                <a:t>着力解决理论传授脱节于实际应用，教学内容滞后于产业发展，一些过深过窄的理论分析占用了很多课时，而一些应用性知识却远远不够等问题。</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a:grpSpLocks/>
          </p:cNvGrpSpPr>
          <p:nvPr/>
        </p:nvGrpSpPr>
        <p:grpSpPr bwMode="auto">
          <a:xfrm>
            <a:off x="250825" y="3284538"/>
            <a:ext cx="2463800" cy="765175"/>
            <a:chOff x="250825" y="3284538"/>
            <a:chExt cx="2463787" cy="765175"/>
          </a:xfrm>
        </p:grpSpPr>
        <p:sp>
          <p:nvSpPr>
            <p:cNvPr id="180" name="AutoShape 220"/>
            <p:cNvSpPr>
              <a:spLocks noChangeArrowheads="1"/>
            </p:cNvSpPr>
            <p:nvPr/>
          </p:nvSpPr>
          <p:spPr bwMode="gray">
            <a:xfrm>
              <a:off x="250825" y="3284538"/>
              <a:ext cx="2463787" cy="765175"/>
            </a:xfrm>
            <a:prstGeom prst="chevron">
              <a:avLst>
                <a:gd name="adj" fmla="val 80177"/>
              </a:avLst>
            </a:prstGeom>
            <a:gradFill rotWithShape="1">
              <a:gsLst>
                <a:gs pos="0">
                  <a:srgbClr val="FF9900"/>
                </a:gs>
                <a:gs pos="50000">
                  <a:srgbClr val="FFFF99"/>
                </a:gs>
                <a:gs pos="100000">
                  <a:srgbClr val="FF9900"/>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tIns="406800" anchor="ctr">
              <a:spAutoFit/>
            </a:bodyPr>
            <a:lstStyle/>
            <a:p>
              <a:pPr algn="ctr">
                <a:defRPr/>
              </a:pPr>
              <a:endParaRPr lang="zh-CN" altLang="zh-CN">
                <a:latin typeface="Arial" pitchFamily="34" charset="0"/>
                <a:ea typeface="宋体" pitchFamily="2" charset="-122"/>
              </a:endParaRPr>
            </a:p>
          </p:txBody>
        </p:sp>
        <p:sp>
          <p:nvSpPr>
            <p:cNvPr id="28678" name="Text Box 4"/>
            <p:cNvSpPr txBox="1">
              <a:spLocks noChangeArrowheads="1"/>
            </p:cNvSpPr>
            <p:nvPr/>
          </p:nvSpPr>
          <p:spPr bwMode="auto">
            <a:xfrm>
              <a:off x="658680" y="3467401"/>
              <a:ext cx="1910738" cy="461665"/>
            </a:xfrm>
            <a:prstGeom prst="rect">
              <a:avLst/>
            </a:prstGeom>
            <a:noFill/>
            <a:ln w="9525">
              <a:noFill/>
              <a:miter lim="800000"/>
              <a:headEnd/>
              <a:tailEnd/>
            </a:ln>
          </p:spPr>
          <p:txBody>
            <a:bodyPr>
              <a:spAutoFit/>
            </a:bodyPr>
            <a:lstStyle/>
            <a:p>
              <a:r>
                <a:rPr lang="zh-CN" altLang="en-US" sz="2400" b="1">
                  <a:ea typeface="华文中宋" pitchFamily="2" charset="-122"/>
                </a:rPr>
                <a:t> 教学方式上</a:t>
              </a:r>
              <a:endParaRPr lang="zh-CN" sz="2400" b="1">
                <a:ea typeface="华文中宋" pitchFamily="2" charset="-122"/>
              </a:endParaRPr>
            </a:p>
          </p:txBody>
        </p:sp>
      </p:grpSp>
      <p:grpSp>
        <p:nvGrpSpPr>
          <p:cNvPr id="3" name="组合 9"/>
          <p:cNvGrpSpPr>
            <a:grpSpLocks/>
          </p:cNvGrpSpPr>
          <p:nvPr/>
        </p:nvGrpSpPr>
        <p:grpSpPr bwMode="auto">
          <a:xfrm>
            <a:off x="2857500" y="1857375"/>
            <a:ext cx="5072063" cy="3357563"/>
            <a:chOff x="2857488" y="1857364"/>
            <a:chExt cx="5072098" cy="3357586"/>
          </a:xfrm>
        </p:grpSpPr>
        <p:sp>
          <p:nvSpPr>
            <p:cNvPr id="28675" name="AutoShape 162"/>
            <p:cNvSpPr>
              <a:spLocks noChangeArrowheads="1"/>
            </p:cNvSpPr>
            <p:nvPr/>
          </p:nvSpPr>
          <p:spPr bwMode="auto">
            <a:xfrm>
              <a:off x="2857488" y="1857364"/>
              <a:ext cx="5072098" cy="3357586"/>
            </a:xfrm>
            <a:prstGeom prst="roundRect">
              <a:avLst>
                <a:gd name="adj" fmla="val 16667"/>
              </a:avLst>
            </a:prstGeom>
            <a:noFill/>
            <a:ln w="38100">
              <a:solidFill>
                <a:srgbClr val="FF6600"/>
              </a:solidFill>
              <a:prstDash val="sysDot"/>
              <a:round/>
              <a:headEnd/>
              <a:tailEnd/>
            </a:ln>
          </p:spPr>
          <p:txBody>
            <a:bodyPr wrap="none" anchor="ctr"/>
            <a:lstStyle/>
            <a:p>
              <a:pPr algn="ctr"/>
              <a:endParaRPr lang="zh-CN" altLang="zh-CN"/>
            </a:p>
          </p:txBody>
        </p:sp>
        <p:sp>
          <p:nvSpPr>
            <p:cNvPr id="28676" name="Text Box 16"/>
            <p:cNvSpPr txBox="1">
              <a:spLocks noChangeArrowheads="1"/>
            </p:cNvSpPr>
            <p:nvPr/>
          </p:nvSpPr>
          <p:spPr bwMode="auto">
            <a:xfrm>
              <a:off x="3214678" y="2000240"/>
              <a:ext cx="4500594" cy="2973122"/>
            </a:xfrm>
            <a:prstGeom prst="rect">
              <a:avLst/>
            </a:prstGeom>
            <a:noFill/>
            <a:ln w="9525">
              <a:noFill/>
              <a:miter lim="800000"/>
              <a:headEnd/>
              <a:tailEnd/>
            </a:ln>
          </p:spPr>
          <p:txBody>
            <a:bodyPr>
              <a:spAutoFit/>
            </a:bodyPr>
            <a:lstStyle/>
            <a:p>
              <a:pPr>
                <a:lnSpc>
                  <a:spcPct val="130000"/>
                </a:lnSpc>
              </a:pPr>
              <a:r>
                <a:rPr lang="zh-CN" altLang="en-US" sz="2400" b="1">
                  <a:ea typeface="华文中宋" pitchFamily="2" charset="-122"/>
                </a:rPr>
                <a:t>着力解决填鸭式、满堂灌、照本宣科，重知识的传授和获取，轻知识的加工和问题的思考，从而导致学生提出问题和研究问题的意识与能力普遍欠缺，创新能力和批判性思维的不足的问题。</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a:grpSpLocks/>
          </p:cNvGrpSpPr>
          <p:nvPr/>
        </p:nvGrpSpPr>
        <p:grpSpPr bwMode="auto">
          <a:xfrm>
            <a:off x="250825" y="3284538"/>
            <a:ext cx="3416300" cy="765175"/>
            <a:chOff x="250825" y="3284538"/>
            <a:chExt cx="3416272" cy="765175"/>
          </a:xfrm>
        </p:grpSpPr>
        <p:sp>
          <p:nvSpPr>
            <p:cNvPr id="180" name="AutoShape 220"/>
            <p:cNvSpPr>
              <a:spLocks noChangeArrowheads="1"/>
            </p:cNvSpPr>
            <p:nvPr/>
          </p:nvSpPr>
          <p:spPr bwMode="gray">
            <a:xfrm>
              <a:off x="250825" y="3284538"/>
              <a:ext cx="2881289" cy="765175"/>
            </a:xfrm>
            <a:prstGeom prst="chevron">
              <a:avLst>
                <a:gd name="adj" fmla="val 65461"/>
              </a:avLst>
            </a:prstGeom>
            <a:gradFill rotWithShape="1">
              <a:gsLst>
                <a:gs pos="0">
                  <a:srgbClr val="008000"/>
                </a:gs>
                <a:gs pos="50000">
                  <a:srgbClr val="99FF99"/>
                </a:gs>
                <a:gs pos="100000">
                  <a:srgbClr val="008000"/>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tIns="406800" anchor="ctr">
              <a:spAutoFit/>
            </a:bodyPr>
            <a:lstStyle/>
            <a:p>
              <a:pPr algn="ctr">
                <a:defRPr/>
              </a:pPr>
              <a:endParaRPr lang="zh-CN" altLang="zh-CN">
                <a:latin typeface="Arial" pitchFamily="34" charset="0"/>
                <a:ea typeface="宋体" pitchFamily="2" charset="-122"/>
              </a:endParaRPr>
            </a:p>
          </p:txBody>
        </p:sp>
        <p:sp>
          <p:nvSpPr>
            <p:cNvPr id="29702" name="Text Box 6"/>
            <p:cNvSpPr txBox="1">
              <a:spLocks noChangeArrowheads="1"/>
            </p:cNvSpPr>
            <p:nvPr/>
          </p:nvSpPr>
          <p:spPr bwMode="auto">
            <a:xfrm>
              <a:off x="642910" y="3414713"/>
              <a:ext cx="3024187" cy="461665"/>
            </a:xfrm>
            <a:prstGeom prst="rect">
              <a:avLst/>
            </a:prstGeom>
            <a:noFill/>
            <a:ln w="9525">
              <a:noFill/>
              <a:miter lim="800000"/>
              <a:headEnd/>
              <a:tailEnd/>
            </a:ln>
          </p:spPr>
          <p:txBody>
            <a:bodyPr>
              <a:spAutoFit/>
            </a:bodyPr>
            <a:lstStyle/>
            <a:p>
              <a:r>
                <a:rPr lang="zh-CN" altLang="en-US" sz="2400" b="1">
                  <a:ea typeface="华文中宋" pitchFamily="2" charset="-122"/>
                </a:rPr>
                <a:t>教学价值取向上</a:t>
              </a:r>
            </a:p>
          </p:txBody>
        </p:sp>
      </p:grpSp>
      <p:grpSp>
        <p:nvGrpSpPr>
          <p:cNvPr id="3" name="组合 9"/>
          <p:cNvGrpSpPr>
            <a:grpSpLocks/>
          </p:cNvGrpSpPr>
          <p:nvPr/>
        </p:nvGrpSpPr>
        <p:grpSpPr bwMode="auto">
          <a:xfrm>
            <a:off x="3214688" y="2000250"/>
            <a:ext cx="5357812" cy="3286125"/>
            <a:chOff x="3214678" y="2000240"/>
            <a:chExt cx="5357849" cy="3286148"/>
          </a:xfrm>
        </p:grpSpPr>
        <p:sp>
          <p:nvSpPr>
            <p:cNvPr id="29699" name="AutoShape 162"/>
            <p:cNvSpPr>
              <a:spLocks noChangeArrowheads="1"/>
            </p:cNvSpPr>
            <p:nvPr/>
          </p:nvSpPr>
          <p:spPr bwMode="auto">
            <a:xfrm>
              <a:off x="3214678" y="2000240"/>
              <a:ext cx="5357849" cy="3286148"/>
            </a:xfrm>
            <a:prstGeom prst="roundRect">
              <a:avLst>
                <a:gd name="adj" fmla="val 16667"/>
              </a:avLst>
            </a:prstGeom>
            <a:noFill/>
            <a:ln w="38100">
              <a:solidFill>
                <a:srgbClr val="003300"/>
              </a:solidFill>
              <a:prstDash val="sysDot"/>
              <a:round/>
              <a:headEnd/>
              <a:tailEnd/>
            </a:ln>
          </p:spPr>
          <p:txBody>
            <a:bodyPr wrap="none" anchor="ctr"/>
            <a:lstStyle/>
            <a:p>
              <a:pPr algn="ctr"/>
              <a:endParaRPr lang="zh-CN" altLang="zh-CN"/>
            </a:p>
          </p:txBody>
        </p:sp>
        <p:sp>
          <p:nvSpPr>
            <p:cNvPr id="29700" name="TextBox 7"/>
            <p:cNvSpPr txBox="1">
              <a:spLocks noChangeArrowheads="1"/>
            </p:cNvSpPr>
            <p:nvPr/>
          </p:nvSpPr>
          <p:spPr bwMode="auto">
            <a:xfrm>
              <a:off x="3428992" y="2357430"/>
              <a:ext cx="4857784" cy="2585323"/>
            </a:xfrm>
            <a:prstGeom prst="rect">
              <a:avLst/>
            </a:prstGeom>
            <a:noFill/>
            <a:ln w="9525">
              <a:noFill/>
              <a:miter lim="800000"/>
              <a:headEnd/>
              <a:tailEnd/>
            </a:ln>
          </p:spPr>
          <p:txBody>
            <a:bodyPr>
              <a:spAutoFit/>
            </a:bodyPr>
            <a:lstStyle/>
            <a:p>
              <a:pPr>
                <a:lnSpc>
                  <a:spcPct val="120000"/>
                </a:lnSpc>
              </a:pPr>
              <a:r>
                <a:rPr lang="zh-CN" altLang="en-US" sz="2400" b="1">
                  <a:ea typeface="华文中宋" pitchFamily="2" charset="-122"/>
                </a:rPr>
                <a:t>着力解决重知轻行，过多强调系统地掌握学科理论知识，对专业实践能力训练不够，理论与实践脱节，导致了学生知识应用能力和实践动手能力不足的问题。</a:t>
              </a:r>
            </a:p>
            <a:p>
              <a:endParaRPr lang="zh-CN" altLang="en-US">
                <a:latin typeface="Calibri"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250825" y="3286125"/>
            <a:ext cx="2881313" cy="765175"/>
            <a:chOff x="250825" y="3286124"/>
            <a:chExt cx="2881313" cy="765175"/>
          </a:xfrm>
        </p:grpSpPr>
        <p:sp>
          <p:nvSpPr>
            <p:cNvPr id="180" name="AutoShape 220"/>
            <p:cNvSpPr>
              <a:spLocks noChangeArrowheads="1"/>
            </p:cNvSpPr>
            <p:nvPr/>
          </p:nvSpPr>
          <p:spPr bwMode="gray">
            <a:xfrm>
              <a:off x="250825" y="3286124"/>
              <a:ext cx="2881313" cy="765175"/>
            </a:xfrm>
            <a:prstGeom prst="chevron">
              <a:avLst>
                <a:gd name="adj" fmla="val 65461"/>
              </a:avLst>
            </a:prstGeom>
            <a:gradFill rotWithShape="1">
              <a:gsLst>
                <a:gs pos="0">
                  <a:srgbClr val="003399"/>
                </a:gs>
                <a:gs pos="50000">
                  <a:srgbClr val="99CCFF"/>
                </a:gs>
                <a:gs pos="100000">
                  <a:srgbClr val="003399"/>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tIns="406800" anchor="ctr">
              <a:spAutoFit/>
            </a:bodyPr>
            <a:lstStyle/>
            <a:p>
              <a:pPr algn="ctr">
                <a:defRPr/>
              </a:pPr>
              <a:endParaRPr lang="zh-CN" altLang="zh-CN">
                <a:latin typeface="Arial" pitchFamily="34" charset="0"/>
                <a:ea typeface="宋体" pitchFamily="2" charset="-122"/>
              </a:endParaRPr>
            </a:p>
          </p:txBody>
        </p:sp>
        <p:sp>
          <p:nvSpPr>
            <p:cNvPr id="30727" name="TextBox 4"/>
            <p:cNvSpPr txBox="1">
              <a:spLocks noChangeArrowheads="1"/>
            </p:cNvSpPr>
            <p:nvPr/>
          </p:nvSpPr>
          <p:spPr bwMode="auto">
            <a:xfrm>
              <a:off x="714348" y="3429000"/>
              <a:ext cx="2357454" cy="461665"/>
            </a:xfrm>
            <a:prstGeom prst="rect">
              <a:avLst/>
            </a:prstGeom>
            <a:noFill/>
            <a:ln w="9525">
              <a:noFill/>
              <a:miter lim="800000"/>
              <a:headEnd/>
              <a:tailEnd/>
            </a:ln>
          </p:spPr>
          <p:txBody>
            <a:bodyPr>
              <a:spAutoFit/>
            </a:bodyPr>
            <a:lstStyle/>
            <a:p>
              <a:r>
                <a:rPr lang="zh-CN" altLang="en-US" sz="2400" b="1">
                  <a:latin typeface="华文中宋" pitchFamily="2" charset="-122"/>
                  <a:ea typeface="华文中宋" pitchFamily="2" charset="-122"/>
                </a:rPr>
                <a:t>教与学的关系上</a:t>
              </a:r>
            </a:p>
          </p:txBody>
        </p:sp>
      </p:grpSp>
      <p:grpSp>
        <p:nvGrpSpPr>
          <p:cNvPr id="3" name="组合 8"/>
          <p:cNvGrpSpPr>
            <a:grpSpLocks/>
          </p:cNvGrpSpPr>
          <p:nvPr/>
        </p:nvGrpSpPr>
        <p:grpSpPr bwMode="auto">
          <a:xfrm>
            <a:off x="3286125" y="2000250"/>
            <a:ext cx="5357813" cy="3427413"/>
            <a:chOff x="3286117" y="2000240"/>
            <a:chExt cx="5357849" cy="3427501"/>
          </a:xfrm>
        </p:grpSpPr>
        <p:sp>
          <p:nvSpPr>
            <p:cNvPr id="6" name="AutoShape 162"/>
            <p:cNvSpPr>
              <a:spLocks noChangeArrowheads="1"/>
            </p:cNvSpPr>
            <p:nvPr/>
          </p:nvSpPr>
          <p:spPr bwMode="auto">
            <a:xfrm>
              <a:off x="3286117" y="2000240"/>
              <a:ext cx="5357849" cy="3286209"/>
            </a:xfrm>
            <a:prstGeom prst="roundRect">
              <a:avLst>
                <a:gd name="adj" fmla="val 16667"/>
              </a:avLst>
            </a:prstGeom>
            <a:noFill/>
            <a:ln w="38100">
              <a:solidFill>
                <a:schemeClr val="tx2">
                  <a:lumMod val="75000"/>
                </a:schemeClr>
              </a:solidFill>
              <a:prstDash val="sysDot"/>
              <a:round/>
              <a:headEnd/>
              <a:tailEnd/>
            </a:ln>
          </p:spPr>
          <p:txBody>
            <a:bodyPr wrap="none" anchor="ctr"/>
            <a:lstStyle/>
            <a:p>
              <a:pPr algn="ctr">
                <a:defRPr/>
              </a:pPr>
              <a:endParaRPr lang="zh-CN" altLang="zh-CN">
                <a:latin typeface="Arial" pitchFamily="34" charset="0"/>
                <a:ea typeface="宋体" pitchFamily="2" charset="-122"/>
              </a:endParaRPr>
            </a:p>
          </p:txBody>
        </p:sp>
        <p:sp>
          <p:nvSpPr>
            <p:cNvPr id="30725" name="TextBox 6"/>
            <p:cNvSpPr txBox="1">
              <a:spLocks noChangeArrowheads="1"/>
            </p:cNvSpPr>
            <p:nvPr/>
          </p:nvSpPr>
          <p:spPr bwMode="auto">
            <a:xfrm>
              <a:off x="3571868" y="2214554"/>
              <a:ext cx="5000660" cy="3213187"/>
            </a:xfrm>
            <a:prstGeom prst="rect">
              <a:avLst/>
            </a:prstGeom>
            <a:noFill/>
            <a:ln w="9525">
              <a:noFill/>
              <a:miter lim="800000"/>
              <a:headEnd/>
              <a:tailEnd/>
            </a:ln>
          </p:spPr>
          <p:txBody>
            <a:bodyPr>
              <a:spAutoFit/>
            </a:bodyPr>
            <a:lstStyle/>
            <a:p>
              <a:pPr>
                <a:lnSpc>
                  <a:spcPct val="110000"/>
                </a:lnSpc>
              </a:pPr>
              <a:r>
                <a:rPr lang="zh-CN" altLang="en-US" sz="2400" b="1">
                  <a:latin typeface="华文中宋" pitchFamily="2" charset="-122"/>
                  <a:ea typeface="华文中宋" pitchFamily="2" charset="-122"/>
                </a:rPr>
                <a:t>着力解决教师在教学过程中的主宰作用过重，以教师、教材、课堂为中心，学生的自主和参与作用过轻，从而导致学生被动学习，被动应考，其学习主人的地位没有很好的体现，其学习的积极性和创造性明显缺失的问题。</a:t>
              </a:r>
            </a:p>
            <a:p>
              <a:endParaRPr lang="zh-CN" altLang="en-US">
                <a:latin typeface="Calibri"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a:grpSpLocks/>
          </p:cNvGrpSpPr>
          <p:nvPr/>
        </p:nvGrpSpPr>
        <p:grpSpPr bwMode="auto">
          <a:xfrm>
            <a:off x="428625" y="3306763"/>
            <a:ext cx="2428875" cy="733425"/>
            <a:chOff x="428597" y="3306767"/>
            <a:chExt cx="2428892" cy="733938"/>
          </a:xfrm>
        </p:grpSpPr>
        <p:sp>
          <p:nvSpPr>
            <p:cNvPr id="6" name="AutoShape 220"/>
            <p:cNvSpPr>
              <a:spLocks noChangeArrowheads="1"/>
            </p:cNvSpPr>
            <p:nvPr/>
          </p:nvSpPr>
          <p:spPr bwMode="gray">
            <a:xfrm>
              <a:off x="428597" y="3306767"/>
              <a:ext cx="2428892" cy="733938"/>
            </a:xfrm>
            <a:prstGeom prst="chevron">
              <a:avLst>
                <a:gd name="adj" fmla="val 65461"/>
              </a:avLst>
            </a:prstGeom>
            <a:gradFill rotWithShape="1">
              <a:gsLst>
                <a:gs pos="0">
                  <a:schemeClr val="folHlink"/>
                </a:gs>
                <a:gs pos="50000">
                  <a:srgbClr val="CC99FF"/>
                </a:gs>
                <a:gs pos="100000">
                  <a:schemeClr val="folHlink"/>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tIns="406800" anchor="ctr">
              <a:spAutoFit/>
            </a:bodyPr>
            <a:lstStyle/>
            <a:p>
              <a:pPr algn="ctr">
                <a:defRPr/>
              </a:pPr>
              <a:endParaRPr lang="zh-CN" altLang="zh-CN">
                <a:latin typeface="Arial" pitchFamily="34" charset="0"/>
                <a:ea typeface="宋体" pitchFamily="2" charset="-122"/>
              </a:endParaRPr>
            </a:p>
          </p:txBody>
        </p:sp>
        <p:sp>
          <p:nvSpPr>
            <p:cNvPr id="31751" name="矩形 4"/>
            <p:cNvSpPr>
              <a:spLocks noChangeArrowheads="1"/>
            </p:cNvSpPr>
            <p:nvPr/>
          </p:nvSpPr>
          <p:spPr bwMode="auto">
            <a:xfrm>
              <a:off x="857224" y="3429000"/>
              <a:ext cx="1723549" cy="461665"/>
            </a:xfrm>
            <a:prstGeom prst="rect">
              <a:avLst/>
            </a:prstGeom>
            <a:noFill/>
            <a:ln w="9525">
              <a:noFill/>
              <a:miter lim="800000"/>
              <a:headEnd/>
              <a:tailEnd/>
            </a:ln>
          </p:spPr>
          <p:txBody>
            <a:bodyPr wrap="none">
              <a:spAutoFit/>
            </a:bodyPr>
            <a:lstStyle/>
            <a:p>
              <a:r>
                <a:rPr lang="zh-CN" altLang="en-US" sz="2400" b="1">
                  <a:latin typeface="华文中宋" pitchFamily="2" charset="-122"/>
                  <a:ea typeface="华文中宋" pitchFamily="2" charset="-122"/>
                </a:rPr>
                <a:t>评价标准上</a:t>
              </a:r>
            </a:p>
          </p:txBody>
        </p:sp>
      </p:grpSp>
      <p:grpSp>
        <p:nvGrpSpPr>
          <p:cNvPr id="3" name="组合 10"/>
          <p:cNvGrpSpPr>
            <a:grpSpLocks/>
          </p:cNvGrpSpPr>
          <p:nvPr/>
        </p:nvGrpSpPr>
        <p:grpSpPr bwMode="auto">
          <a:xfrm>
            <a:off x="3000375" y="2071688"/>
            <a:ext cx="4714875" cy="3000375"/>
            <a:chOff x="3000364" y="2071678"/>
            <a:chExt cx="4714908" cy="3000396"/>
          </a:xfrm>
        </p:grpSpPr>
        <p:sp>
          <p:nvSpPr>
            <p:cNvPr id="8" name="AutoShape 162"/>
            <p:cNvSpPr>
              <a:spLocks noChangeArrowheads="1"/>
            </p:cNvSpPr>
            <p:nvPr/>
          </p:nvSpPr>
          <p:spPr bwMode="auto">
            <a:xfrm>
              <a:off x="3000364" y="2071678"/>
              <a:ext cx="4714908" cy="3000396"/>
            </a:xfrm>
            <a:prstGeom prst="roundRect">
              <a:avLst>
                <a:gd name="adj" fmla="val 16667"/>
              </a:avLst>
            </a:prstGeom>
            <a:solidFill>
              <a:schemeClr val="bg1"/>
            </a:solidFill>
            <a:ln w="38100">
              <a:solidFill>
                <a:schemeClr val="accent4">
                  <a:lumMod val="75000"/>
                </a:schemeClr>
              </a:solidFill>
              <a:prstDash val="sysDot"/>
              <a:round/>
              <a:headEnd/>
              <a:tailEnd/>
            </a:ln>
          </p:spPr>
          <p:txBody>
            <a:bodyPr wrap="none" anchor="ctr"/>
            <a:lstStyle/>
            <a:p>
              <a:pPr algn="ctr">
                <a:defRPr/>
              </a:pPr>
              <a:endParaRPr lang="zh-CN" altLang="zh-CN">
                <a:latin typeface="Arial" pitchFamily="34" charset="0"/>
                <a:ea typeface="宋体" pitchFamily="2" charset="-122"/>
              </a:endParaRPr>
            </a:p>
          </p:txBody>
        </p:sp>
        <p:sp>
          <p:nvSpPr>
            <p:cNvPr id="31749" name="TextBox 8"/>
            <p:cNvSpPr txBox="1">
              <a:spLocks noChangeArrowheads="1"/>
            </p:cNvSpPr>
            <p:nvPr/>
          </p:nvSpPr>
          <p:spPr bwMode="auto">
            <a:xfrm>
              <a:off x="3286116" y="2571744"/>
              <a:ext cx="4214842" cy="2142125"/>
            </a:xfrm>
            <a:prstGeom prst="rect">
              <a:avLst/>
            </a:prstGeom>
            <a:noFill/>
            <a:ln w="9525">
              <a:noFill/>
              <a:miter lim="800000"/>
              <a:headEnd/>
              <a:tailEnd/>
            </a:ln>
          </p:spPr>
          <p:txBody>
            <a:bodyPr>
              <a:spAutoFit/>
            </a:bodyPr>
            <a:lstStyle/>
            <a:p>
              <a:pPr>
                <a:lnSpc>
                  <a:spcPct val="120000"/>
                </a:lnSpc>
              </a:pPr>
              <a:r>
                <a:rPr lang="zh-CN" altLang="en-US" sz="2400" b="1">
                  <a:latin typeface="华文中宋" pitchFamily="2" charset="-122"/>
                  <a:ea typeface="华文中宋" pitchFamily="2" charset="-122"/>
                </a:rPr>
                <a:t>着力解决重知识记忆和考试分数，轻综合能力和素质，从而导致学生死记硬背的学习习惯和应变、适应能力不足的问题。</a:t>
              </a:r>
            </a:p>
            <a:p>
              <a:endParaRPr lang="zh-CN" altLang="en-US">
                <a:latin typeface="Calibri"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a:grpSpLocks/>
          </p:cNvGrpSpPr>
          <p:nvPr/>
        </p:nvGrpSpPr>
        <p:grpSpPr bwMode="auto">
          <a:xfrm>
            <a:off x="404813" y="3000375"/>
            <a:ext cx="2595562" cy="733425"/>
            <a:chOff x="404803" y="3000372"/>
            <a:chExt cx="2595561" cy="733938"/>
          </a:xfrm>
        </p:grpSpPr>
        <p:sp>
          <p:nvSpPr>
            <p:cNvPr id="4" name="AutoShape 220"/>
            <p:cNvSpPr>
              <a:spLocks noChangeArrowheads="1"/>
            </p:cNvSpPr>
            <p:nvPr/>
          </p:nvSpPr>
          <p:spPr bwMode="gray">
            <a:xfrm>
              <a:off x="404803" y="3000372"/>
              <a:ext cx="2524124" cy="733938"/>
            </a:xfrm>
            <a:prstGeom prst="chevron">
              <a:avLst>
                <a:gd name="adj" fmla="val 65461"/>
              </a:avLst>
            </a:prstGeom>
            <a:gradFill rotWithShape="1">
              <a:gsLst>
                <a:gs pos="0">
                  <a:srgbClr val="A50021"/>
                </a:gs>
                <a:gs pos="50000">
                  <a:srgbClr val="FF7C80"/>
                </a:gs>
                <a:gs pos="100000">
                  <a:srgbClr val="A50021"/>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tIns="406800" anchor="ctr">
              <a:spAutoFit/>
            </a:bodyPr>
            <a:lstStyle/>
            <a:p>
              <a:pPr algn="ctr">
                <a:defRPr/>
              </a:pPr>
              <a:endParaRPr lang="zh-CN" altLang="zh-CN">
                <a:latin typeface="Arial" pitchFamily="34" charset="0"/>
                <a:ea typeface="宋体" pitchFamily="2" charset="-122"/>
              </a:endParaRPr>
            </a:p>
          </p:txBody>
        </p:sp>
        <p:sp>
          <p:nvSpPr>
            <p:cNvPr id="32775" name="TextBox 5"/>
            <p:cNvSpPr txBox="1">
              <a:spLocks noChangeArrowheads="1"/>
            </p:cNvSpPr>
            <p:nvPr/>
          </p:nvSpPr>
          <p:spPr bwMode="auto">
            <a:xfrm>
              <a:off x="928662" y="3143248"/>
              <a:ext cx="2071702" cy="461665"/>
            </a:xfrm>
            <a:prstGeom prst="rect">
              <a:avLst/>
            </a:prstGeom>
            <a:noFill/>
            <a:ln w="9525">
              <a:noFill/>
              <a:miter lim="800000"/>
              <a:headEnd/>
              <a:tailEnd/>
            </a:ln>
          </p:spPr>
          <p:txBody>
            <a:bodyPr>
              <a:spAutoFit/>
            </a:bodyPr>
            <a:lstStyle/>
            <a:p>
              <a:r>
                <a:rPr lang="zh-CN" altLang="en-US" sz="2400" b="1" dirty="0" smtClean="0">
                  <a:latin typeface="华文中宋" pitchFamily="2" charset="-122"/>
                  <a:ea typeface="华文中宋" pitchFamily="2" charset="-122"/>
                </a:rPr>
                <a:t>教学组织上</a:t>
              </a:r>
              <a:endParaRPr lang="zh-CN" altLang="en-US" sz="2400" b="1" dirty="0">
                <a:latin typeface="华文中宋" pitchFamily="2" charset="-122"/>
                <a:ea typeface="华文中宋" pitchFamily="2" charset="-122"/>
              </a:endParaRPr>
            </a:p>
          </p:txBody>
        </p:sp>
      </p:grpSp>
      <p:grpSp>
        <p:nvGrpSpPr>
          <p:cNvPr id="3" name="组合 9"/>
          <p:cNvGrpSpPr>
            <a:grpSpLocks/>
          </p:cNvGrpSpPr>
          <p:nvPr/>
        </p:nvGrpSpPr>
        <p:grpSpPr bwMode="auto">
          <a:xfrm>
            <a:off x="3143251" y="2071678"/>
            <a:ext cx="5643591" cy="3000375"/>
            <a:chOff x="3071802" y="2071678"/>
            <a:chExt cx="5786478" cy="3000396"/>
          </a:xfrm>
        </p:grpSpPr>
        <p:sp>
          <p:nvSpPr>
            <p:cNvPr id="32772" name="AutoShape 162"/>
            <p:cNvSpPr>
              <a:spLocks noChangeArrowheads="1"/>
            </p:cNvSpPr>
            <p:nvPr/>
          </p:nvSpPr>
          <p:spPr bwMode="auto">
            <a:xfrm>
              <a:off x="3071802" y="2071678"/>
              <a:ext cx="4468037" cy="3000396"/>
            </a:xfrm>
            <a:prstGeom prst="roundRect">
              <a:avLst>
                <a:gd name="adj" fmla="val 16667"/>
              </a:avLst>
            </a:prstGeom>
            <a:solidFill>
              <a:schemeClr val="bg1"/>
            </a:solidFill>
            <a:ln w="38100">
              <a:solidFill>
                <a:srgbClr val="FF0000"/>
              </a:solidFill>
              <a:prstDash val="sysDot"/>
              <a:round/>
              <a:headEnd/>
              <a:tailEnd/>
            </a:ln>
          </p:spPr>
          <p:txBody>
            <a:bodyPr wrap="none" anchor="ctr"/>
            <a:lstStyle/>
            <a:p>
              <a:pPr algn="ctr"/>
              <a:endParaRPr lang="zh-CN" altLang="zh-CN"/>
            </a:p>
          </p:txBody>
        </p:sp>
        <p:sp>
          <p:nvSpPr>
            <p:cNvPr id="32773" name="TextBox 7"/>
            <p:cNvSpPr txBox="1">
              <a:spLocks noChangeArrowheads="1"/>
            </p:cNvSpPr>
            <p:nvPr/>
          </p:nvSpPr>
          <p:spPr bwMode="auto">
            <a:xfrm>
              <a:off x="3357554" y="2428868"/>
              <a:ext cx="5500726" cy="2234458"/>
            </a:xfrm>
            <a:prstGeom prst="rect">
              <a:avLst/>
            </a:prstGeom>
            <a:noFill/>
            <a:ln w="9525">
              <a:noFill/>
              <a:miter lim="800000"/>
              <a:headEnd/>
              <a:tailEnd/>
            </a:ln>
          </p:spPr>
          <p:txBody>
            <a:bodyPr>
              <a:spAutoFit/>
            </a:bodyPr>
            <a:lstStyle/>
            <a:p>
              <a:pPr>
                <a:lnSpc>
                  <a:spcPct val="120000"/>
                </a:lnSpc>
              </a:pPr>
              <a:r>
                <a:rPr lang="zh-CN" altLang="en-US" sz="2400" b="1">
                  <a:latin typeface="华文中宋" pitchFamily="2" charset="-122"/>
                  <a:ea typeface="华文中宋" pitchFamily="2" charset="-122"/>
                </a:rPr>
                <a:t>不仅要坐着学</a:t>
              </a:r>
              <a:endParaRPr lang="en-US" altLang="zh-CN" sz="2400" b="1">
                <a:latin typeface="华文中宋" pitchFamily="2" charset="-122"/>
                <a:ea typeface="华文中宋" pitchFamily="2" charset="-122"/>
              </a:endParaRPr>
            </a:p>
            <a:p>
              <a:pPr>
                <a:lnSpc>
                  <a:spcPct val="120000"/>
                </a:lnSpc>
              </a:pPr>
              <a:r>
                <a:rPr lang="zh-CN" altLang="en-US" sz="2400" b="1">
                  <a:latin typeface="华文中宋" pitchFamily="2" charset="-122"/>
                  <a:ea typeface="华文中宋" pitchFamily="2" charset="-122"/>
                </a:rPr>
                <a:t>（</a:t>
              </a:r>
              <a:r>
                <a:rPr lang="en-US" altLang="en-US" sz="2400" b="1">
                  <a:latin typeface="华文中宋" pitchFamily="2" charset="-122"/>
                  <a:ea typeface="华文中宋" pitchFamily="2" charset="-122"/>
                </a:rPr>
                <a:t>learning by sitting</a:t>
              </a:r>
              <a:r>
                <a:rPr lang="zh-CN" altLang="en-US" sz="2400" b="1">
                  <a:latin typeface="华文中宋" pitchFamily="2" charset="-122"/>
                  <a:ea typeface="华文中宋" pitchFamily="2" charset="-122"/>
                </a:rPr>
                <a:t>）</a:t>
              </a:r>
              <a:r>
                <a:rPr lang="en-US" altLang="en-US" sz="2400" b="1">
                  <a:latin typeface="华文中宋" pitchFamily="2" charset="-122"/>
                  <a:ea typeface="华文中宋" pitchFamily="2" charset="-122"/>
                </a:rPr>
                <a:t>,</a:t>
              </a:r>
            </a:p>
            <a:p>
              <a:pPr>
                <a:lnSpc>
                  <a:spcPct val="120000"/>
                </a:lnSpc>
              </a:pPr>
              <a:r>
                <a:rPr lang="zh-CN" altLang="en-US" sz="2400" b="1">
                  <a:latin typeface="华文中宋" pitchFamily="2" charset="-122"/>
                  <a:ea typeface="华文中宋" pitchFamily="2" charset="-122"/>
                </a:rPr>
                <a:t>更要做中学</a:t>
              </a:r>
              <a:endParaRPr lang="en-US" altLang="zh-CN" sz="2400" b="1">
                <a:latin typeface="华文中宋" pitchFamily="2" charset="-122"/>
                <a:ea typeface="华文中宋" pitchFamily="2" charset="-122"/>
              </a:endParaRPr>
            </a:p>
            <a:p>
              <a:pPr>
                <a:lnSpc>
                  <a:spcPct val="120000"/>
                </a:lnSpc>
              </a:pPr>
              <a:r>
                <a:rPr lang="zh-CN" altLang="en-US" sz="2400" b="1">
                  <a:latin typeface="华文中宋" pitchFamily="2" charset="-122"/>
                  <a:ea typeface="华文中宋" pitchFamily="2" charset="-122"/>
                </a:rPr>
                <a:t>（</a:t>
              </a:r>
              <a:r>
                <a:rPr lang="en-US" altLang="en-US" sz="2400" b="1">
                  <a:latin typeface="华文中宋" pitchFamily="2" charset="-122"/>
                  <a:ea typeface="华文中宋" pitchFamily="2" charset="-122"/>
                </a:rPr>
                <a:t>learning by doing</a:t>
              </a:r>
              <a:r>
                <a:rPr lang="zh-CN" altLang="en-US" sz="2400" b="1">
                  <a:latin typeface="华文中宋" pitchFamily="2" charset="-122"/>
                  <a:ea typeface="华文中宋" pitchFamily="2" charset="-122"/>
                </a:rPr>
                <a:t>）。</a:t>
              </a:r>
            </a:p>
            <a:p>
              <a:endParaRPr lang="zh-CN" altLang="en-US" sz="2400" b="1">
                <a:latin typeface="华文中宋" pitchFamily="2" charset="-122"/>
                <a:ea typeface="华文中宋" pitchFamily="2" charset="-122"/>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2"/>
          <p:cNvSpPr>
            <a:spLocks noChangeArrowheads="1"/>
          </p:cNvSpPr>
          <p:nvPr/>
        </p:nvSpPr>
        <p:spPr bwMode="auto">
          <a:xfrm>
            <a:off x="1259632" y="1916832"/>
            <a:ext cx="7200800" cy="3743325"/>
          </a:xfrm>
          <a:prstGeom prst="roundRect">
            <a:avLst>
              <a:gd name="adj" fmla="val 8856"/>
            </a:avLst>
          </a:prstGeom>
          <a:gradFill rotWithShape="1">
            <a:gsLst>
              <a:gs pos="0">
                <a:schemeClr val="bg1"/>
              </a:gs>
              <a:gs pos="100000">
                <a:srgbClr val="FFFFFF"/>
              </a:gs>
            </a:gsLst>
            <a:lin ang="18900000" scaled="1"/>
          </a:gradFill>
          <a:ln w="38100">
            <a:solidFill>
              <a:schemeClr val="accent1"/>
            </a:solidFill>
            <a:round/>
            <a:headEnd/>
            <a:tailEnd/>
          </a:ln>
        </p:spPr>
        <p:txBody>
          <a:bodyPr wrap="none" lIns="90170" tIns="46990" rIns="90170" bIns="46990" anchor="ctr"/>
          <a:lstStyle/>
          <a:p>
            <a:endParaRPr lang="zh-CN" altLang="en-US">
              <a:ea typeface="华文细黑" pitchFamily="2" charset="-122"/>
            </a:endParaRPr>
          </a:p>
        </p:txBody>
      </p:sp>
      <p:sp>
        <p:nvSpPr>
          <p:cNvPr id="12292" name="Text Box 5"/>
          <p:cNvSpPr txBox="1">
            <a:spLocks noChangeArrowheads="1"/>
          </p:cNvSpPr>
          <p:nvPr/>
        </p:nvSpPr>
        <p:spPr bwMode="auto">
          <a:xfrm>
            <a:off x="1547664" y="2276872"/>
            <a:ext cx="6696744" cy="3390672"/>
          </a:xfrm>
          <a:prstGeom prst="rect">
            <a:avLst/>
          </a:prstGeom>
          <a:noFill/>
          <a:ln w="9525">
            <a:noFill/>
            <a:miter lim="800000"/>
            <a:headEnd/>
            <a:tailEnd/>
          </a:ln>
        </p:spPr>
        <p:txBody>
          <a:bodyPr wrap="square">
            <a:spAutoFit/>
          </a:bodyPr>
          <a:lstStyle/>
          <a:p>
            <a:pPr>
              <a:lnSpc>
                <a:spcPts val="3800"/>
              </a:lnSpc>
            </a:pPr>
            <a:r>
              <a:rPr lang="zh-CN" altLang="en-US" sz="2800" i="0" dirty="0">
                <a:ea typeface="黑体" pitchFamily="49" charset="-122"/>
              </a:rPr>
              <a:t> </a:t>
            </a:r>
            <a:r>
              <a:rPr lang="zh-CN" altLang="en-US" sz="2800" i="0" dirty="0" smtClean="0">
                <a:ea typeface="黑体" pitchFamily="49" charset="-122"/>
              </a:rPr>
              <a:t>转型发展：</a:t>
            </a:r>
            <a:endParaRPr lang="en-US" altLang="zh-CN" sz="2800" dirty="0" smtClean="0">
              <a:ea typeface="黑体" pitchFamily="49" charset="-122"/>
            </a:endParaRPr>
          </a:p>
          <a:p>
            <a:pPr>
              <a:lnSpc>
                <a:spcPts val="3800"/>
              </a:lnSpc>
            </a:pPr>
            <a:r>
              <a:rPr lang="en-US" altLang="zh-CN" sz="2800" dirty="0" smtClean="0">
                <a:ea typeface="黑体" pitchFamily="49" charset="-122"/>
              </a:rPr>
              <a:t> 1.</a:t>
            </a:r>
            <a:r>
              <a:rPr lang="zh-CN" altLang="en-US" sz="2800" dirty="0" smtClean="0">
                <a:ea typeface="黑体" pitchFamily="49" charset="-122"/>
              </a:rPr>
              <a:t>国家对高等教育发展与改革的重大部署</a:t>
            </a:r>
            <a:endParaRPr lang="en-US" altLang="zh-CN" sz="2800" dirty="0" smtClean="0">
              <a:ea typeface="黑体" pitchFamily="49" charset="-122"/>
            </a:endParaRPr>
          </a:p>
          <a:p>
            <a:pPr>
              <a:lnSpc>
                <a:spcPts val="3800"/>
              </a:lnSpc>
            </a:pPr>
            <a:r>
              <a:rPr lang="en-US" altLang="zh-CN" sz="2800" dirty="0" smtClean="0">
                <a:ea typeface="黑体" pitchFamily="49" charset="-122"/>
              </a:rPr>
              <a:t> 2.</a:t>
            </a:r>
            <a:r>
              <a:rPr lang="zh-CN" altLang="en-US" sz="2800" dirty="0" smtClean="0">
                <a:ea typeface="黑体" pitchFamily="49" charset="-122"/>
              </a:rPr>
              <a:t>深化学校教育教学改革的强大推动力</a:t>
            </a:r>
            <a:endParaRPr lang="en-US" altLang="zh-CN" sz="2800" dirty="0" smtClean="0">
              <a:ea typeface="黑体" pitchFamily="49" charset="-122"/>
            </a:endParaRPr>
          </a:p>
          <a:p>
            <a:pPr>
              <a:lnSpc>
                <a:spcPts val="3800"/>
              </a:lnSpc>
            </a:pPr>
            <a:r>
              <a:rPr lang="en-US" altLang="zh-CN" sz="2800" dirty="0" smtClean="0">
                <a:ea typeface="黑体" pitchFamily="49" charset="-122"/>
              </a:rPr>
              <a:t> 3.</a:t>
            </a:r>
            <a:r>
              <a:rPr lang="zh-CN" altLang="en-US" sz="2800" dirty="0" smtClean="0">
                <a:ea typeface="黑体" pitchFamily="49" charset="-122"/>
              </a:rPr>
              <a:t>强化高校社会价值的有力措施</a:t>
            </a:r>
            <a:endParaRPr lang="en-US" altLang="zh-CN" sz="2800" dirty="0" smtClean="0">
              <a:ea typeface="黑体" pitchFamily="49" charset="-122"/>
            </a:endParaRPr>
          </a:p>
          <a:p>
            <a:pPr>
              <a:lnSpc>
                <a:spcPts val="3800"/>
              </a:lnSpc>
            </a:pPr>
            <a:r>
              <a:rPr lang="en-US" altLang="zh-CN" sz="2800" dirty="0" smtClean="0">
                <a:ea typeface="黑体" pitchFamily="49" charset="-122"/>
              </a:rPr>
              <a:t> </a:t>
            </a:r>
            <a:r>
              <a:rPr lang="en-US" altLang="zh-CN" sz="2800" dirty="0" smtClean="0">
                <a:ea typeface="黑体" pitchFamily="49" charset="-122"/>
              </a:rPr>
              <a:t>4.</a:t>
            </a:r>
            <a:r>
              <a:rPr lang="zh-CN" altLang="en-US" sz="2800" dirty="0" smtClean="0">
                <a:ea typeface="黑体" pitchFamily="49" charset="-122"/>
              </a:rPr>
              <a:t>提高学生就业能力和质量的有效渠道</a:t>
            </a:r>
            <a:endParaRPr lang="en-US" altLang="zh-CN" sz="2800" dirty="0" smtClean="0">
              <a:ea typeface="黑体" pitchFamily="49" charset="-122"/>
            </a:endParaRPr>
          </a:p>
          <a:p>
            <a:endParaRPr lang="en-US" altLang="zh-CN" sz="2800" i="0" dirty="0" smtClean="0">
              <a:ea typeface="黑体" pitchFamily="49" charset="-122"/>
            </a:endParaRPr>
          </a:p>
          <a:p>
            <a:endParaRPr lang="zh-CN" altLang="en-US" sz="2800" i="0" dirty="0">
              <a:ea typeface="黑体" pitchFamily="49" charset="-122"/>
            </a:endParaRPr>
          </a:p>
        </p:txBody>
      </p:sp>
      <p:sp>
        <p:nvSpPr>
          <p:cNvPr id="12294" name="Rectangle 2"/>
          <p:cNvSpPr>
            <a:spLocks noChangeArrowheads="1"/>
          </p:cNvSpPr>
          <p:nvPr/>
        </p:nvSpPr>
        <p:spPr bwMode="auto">
          <a:xfrm>
            <a:off x="467544" y="404664"/>
            <a:ext cx="8207375" cy="592137"/>
          </a:xfrm>
          <a:prstGeom prst="rect">
            <a:avLst/>
          </a:prstGeom>
          <a:noFill/>
          <a:ln w="9525">
            <a:noFill/>
            <a:miter lim="800000"/>
            <a:headEnd/>
            <a:tailEnd/>
          </a:ln>
        </p:spPr>
        <p:txBody>
          <a:bodyPr anchor="ctr"/>
          <a:lstStyle/>
          <a:p>
            <a:pPr>
              <a:buFontTx/>
              <a:buNone/>
            </a:pPr>
            <a:r>
              <a:rPr lang="zh-CN" altLang="en-US" sz="3600" i="0" dirty="0" smtClean="0">
                <a:latin typeface="黑体" pitchFamily="49" charset="-122"/>
                <a:ea typeface="黑体" pitchFamily="49" charset="-122"/>
              </a:rPr>
              <a:t> 四</a:t>
            </a:r>
            <a:r>
              <a:rPr lang="zh-CN" altLang="en-US" sz="3600" i="0" dirty="0" smtClean="0">
                <a:latin typeface="黑体" pitchFamily="49" charset="-122"/>
                <a:ea typeface="黑体" pitchFamily="49" charset="-122"/>
              </a:rPr>
              <a:t>、向应用技术型大学转型，为什么转？</a:t>
            </a:r>
            <a:endParaRPr lang="en-US" altLang="zh-CN" sz="3600" i="0" dirty="0">
              <a:latin typeface="黑体" pitchFamily="49" charset="-122"/>
              <a:ea typeface="黑体" pitchFamily="49" charset="-122"/>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ltGray">
          <a:xfrm>
            <a:off x="1259632" y="620688"/>
            <a:ext cx="4392488" cy="642942"/>
          </a:xfrm>
          <a:prstGeom prst="roundRect">
            <a:avLst>
              <a:gd name="adj" fmla="val 50000"/>
            </a:avLst>
          </a:prstGeom>
          <a:solidFill>
            <a:srgbClr val="00B05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zh-CN" altLang="zh-CN" dirty="0">
              <a:solidFill>
                <a:schemeClr val="bg1"/>
              </a:solidFill>
              <a:latin typeface="Arial" pitchFamily="34" charset="0"/>
              <a:ea typeface="宋体" pitchFamily="2" charset="-122"/>
            </a:endParaRPr>
          </a:p>
        </p:txBody>
      </p:sp>
      <p:sp>
        <p:nvSpPr>
          <p:cNvPr id="3" name="标题 1"/>
          <p:cNvSpPr>
            <a:spLocks noGrp="1"/>
          </p:cNvSpPr>
          <p:nvPr>
            <p:ph type="title"/>
          </p:nvPr>
        </p:nvSpPr>
        <p:spPr>
          <a:xfrm>
            <a:off x="539552" y="548680"/>
            <a:ext cx="8229600" cy="1143000"/>
          </a:xfrm>
        </p:spPr>
        <p:txBody>
          <a:bodyPr/>
          <a:lstStyle/>
          <a:p>
            <a:pPr algn="l"/>
            <a:r>
              <a:rPr lang="zh-CN" altLang="en-US" sz="2800" b="1" dirty="0" smtClean="0">
                <a:solidFill>
                  <a:schemeClr val="bg1"/>
                </a:solidFill>
                <a:latin typeface="华文中宋" pitchFamily="2" charset="-122"/>
                <a:ea typeface="华文中宋" pitchFamily="2" charset="-122"/>
              </a:rPr>
              <a:t>       一、人才培养</a:t>
            </a:r>
            <a:r>
              <a:rPr lang="zh-CN" altLang="en-US" sz="2800" b="1" dirty="0" smtClean="0">
                <a:solidFill>
                  <a:schemeClr val="bg1"/>
                </a:solidFill>
                <a:latin typeface="华文中宋" pitchFamily="2" charset="-122"/>
                <a:ea typeface="华文中宋" pitchFamily="2" charset="-122"/>
              </a:rPr>
              <a:t>分类与定位</a:t>
            </a:r>
            <a:r>
              <a:rPr lang="zh-CN" altLang="en-US" sz="2800" b="1" dirty="0" smtClean="0">
                <a:solidFill>
                  <a:schemeClr val="bg1"/>
                </a:solidFill>
                <a:latin typeface="华文中宋" pitchFamily="2" charset="-122"/>
                <a:ea typeface="华文中宋" pitchFamily="2" charset="-122"/>
              </a:rPr>
              <a:t/>
            </a:r>
            <a:br>
              <a:rPr lang="zh-CN" altLang="en-US" sz="2800" b="1" dirty="0" smtClean="0">
                <a:solidFill>
                  <a:schemeClr val="bg1"/>
                </a:solidFill>
                <a:latin typeface="华文中宋" pitchFamily="2" charset="-122"/>
                <a:ea typeface="华文中宋" pitchFamily="2" charset="-122"/>
              </a:rPr>
            </a:br>
            <a:endParaRPr lang="zh-CN" altLang="en-US" sz="2800" b="1" dirty="0" smtClean="0">
              <a:solidFill>
                <a:srgbClr val="000000"/>
              </a:solidFill>
              <a:latin typeface="华文中宋" pitchFamily="2" charset="-122"/>
              <a:ea typeface="华文中宋" pitchFamily="2" charset="-122"/>
            </a:endParaRPr>
          </a:p>
        </p:txBody>
      </p:sp>
      <p:sp>
        <p:nvSpPr>
          <p:cNvPr id="6" name="TextBox 5"/>
          <p:cNvSpPr txBox="1"/>
          <p:nvPr/>
        </p:nvSpPr>
        <p:spPr>
          <a:xfrm>
            <a:off x="1547664" y="1916832"/>
            <a:ext cx="6643734" cy="2270622"/>
          </a:xfrm>
          <a:prstGeom prst="rect">
            <a:avLst/>
          </a:prstGeom>
          <a:noFill/>
        </p:spPr>
        <p:txBody>
          <a:bodyPr wrap="square" rtlCol="0">
            <a:spAutoFit/>
          </a:bodyPr>
          <a:lstStyle/>
          <a:p>
            <a:pPr algn="just" eaLnBrk="1" hangingPunct="1">
              <a:lnSpc>
                <a:spcPct val="120000"/>
              </a:lnSpc>
              <a:buFont typeface="Arial" charset="0"/>
              <a:buNone/>
            </a:pPr>
            <a:r>
              <a:rPr lang="zh-CN" altLang="en-US" sz="2400" b="1" dirty="0" smtClean="0">
                <a:latin typeface="华文中宋" pitchFamily="2" charset="-122"/>
                <a:ea typeface="华文中宋" pitchFamily="2" charset="-122"/>
              </a:rPr>
              <a:t>学校办教育，首先要明确培养什么样的人，然后再搞清如何来培养。前者要解决高等教育的人才培养目标和高等学校的定位问题，后者要解决教育教学的方式方法和培养途径问题。</a:t>
            </a:r>
          </a:p>
          <a:p>
            <a:pPr>
              <a:lnSpc>
                <a:spcPct val="120000"/>
              </a:lnSpc>
              <a:buClr>
                <a:srgbClr val="FF0000"/>
              </a:buClr>
            </a:pPr>
            <a:endParaRPr lang="zh-CN" altLang="en-US" sz="2400" b="1" dirty="0">
              <a:latin typeface="华文中宋" pitchFamily="2" charset="-122"/>
              <a:ea typeface="华文中宋" pitchFamily="2" charset="-122"/>
              <a:cs typeface="+mj-cs"/>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2"/>
          <p:cNvSpPr>
            <a:spLocks noChangeArrowheads="1"/>
          </p:cNvSpPr>
          <p:nvPr/>
        </p:nvSpPr>
        <p:spPr bwMode="auto">
          <a:xfrm>
            <a:off x="1187450" y="2206625"/>
            <a:ext cx="6794500" cy="3743325"/>
          </a:xfrm>
          <a:prstGeom prst="roundRect">
            <a:avLst>
              <a:gd name="adj" fmla="val 8856"/>
            </a:avLst>
          </a:prstGeom>
          <a:gradFill rotWithShape="1">
            <a:gsLst>
              <a:gs pos="0">
                <a:schemeClr val="bg1"/>
              </a:gs>
              <a:gs pos="100000">
                <a:srgbClr val="FFFFFF"/>
              </a:gs>
            </a:gsLst>
            <a:lin ang="18900000" scaled="1"/>
          </a:gradFill>
          <a:ln w="38100">
            <a:solidFill>
              <a:schemeClr val="accent1"/>
            </a:solidFill>
            <a:round/>
            <a:headEnd/>
            <a:tailEnd/>
          </a:ln>
        </p:spPr>
        <p:txBody>
          <a:bodyPr wrap="none" lIns="90170" tIns="46990" rIns="90170" bIns="46990" anchor="ctr"/>
          <a:lstStyle/>
          <a:p>
            <a:endParaRPr lang="zh-CN" altLang="en-US">
              <a:ea typeface="华文细黑" pitchFamily="2" charset="-122"/>
            </a:endParaRPr>
          </a:p>
        </p:txBody>
      </p:sp>
      <p:sp>
        <p:nvSpPr>
          <p:cNvPr id="12292" name="Text Box 5"/>
          <p:cNvSpPr txBox="1">
            <a:spLocks noChangeArrowheads="1"/>
          </p:cNvSpPr>
          <p:nvPr/>
        </p:nvSpPr>
        <p:spPr bwMode="auto">
          <a:xfrm>
            <a:off x="1404938" y="2565400"/>
            <a:ext cx="6408737" cy="3108543"/>
          </a:xfrm>
          <a:prstGeom prst="rect">
            <a:avLst/>
          </a:prstGeom>
          <a:noFill/>
          <a:ln w="9525">
            <a:noFill/>
            <a:miter lim="800000"/>
            <a:headEnd/>
            <a:tailEnd/>
          </a:ln>
        </p:spPr>
        <p:txBody>
          <a:bodyPr>
            <a:spAutoFit/>
          </a:bodyPr>
          <a:lstStyle/>
          <a:p>
            <a:r>
              <a:rPr lang="zh-CN" altLang="en-US" sz="2800" i="0" dirty="0">
                <a:ea typeface="黑体" pitchFamily="49" charset="-122"/>
              </a:rPr>
              <a:t>       我国处于产业</a:t>
            </a:r>
            <a:r>
              <a:rPr lang="zh-CN" altLang="en-US" sz="2800" i="0" dirty="0" smtClean="0">
                <a:ea typeface="黑体" pitchFamily="49" charset="-122"/>
              </a:rPr>
              <a:t>转型阶段</a:t>
            </a:r>
            <a:r>
              <a:rPr lang="zh-CN" altLang="en-US" sz="2800" i="0" dirty="0">
                <a:ea typeface="黑体" pitchFamily="49" charset="-122"/>
              </a:rPr>
              <a:t>，劳动密集型产业减少、技术密集型产业增加；低技术产业减少、高新技术产业增加；低附加值产业减少，高附加值产业减少。这种转型加大了对技术应用型人才的需求。由于这类人才的缺乏，导致很多相关的行业面临危机。</a:t>
            </a:r>
          </a:p>
        </p:txBody>
      </p:sp>
      <p:grpSp>
        <p:nvGrpSpPr>
          <p:cNvPr id="2" name="Group 6"/>
          <p:cNvGrpSpPr>
            <a:grpSpLocks/>
          </p:cNvGrpSpPr>
          <p:nvPr/>
        </p:nvGrpSpPr>
        <p:grpSpPr bwMode="auto">
          <a:xfrm>
            <a:off x="828675" y="1978025"/>
            <a:ext cx="5294313" cy="685800"/>
            <a:chOff x="0" y="0"/>
            <a:chExt cx="8338" cy="1082"/>
          </a:xfrm>
        </p:grpSpPr>
        <p:sp>
          <p:nvSpPr>
            <p:cNvPr id="12295" name="Rectangle 10"/>
            <p:cNvSpPr>
              <a:spLocks noChangeArrowheads="1"/>
            </p:cNvSpPr>
            <p:nvPr/>
          </p:nvSpPr>
          <p:spPr bwMode="auto">
            <a:xfrm>
              <a:off x="1107" y="204"/>
              <a:ext cx="5923" cy="520"/>
            </a:xfrm>
            <a:prstGeom prst="rect">
              <a:avLst/>
            </a:prstGeom>
            <a:noFill/>
            <a:ln w="9525">
              <a:noFill/>
              <a:miter lim="800000"/>
              <a:headEnd/>
              <a:tailEnd/>
            </a:ln>
          </p:spPr>
          <p:txBody>
            <a:bodyPr anchor="ctr"/>
            <a:lstStyle/>
            <a:p>
              <a:pPr algn="ctr"/>
              <a:r>
                <a:rPr lang="zh-CN" altLang="en-US" sz="2800" b="1" i="0">
                  <a:solidFill>
                    <a:schemeClr val="bg1"/>
                  </a:solidFill>
                  <a:ea typeface="黑体" pitchFamily="49" charset="-122"/>
                </a:rPr>
                <a:t>1.国家与社会的需求</a:t>
              </a:r>
            </a:p>
          </p:txBody>
        </p:sp>
        <p:grpSp>
          <p:nvGrpSpPr>
            <p:cNvPr id="3" name="Group 8"/>
            <p:cNvGrpSpPr>
              <a:grpSpLocks/>
            </p:cNvGrpSpPr>
            <p:nvPr/>
          </p:nvGrpSpPr>
          <p:grpSpPr bwMode="auto">
            <a:xfrm>
              <a:off x="0" y="0"/>
              <a:ext cx="8338" cy="1082"/>
              <a:chOff x="0" y="0"/>
              <a:chExt cx="3335" cy="391"/>
            </a:xfrm>
          </p:grpSpPr>
          <p:sp>
            <p:nvSpPr>
              <p:cNvPr id="124937" name="AutoShape 4"/>
              <p:cNvSpPr>
                <a:spLocks noChangeArrowheads="1"/>
              </p:cNvSpPr>
              <p:nvPr/>
            </p:nvSpPr>
            <p:spPr bwMode="auto">
              <a:xfrm>
                <a:off x="84" y="11"/>
                <a:ext cx="3251" cy="262"/>
              </a:xfrm>
              <a:prstGeom prst="roundRect">
                <a:avLst>
                  <a:gd name="adj" fmla="val 50000"/>
                </a:avLst>
              </a:prstGeom>
              <a:solidFill>
                <a:srgbClr val="99CC00"/>
              </a:solidFill>
              <a:ln w="9525">
                <a:noFill/>
                <a:round/>
                <a:headEnd/>
                <a:tailEnd/>
              </a:ln>
              <a:effectLst>
                <a:outerShdw dist="28398" dir="3806097" algn="ctr" rotWithShape="0">
                  <a:schemeClr val="bg2"/>
                </a:outerShdw>
              </a:effectLst>
            </p:spPr>
            <p:txBody>
              <a:bodyPr wrap="none" lIns="90170" tIns="46990" rIns="90170" bIns="46990" anchor="ctr"/>
              <a:lstStyle/>
              <a:p>
                <a:pPr>
                  <a:buFont typeface="Arial" pitchFamily="34" charset="0"/>
                  <a:buNone/>
                  <a:defRPr/>
                </a:pPr>
                <a:endParaRPr lang="zh-CN" altLang="en-US">
                  <a:latin typeface="Arial" pitchFamily="34" charset="0"/>
                  <a:ea typeface="华文细黑" pitchFamily="2" charset="-122"/>
                </a:endParaRPr>
              </a:p>
            </p:txBody>
          </p:sp>
          <p:grpSp>
            <p:nvGrpSpPr>
              <p:cNvPr id="4" name="Group 10"/>
              <p:cNvGrpSpPr>
                <a:grpSpLocks/>
              </p:cNvGrpSpPr>
              <p:nvPr/>
            </p:nvGrpSpPr>
            <p:grpSpPr bwMode="auto">
              <a:xfrm>
                <a:off x="0" y="0"/>
                <a:ext cx="376" cy="391"/>
                <a:chOff x="0" y="0"/>
                <a:chExt cx="376" cy="391"/>
              </a:xfrm>
            </p:grpSpPr>
            <p:sp>
              <p:nvSpPr>
                <p:cNvPr id="12300" name="Oval 6"/>
                <p:cNvSpPr>
                  <a:spLocks noChangeArrowheads="1"/>
                </p:cNvSpPr>
                <p:nvPr/>
              </p:nvSpPr>
              <p:spPr bwMode="auto">
                <a:xfrm>
                  <a:off x="5" y="20"/>
                  <a:ext cx="371" cy="371"/>
                </a:xfrm>
                <a:prstGeom prst="ellipse">
                  <a:avLst/>
                </a:prstGeom>
                <a:solidFill>
                  <a:schemeClr val="tx1"/>
                </a:solidFill>
                <a:ln w="9525">
                  <a:noFill/>
                  <a:round/>
                  <a:headEnd/>
                  <a:tailEnd/>
                </a:ln>
              </p:spPr>
              <p:txBody>
                <a:bodyPr wrap="none" anchor="ctr"/>
                <a:lstStyle/>
                <a:p>
                  <a:endParaRPr lang="zh-CN" altLang="en-US">
                    <a:ea typeface="华文细黑" pitchFamily="2" charset="-122"/>
                  </a:endParaRPr>
                </a:p>
              </p:txBody>
            </p:sp>
            <p:grpSp>
              <p:nvGrpSpPr>
                <p:cNvPr id="5" name="Group 12"/>
                <p:cNvGrpSpPr>
                  <a:grpSpLocks/>
                </p:cNvGrpSpPr>
                <p:nvPr/>
              </p:nvGrpSpPr>
              <p:grpSpPr bwMode="auto">
                <a:xfrm>
                  <a:off x="0" y="0"/>
                  <a:ext cx="376" cy="376"/>
                  <a:chOff x="0" y="0"/>
                  <a:chExt cx="376" cy="376"/>
                </a:xfrm>
              </p:grpSpPr>
              <p:sp>
                <p:nvSpPr>
                  <p:cNvPr id="124941" name="AutoShape 8"/>
                  <p:cNvSpPr>
                    <a:spLocks noChangeArrowheads="1"/>
                  </p:cNvSpPr>
                  <p:nvPr/>
                </p:nvSpPr>
                <p:spPr bwMode="auto">
                  <a:xfrm>
                    <a:off x="0" y="0"/>
                    <a:ext cx="376" cy="376"/>
                  </a:xfrm>
                  <a:custGeom>
                    <a:avLst/>
                    <a:gdLst>
                      <a:gd name="T0" fmla="*/ 188 w 21600"/>
                      <a:gd name="T1" fmla="*/ 0 h 21600"/>
                      <a:gd name="T2" fmla="*/ 55 w 21600"/>
                      <a:gd name="T3" fmla="*/ 55 h 21600"/>
                      <a:gd name="T4" fmla="*/ 0 w 21600"/>
                      <a:gd name="T5" fmla="*/ 188 h 21600"/>
                      <a:gd name="T6" fmla="*/ 55 w 21600"/>
                      <a:gd name="T7" fmla="*/ 321 h 21600"/>
                      <a:gd name="T8" fmla="*/ 188 w 21600"/>
                      <a:gd name="T9" fmla="*/ 376 h 21600"/>
                      <a:gd name="T10" fmla="*/ 321 w 21600"/>
                      <a:gd name="T11" fmla="*/ 321 h 21600"/>
                      <a:gd name="T12" fmla="*/ 376 w 21600"/>
                      <a:gd name="T13" fmla="*/ 188 h 21600"/>
                      <a:gd name="T14" fmla="*/ 321 w 21600"/>
                      <a:gd name="T15" fmla="*/ 55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gradFill>
                  <a:ln w="9525">
                    <a:noFill/>
                    <a:miter lim="800000"/>
                    <a:headEnd/>
                    <a:tailEnd/>
                  </a:ln>
                  <a:effectLst>
                    <a:outerShdw dist="25400" algn="ctr" rotWithShape="0">
                      <a:schemeClr val="bg2"/>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12303" name="Oval 9"/>
                  <p:cNvSpPr>
                    <a:spLocks noChangeArrowheads="1"/>
                  </p:cNvSpPr>
                  <p:nvPr/>
                </p:nvSpPr>
                <p:spPr bwMode="auto">
                  <a:xfrm>
                    <a:off x="87" y="81"/>
                    <a:ext cx="212" cy="212"/>
                  </a:xfrm>
                  <a:prstGeom prst="ellipse">
                    <a:avLst/>
                  </a:prstGeom>
                  <a:gradFill rotWithShape="1">
                    <a:gsLst>
                      <a:gs pos="0">
                        <a:schemeClr val="tx2"/>
                      </a:gs>
                      <a:gs pos="100000">
                        <a:srgbClr val="000000"/>
                      </a:gs>
                    </a:gsLst>
                    <a:path path="rect">
                      <a:fillToRect r="100000" b="100000"/>
                    </a:path>
                  </a:gradFill>
                  <a:ln w="9525">
                    <a:noFill/>
                    <a:round/>
                    <a:headEnd/>
                    <a:tailEnd/>
                  </a:ln>
                </p:spPr>
                <p:txBody>
                  <a:bodyPr wrap="none" anchor="ctr"/>
                  <a:lstStyle/>
                  <a:p>
                    <a:pPr algn="ctr"/>
                    <a:r>
                      <a:rPr lang="zh-CN" altLang="en-US" sz="2400" b="1" i="0">
                        <a:solidFill>
                          <a:schemeClr val="bg1"/>
                        </a:solidFill>
                        <a:ea typeface="黑体" pitchFamily="49" charset="-122"/>
                      </a:rPr>
                      <a:t>1</a:t>
                    </a:r>
                    <a:endParaRPr lang="zh-CN" altLang="en-US">
                      <a:ea typeface="华文细黑" pitchFamily="2" charset="-122"/>
                    </a:endParaRPr>
                  </a:p>
                </p:txBody>
              </p:sp>
            </p:grpSp>
          </p:grpSp>
        </p:grpSp>
        <p:sp>
          <p:nvSpPr>
            <p:cNvPr id="12297" name="Rectangle 10"/>
            <p:cNvSpPr>
              <a:spLocks noChangeArrowheads="1"/>
            </p:cNvSpPr>
            <p:nvPr/>
          </p:nvSpPr>
          <p:spPr bwMode="auto">
            <a:xfrm>
              <a:off x="1361" y="95"/>
              <a:ext cx="5923" cy="520"/>
            </a:xfrm>
            <a:prstGeom prst="rect">
              <a:avLst/>
            </a:prstGeom>
            <a:noFill/>
            <a:ln w="9525">
              <a:noFill/>
              <a:miter lim="800000"/>
              <a:headEnd/>
              <a:tailEnd/>
            </a:ln>
          </p:spPr>
          <p:txBody>
            <a:bodyPr anchor="ctr"/>
            <a:lstStyle/>
            <a:p>
              <a:r>
                <a:rPr lang="zh-CN" altLang="en-US" sz="2800" b="1" i="0">
                  <a:ea typeface="黑体" pitchFamily="49" charset="-122"/>
                </a:rPr>
                <a:t>国家与社会的需求</a:t>
              </a:r>
            </a:p>
          </p:txBody>
        </p:sp>
      </p:grpSp>
      <p:sp>
        <p:nvSpPr>
          <p:cNvPr id="12294" name="Rectangle 2"/>
          <p:cNvSpPr>
            <a:spLocks noChangeArrowheads="1"/>
          </p:cNvSpPr>
          <p:nvPr/>
        </p:nvSpPr>
        <p:spPr bwMode="auto">
          <a:xfrm>
            <a:off x="467544" y="404664"/>
            <a:ext cx="8207375" cy="592137"/>
          </a:xfrm>
          <a:prstGeom prst="rect">
            <a:avLst/>
          </a:prstGeom>
          <a:noFill/>
          <a:ln w="9525">
            <a:noFill/>
            <a:miter lim="800000"/>
            <a:headEnd/>
            <a:tailEnd/>
          </a:ln>
        </p:spPr>
        <p:txBody>
          <a:bodyPr anchor="ctr"/>
          <a:lstStyle/>
          <a:p>
            <a:pPr>
              <a:buFontTx/>
              <a:buNone/>
            </a:pPr>
            <a:r>
              <a:rPr lang="zh-CN" altLang="en-US" sz="3600" i="0" dirty="0" smtClean="0">
                <a:latin typeface="黑体" pitchFamily="49" charset="-122"/>
                <a:ea typeface="黑体" pitchFamily="49" charset="-122"/>
              </a:rPr>
              <a:t> 四</a:t>
            </a:r>
            <a:r>
              <a:rPr lang="zh-CN" altLang="en-US" sz="3600" i="0" dirty="0" smtClean="0">
                <a:latin typeface="黑体" pitchFamily="49" charset="-122"/>
                <a:ea typeface="黑体" pitchFamily="49" charset="-122"/>
              </a:rPr>
              <a:t>、向应用技术型大学转型，为什么转？</a:t>
            </a:r>
            <a:endParaRPr lang="en-US" altLang="zh-CN" sz="3600" i="0" dirty="0">
              <a:latin typeface="黑体" pitchFamily="49" charset="-122"/>
              <a:ea typeface="黑体" pitchFamily="49" charset="-122"/>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p:cNvSpPr>
            <a:spLocks noChangeArrowheads="1"/>
          </p:cNvSpPr>
          <p:nvPr/>
        </p:nvSpPr>
        <p:spPr bwMode="auto">
          <a:xfrm>
            <a:off x="1187450" y="2206625"/>
            <a:ext cx="6840538" cy="2663825"/>
          </a:xfrm>
          <a:prstGeom prst="roundRect">
            <a:avLst>
              <a:gd name="adj" fmla="val 8856"/>
            </a:avLst>
          </a:prstGeom>
          <a:gradFill rotWithShape="1">
            <a:gsLst>
              <a:gs pos="0">
                <a:schemeClr val="bg1"/>
              </a:gs>
              <a:gs pos="100000">
                <a:srgbClr val="FFFFFF"/>
              </a:gs>
            </a:gsLst>
            <a:lin ang="18900000" scaled="1"/>
          </a:gradFill>
          <a:ln w="38100">
            <a:solidFill>
              <a:schemeClr val="accent1"/>
            </a:solidFill>
            <a:round/>
            <a:headEnd/>
            <a:tailEnd/>
          </a:ln>
        </p:spPr>
        <p:txBody>
          <a:bodyPr wrap="none" lIns="90170" tIns="46990" rIns="90170" bIns="46990" anchor="ctr"/>
          <a:lstStyle/>
          <a:p>
            <a:endParaRPr lang="zh-CN" altLang="en-US">
              <a:ea typeface="华文细黑" pitchFamily="2" charset="-122"/>
            </a:endParaRPr>
          </a:p>
        </p:txBody>
      </p:sp>
      <p:sp>
        <p:nvSpPr>
          <p:cNvPr id="15364" name="Text Box 5"/>
          <p:cNvSpPr txBox="1">
            <a:spLocks noChangeArrowheads="1"/>
          </p:cNvSpPr>
          <p:nvPr/>
        </p:nvSpPr>
        <p:spPr bwMode="auto">
          <a:xfrm>
            <a:off x="1404938" y="2565400"/>
            <a:ext cx="6408737" cy="1798638"/>
          </a:xfrm>
          <a:prstGeom prst="rect">
            <a:avLst/>
          </a:prstGeom>
          <a:noFill/>
          <a:ln w="9525">
            <a:noFill/>
            <a:miter lim="800000"/>
            <a:headEnd/>
            <a:tailEnd/>
          </a:ln>
        </p:spPr>
        <p:txBody>
          <a:bodyPr>
            <a:spAutoFit/>
          </a:bodyPr>
          <a:lstStyle/>
          <a:p>
            <a:r>
              <a:rPr lang="zh-CN" altLang="en-US" sz="2800" i="0">
                <a:ea typeface="黑体" pitchFamily="49" charset="-122"/>
              </a:rPr>
              <a:t>       从国际上来看，德国、瑞士、芬兰、荷兰等应用技术类大学多的国家，不仅竞争力在世界上排名靠前，而且失业率较低。</a:t>
            </a:r>
          </a:p>
        </p:txBody>
      </p:sp>
      <p:sp>
        <p:nvSpPr>
          <p:cNvPr id="15365" name="Rectangle 10"/>
          <p:cNvSpPr>
            <a:spLocks noChangeArrowheads="1"/>
          </p:cNvSpPr>
          <p:nvPr/>
        </p:nvSpPr>
        <p:spPr bwMode="auto">
          <a:xfrm>
            <a:off x="1530350" y="2106613"/>
            <a:ext cx="3762375" cy="330200"/>
          </a:xfrm>
          <a:prstGeom prst="rect">
            <a:avLst/>
          </a:prstGeom>
          <a:noFill/>
          <a:ln w="9525">
            <a:noFill/>
            <a:miter lim="800000"/>
            <a:headEnd/>
            <a:tailEnd/>
          </a:ln>
        </p:spPr>
        <p:txBody>
          <a:bodyPr anchor="ctr"/>
          <a:lstStyle/>
          <a:p>
            <a:pPr algn="ctr"/>
            <a:r>
              <a:rPr lang="zh-CN" altLang="en-US" sz="2800" b="1" i="0">
                <a:solidFill>
                  <a:schemeClr val="bg1"/>
                </a:solidFill>
                <a:ea typeface="黑体" pitchFamily="49" charset="-122"/>
              </a:rPr>
              <a:t>1.国家与社会的需求</a:t>
            </a:r>
          </a:p>
        </p:txBody>
      </p:sp>
      <p:sp>
        <p:nvSpPr>
          <p:cNvPr id="128007" name="AutoShape 4"/>
          <p:cNvSpPr>
            <a:spLocks noChangeArrowheads="1"/>
          </p:cNvSpPr>
          <p:nvPr/>
        </p:nvSpPr>
        <p:spPr bwMode="auto">
          <a:xfrm>
            <a:off x="962025" y="1997075"/>
            <a:ext cx="5160963" cy="457200"/>
          </a:xfrm>
          <a:prstGeom prst="roundRect">
            <a:avLst>
              <a:gd name="adj" fmla="val 50000"/>
            </a:avLst>
          </a:prstGeom>
          <a:solidFill>
            <a:srgbClr val="99CC00"/>
          </a:solidFill>
          <a:ln w="9525">
            <a:noFill/>
            <a:round/>
            <a:headEnd/>
            <a:tailEnd/>
          </a:ln>
          <a:effectLst>
            <a:outerShdw dist="28398" dir="3806097" algn="ctr" rotWithShape="0">
              <a:schemeClr val="bg2"/>
            </a:outerShdw>
          </a:effectLst>
        </p:spPr>
        <p:txBody>
          <a:bodyPr wrap="none" lIns="90170" tIns="46990" rIns="90170" bIns="46990" anchor="ctr"/>
          <a:lstStyle/>
          <a:p>
            <a:pPr>
              <a:buFont typeface="Arial" pitchFamily="34" charset="0"/>
              <a:buNone/>
              <a:defRPr/>
            </a:pPr>
            <a:endParaRPr lang="zh-CN" altLang="en-US">
              <a:latin typeface="Arial" pitchFamily="34" charset="0"/>
              <a:ea typeface="华文细黑" pitchFamily="2" charset="-122"/>
            </a:endParaRPr>
          </a:p>
        </p:txBody>
      </p:sp>
      <p:grpSp>
        <p:nvGrpSpPr>
          <p:cNvPr id="2" name="Group 8"/>
          <p:cNvGrpSpPr>
            <a:grpSpLocks/>
          </p:cNvGrpSpPr>
          <p:nvPr/>
        </p:nvGrpSpPr>
        <p:grpSpPr bwMode="auto">
          <a:xfrm>
            <a:off x="828675" y="1914525"/>
            <a:ext cx="596900" cy="685800"/>
            <a:chOff x="0" y="0"/>
            <a:chExt cx="376" cy="391"/>
          </a:xfrm>
        </p:grpSpPr>
        <p:sp>
          <p:nvSpPr>
            <p:cNvPr id="15370" name="Oval 6"/>
            <p:cNvSpPr>
              <a:spLocks noChangeArrowheads="1"/>
            </p:cNvSpPr>
            <p:nvPr/>
          </p:nvSpPr>
          <p:spPr bwMode="auto">
            <a:xfrm>
              <a:off x="5" y="20"/>
              <a:ext cx="371" cy="371"/>
            </a:xfrm>
            <a:prstGeom prst="ellipse">
              <a:avLst/>
            </a:prstGeom>
            <a:solidFill>
              <a:schemeClr val="tx1"/>
            </a:solidFill>
            <a:ln w="9525">
              <a:noFill/>
              <a:round/>
              <a:headEnd/>
              <a:tailEnd/>
            </a:ln>
          </p:spPr>
          <p:txBody>
            <a:bodyPr wrap="none" anchor="ctr"/>
            <a:lstStyle/>
            <a:p>
              <a:endParaRPr lang="zh-CN" altLang="en-US">
                <a:ea typeface="华文细黑" pitchFamily="2" charset="-122"/>
              </a:endParaRPr>
            </a:p>
          </p:txBody>
        </p:sp>
        <p:grpSp>
          <p:nvGrpSpPr>
            <p:cNvPr id="3" name="Group 10"/>
            <p:cNvGrpSpPr>
              <a:grpSpLocks/>
            </p:cNvGrpSpPr>
            <p:nvPr/>
          </p:nvGrpSpPr>
          <p:grpSpPr bwMode="auto">
            <a:xfrm>
              <a:off x="0" y="0"/>
              <a:ext cx="376" cy="376"/>
              <a:chOff x="0" y="0"/>
              <a:chExt cx="376" cy="376"/>
            </a:xfrm>
          </p:grpSpPr>
          <p:sp>
            <p:nvSpPr>
              <p:cNvPr id="128011" name="AutoShape 8"/>
              <p:cNvSpPr>
                <a:spLocks noChangeArrowheads="1"/>
              </p:cNvSpPr>
              <p:nvPr/>
            </p:nvSpPr>
            <p:spPr bwMode="auto">
              <a:xfrm>
                <a:off x="0" y="0"/>
                <a:ext cx="376" cy="376"/>
              </a:xfrm>
              <a:custGeom>
                <a:avLst/>
                <a:gdLst>
                  <a:gd name="T0" fmla="*/ 188 w 21600"/>
                  <a:gd name="T1" fmla="*/ 0 h 21600"/>
                  <a:gd name="T2" fmla="*/ 55 w 21600"/>
                  <a:gd name="T3" fmla="*/ 55 h 21600"/>
                  <a:gd name="T4" fmla="*/ 0 w 21600"/>
                  <a:gd name="T5" fmla="*/ 188 h 21600"/>
                  <a:gd name="T6" fmla="*/ 55 w 21600"/>
                  <a:gd name="T7" fmla="*/ 321 h 21600"/>
                  <a:gd name="T8" fmla="*/ 188 w 21600"/>
                  <a:gd name="T9" fmla="*/ 376 h 21600"/>
                  <a:gd name="T10" fmla="*/ 321 w 21600"/>
                  <a:gd name="T11" fmla="*/ 321 h 21600"/>
                  <a:gd name="T12" fmla="*/ 376 w 21600"/>
                  <a:gd name="T13" fmla="*/ 188 h 21600"/>
                  <a:gd name="T14" fmla="*/ 321 w 21600"/>
                  <a:gd name="T15" fmla="*/ 55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gradFill>
              <a:ln w="9525">
                <a:noFill/>
                <a:miter lim="800000"/>
                <a:headEnd/>
                <a:tailEnd/>
              </a:ln>
              <a:effectLst>
                <a:outerShdw dist="25400" algn="ctr" rotWithShape="0">
                  <a:schemeClr val="bg2"/>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15373" name="Oval 9"/>
              <p:cNvSpPr>
                <a:spLocks noChangeArrowheads="1"/>
              </p:cNvSpPr>
              <p:nvPr/>
            </p:nvSpPr>
            <p:spPr bwMode="auto">
              <a:xfrm>
                <a:off x="87" y="81"/>
                <a:ext cx="212" cy="212"/>
              </a:xfrm>
              <a:prstGeom prst="ellipse">
                <a:avLst/>
              </a:prstGeom>
              <a:gradFill rotWithShape="1">
                <a:gsLst>
                  <a:gs pos="0">
                    <a:schemeClr val="tx2"/>
                  </a:gs>
                  <a:gs pos="100000">
                    <a:srgbClr val="000000"/>
                  </a:gs>
                </a:gsLst>
                <a:path path="rect">
                  <a:fillToRect r="100000" b="100000"/>
                </a:path>
              </a:gradFill>
              <a:ln w="9525">
                <a:noFill/>
                <a:round/>
                <a:headEnd/>
                <a:tailEnd/>
              </a:ln>
            </p:spPr>
            <p:txBody>
              <a:bodyPr wrap="none" anchor="ctr"/>
              <a:lstStyle/>
              <a:p>
                <a:pPr algn="ctr"/>
                <a:r>
                  <a:rPr lang="zh-CN" altLang="en-US" sz="2400" b="1" i="0">
                    <a:solidFill>
                      <a:schemeClr val="bg1"/>
                    </a:solidFill>
                    <a:ea typeface="黑体" pitchFamily="49" charset="-122"/>
                  </a:rPr>
                  <a:t>1</a:t>
                </a:r>
                <a:endParaRPr lang="zh-CN" altLang="en-US">
                  <a:ea typeface="华文细黑" pitchFamily="2" charset="-122"/>
                </a:endParaRPr>
              </a:p>
            </p:txBody>
          </p:sp>
        </p:grpSp>
      </p:grpSp>
      <p:sp>
        <p:nvSpPr>
          <p:cNvPr id="15368" name="Rectangle 10"/>
          <p:cNvSpPr>
            <a:spLocks noChangeArrowheads="1"/>
          </p:cNvSpPr>
          <p:nvPr/>
        </p:nvSpPr>
        <p:spPr bwMode="auto">
          <a:xfrm>
            <a:off x="1692275" y="2038350"/>
            <a:ext cx="3760788" cy="330200"/>
          </a:xfrm>
          <a:prstGeom prst="rect">
            <a:avLst/>
          </a:prstGeom>
          <a:noFill/>
          <a:ln w="9525">
            <a:noFill/>
            <a:miter lim="800000"/>
            <a:headEnd/>
            <a:tailEnd/>
          </a:ln>
        </p:spPr>
        <p:txBody>
          <a:bodyPr anchor="ctr"/>
          <a:lstStyle/>
          <a:p>
            <a:pPr algn="ctr"/>
            <a:r>
              <a:rPr lang="zh-CN" altLang="en-US" sz="2800" b="1" i="0">
                <a:solidFill>
                  <a:schemeClr val="bg1"/>
                </a:solidFill>
                <a:ea typeface="黑体" pitchFamily="49" charset="-122"/>
              </a:rPr>
              <a:t> </a:t>
            </a:r>
            <a:r>
              <a:rPr lang="zh-CN" altLang="en-US" sz="2800" b="1" i="0">
                <a:ea typeface="黑体" pitchFamily="49" charset="-122"/>
              </a:rPr>
              <a:t>国家与社会的需求</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新建文件夹\GoldMan_1001.jpg"/>
          <p:cNvPicPr>
            <a:picLocks noGrp="1" noChangeAspect="1" noChangeArrowheads="1"/>
          </p:cNvPicPr>
          <p:nvPr/>
        </p:nvPicPr>
        <p:blipFill>
          <a:blip r:embed="rId2" cstate="print"/>
          <a:srcRect/>
          <a:stretch>
            <a:fillRect/>
          </a:stretch>
        </p:blipFill>
        <p:spPr bwMode="auto">
          <a:xfrm>
            <a:off x="4429125" y="1844675"/>
            <a:ext cx="4298950" cy="4033838"/>
          </a:xfrm>
          <a:prstGeom prst="rect">
            <a:avLst/>
          </a:prstGeom>
          <a:noFill/>
          <a:ln w="9525">
            <a:noFill/>
            <a:miter lim="800000"/>
            <a:headEnd/>
            <a:tailEnd/>
          </a:ln>
        </p:spPr>
      </p:pic>
      <p:sp>
        <p:nvSpPr>
          <p:cNvPr id="16388" name="AutoShape 2"/>
          <p:cNvSpPr>
            <a:spLocks noChangeArrowheads="1"/>
          </p:cNvSpPr>
          <p:nvPr/>
        </p:nvSpPr>
        <p:spPr bwMode="auto">
          <a:xfrm>
            <a:off x="746125" y="2473325"/>
            <a:ext cx="3670300" cy="3094038"/>
          </a:xfrm>
          <a:prstGeom prst="roundRect">
            <a:avLst>
              <a:gd name="adj" fmla="val 8856"/>
            </a:avLst>
          </a:prstGeom>
          <a:gradFill rotWithShape="1">
            <a:gsLst>
              <a:gs pos="0">
                <a:schemeClr val="bg1"/>
              </a:gs>
              <a:gs pos="100000">
                <a:srgbClr val="FFFFFF"/>
              </a:gs>
            </a:gsLst>
            <a:lin ang="18900000" scaled="1"/>
          </a:gradFill>
          <a:ln w="38100">
            <a:solidFill>
              <a:schemeClr val="accent1"/>
            </a:solidFill>
            <a:round/>
            <a:headEnd/>
            <a:tailEnd/>
          </a:ln>
        </p:spPr>
        <p:txBody>
          <a:bodyPr wrap="none" lIns="90170" tIns="46990" rIns="90170" bIns="46990" anchor="ctr"/>
          <a:lstStyle/>
          <a:p>
            <a:endParaRPr lang="zh-CN" altLang="en-US">
              <a:ea typeface="华文细黑" pitchFamily="2" charset="-122"/>
            </a:endParaRPr>
          </a:p>
        </p:txBody>
      </p:sp>
      <p:sp>
        <p:nvSpPr>
          <p:cNvPr id="16389" name="Text Box 6"/>
          <p:cNvSpPr txBox="1">
            <a:spLocks noChangeArrowheads="1"/>
          </p:cNvSpPr>
          <p:nvPr/>
        </p:nvSpPr>
        <p:spPr bwMode="auto">
          <a:xfrm>
            <a:off x="960438" y="2830513"/>
            <a:ext cx="3382962" cy="2652712"/>
          </a:xfrm>
          <a:prstGeom prst="rect">
            <a:avLst/>
          </a:prstGeom>
          <a:noFill/>
          <a:ln w="9525">
            <a:noFill/>
            <a:miter lim="800000"/>
            <a:headEnd/>
            <a:tailEnd/>
          </a:ln>
        </p:spPr>
        <p:txBody>
          <a:bodyPr>
            <a:spAutoFit/>
          </a:bodyPr>
          <a:lstStyle/>
          <a:p>
            <a:r>
              <a:rPr lang="zh-CN" altLang="en-US" sz="2800" i="0" dirty="0">
                <a:solidFill>
                  <a:srgbClr val="FF3300"/>
                </a:solidFill>
                <a:ea typeface="黑体" pitchFamily="49" charset="-122"/>
              </a:rPr>
              <a:t>思考：</a:t>
            </a:r>
            <a:r>
              <a:rPr lang="zh-CN" altLang="en-US" sz="2800" i="0" dirty="0" smtClean="0">
                <a:ea typeface="黑体" pitchFamily="49" charset="-122"/>
              </a:rPr>
              <a:t>找一找本校</a:t>
            </a:r>
            <a:r>
              <a:rPr lang="zh-CN" altLang="en-US" sz="2800" i="0" dirty="0">
                <a:ea typeface="黑体" pitchFamily="49" charset="-122"/>
              </a:rPr>
              <a:t>在全国高校结构布局中的位置，由此来研究我们在哪里？我们应该往哪里去？我们应该走哪条路？       </a:t>
            </a:r>
          </a:p>
        </p:txBody>
      </p:sp>
      <p:sp>
        <p:nvSpPr>
          <p:cNvPr id="16390" name="Rectangle 10"/>
          <p:cNvSpPr>
            <a:spLocks noChangeArrowheads="1"/>
          </p:cNvSpPr>
          <p:nvPr/>
        </p:nvSpPr>
        <p:spPr bwMode="auto">
          <a:xfrm>
            <a:off x="908050" y="2366963"/>
            <a:ext cx="2813050" cy="317500"/>
          </a:xfrm>
          <a:prstGeom prst="rect">
            <a:avLst/>
          </a:prstGeom>
          <a:noFill/>
          <a:ln w="9525">
            <a:noFill/>
            <a:miter lim="800000"/>
            <a:headEnd/>
            <a:tailEnd/>
          </a:ln>
        </p:spPr>
        <p:txBody>
          <a:bodyPr anchor="ctr"/>
          <a:lstStyle/>
          <a:p>
            <a:pPr algn="ctr"/>
            <a:r>
              <a:rPr lang="zh-CN" altLang="en-US" sz="2800" b="1" i="0">
                <a:solidFill>
                  <a:schemeClr val="bg1"/>
                </a:solidFill>
                <a:ea typeface="黑体" pitchFamily="49" charset="-122"/>
              </a:rPr>
              <a:t>1.国家与社会的需求</a:t>
            </a:r>
          </a:p>
        </p:txBody>
      </p:sp>
      <p:sp>
        <p:nvSpPr>
          <p:cNvPr id="129032" name="AutoShape 4"/>
          <p:cNvSpPr>
            <a:spLocks noChangeArrowheads="1"/>
          </p:cNvSpPr>
          <p:nvPr/>
        </p:nvSpPr>
        <p:spPr bwMode="auto">
          <a:xfrm>
            <a:off x="485775" y="2262188"/>
            <a:ext cx="4000500" cy="439737"/>
          </a:xfrm>
          <a:prstGeom prst="roundRect">
            <a:avLst>
              <a:gd name="adj" fmla="val 50000"/>
            </a:avLst>
          </a:prstGeom>
          <a:solidFill>
            <a:srgbClr val="99CC00"/>
          </a:solidFill>
          <a:ln w="9525">
            <a:noFill/>
            <a:round/>
            <a:headEnd/>
            <a:tailEnd/>
          </a:ln>
          <a:effectLst>
            <a:outerShdw dist="28398" dir="3806097" algn="ctr" rotWithShape="0">
              <a:schemeClr val="bg2"/>
            </a:outerShdw>
          </a:effectLst>
        </p:spPr>
        <p:txBody>
          <a:bodyPr wrap="none" lIns="90170" tIns="46990" rIns="90170" bIns="46990" anchor="ctr"/>
          <a:lstStyle/>
          <a:p>
            <a:pPr>
              <a:buFont typeface="Arial" pitchFamily="34" charset="0"/>
              <a:buNone/>
              <a:defRPr/>
            </a:pPr>
            <a:endParaRPr lang="zh-CN" altLang="en-US">
              <a:latin typeface="Arial" pitchFamily="34" charset="0"/>
              <a:ea typeface="华文细黑" pitchFamily="2" charset="-122"/>
            </a:endParaRPr>
          </a:p>
        </p:txBody>
      </p:sp>
      <p:grpSp>
        <p:nvGrpSpPr>
          <p:cNvPr id="2" name="Group 9"/>
          <p:cNvGrpSpPr>
            <a:grpSpLocks/>
          </p:cNvGrpSpPr>
          <p:nvPr/>
        </p:nvGrpSpPr>
        <p:grpSpPr bwMode="auto">
          <a:xfrm>
            <a:off x="385763" y="2155825"/>
            <a:ext cx="587375" cy="681038"/>
            <a:chOff x="0" y="0"/>
            <a:chExt cx="376" cy="391"/>
          </a:xfrm>
        </p:grpSpPr>
        <p:sp>
          <p:nvSpPr>
            <p:cNvPr id="16395" name="Oval 6"/>
            <p:cNvSpPr>
              <a:spLocks noChangeArrowheads="1"/>
            </p:cNvSpPr>
            <p:nvPr/>
          </p:nvSpPr>
          <p:spPr bwMode="auto">
            <a:xfrm>
              <a:off x="5" y="20"/>
              <a:ext cx="371" cy="371"/>
            </a:xfrm>
            <a:prstGeom prst="ellipse">
              <a:avLst/>
            </a:prstGeom>
            <a:solidFill>
              <a:schemeClr val="tx1"/>
            </a:solidFill>
            <a:ln w="9525">
              <a:noFill/>
              <a:round/>
              <a:headEnd/>
              <a:tailEnd/>
            </a:ln>
          </p:spPr>
          <p:txBody>
            <a:bodyPr wrap="none" anchor="ctr"/>
            <a:lstStyle/>
            <a:p>
              <a:endParaRPr lang="zh-CN" altLang="en-US">
                <a:ea typeface="华文细黑" pitchFamily="2" charset="-122"/>
              </a:endParaRPr>
            </a:p>
          </p:txBody>
        </p:sp>
        <p:grpSp>
          <p:nvGrpSpPr>
            <p:cNvPr id="3" name="Group 11"/>
            <p:cNvGrpSpPr>
              <a:grpSpLocks/>
            </p:cNvGrpSpPr>
            <p:nvPr/>
          </p:nvGrpSpPr>
          <p:grpSpPr bwMode="auto">
            <a:xfrm>
              <a:off x="0" y="0"/>
              <a:ext cx="376" cy="376"/>
              <a:chOff x="0" y="0"/>
              <a:chExt cx="376" cy="376"/>
            </a:xfrm>
          </p:grpSpPr>
          <p:sp>
            <p:nvSpPr>
              <p:cNvPr id="129036" name="AutoShape 8"/>
              <p:cNvSpPr>
                <a:spLocks noChangeArrowheads="1"/>
              </p:cNvSpPr>
              <p:nvPr/>
            </p:nvSpPr>
            <p:spPr bwMode="auto">
              <a:xfrm>
                <a:off x="0" y="0"/>
                <a:ext cx="376" cy="376"/>
              </a:xfrm>
              <a:custGeom>
                <a:avLst/>
                <a:gdLst>
                  <a:gd name="T0" fmla="*/ 188 w 21600"/>
                  <a:gd name="T1" fmla="*/ 0 h 21600"/>
                  <a:gd name="T2" fmla="*/ 55 w 21600"/>
                  <a:gd name="T3" fmla="*/ 55 h 21600"/>
                  <a:gd name="T4" fmla="*/ 0 w 21600"/>
                  <a:gd name="T5" fmla="*/ 188 h 21600"/>
                  <a:gd name="T6" fmla="*/ 55 w 21600"/>
                  <a:gd name="T7" fmla="*/ 321 h 21600"/>
                  <a:gd name="T8" fmla="*/ 188 w 21600"/>
                  <a:gd name="T9" fmla="*/ 376 h 21600"/>
                  <a:gd name="T10" fmla="*/ 321 w 21600"/>
                  <a:gd name="T11" fmla="*/ 321 h 21600"/>
                  <a:gd name="T12" fmla="*/ 376 w 21600"/>
                  <a:gd name="T13" fmla="*/ 188 h 21600"/>
                  <a:gd name="T14" fmla="*/ 321 w 21600"/>
                  <a:gd name="T15" fmla="*/ 55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gradFill>
              <a:ln w="9525">
                <a:noFill/>
                <a:miter lim="800000"/>
                <a:headEnd/>
                <a:tailEnd/>
              </a:ln>
              <a:effectLst>
                <a:outerShdw dist="25400" algn="ctr" rotWithShape="0">
                  <a:schemeClr val="bg2"/>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16398" name="Oval 9"/>
              <p:cNvSpPr>
                <a:spLocks noChangeArrowheads="1"/>
              </p:cNvSpPr>
              <p:nvPr/>
            </p:nvSpPr>
            <p:spPr bwMode="auto">
              <a:xfrm>
                <a:off x="87" y="81"/>
                <a:ext cx="212" cy="212"/>
              </a:xfrm>
              <a:prstGeom prst="ellipse">
                <a:avLst/>
              </a:prstGeom>
              <a:gradFill rotWithShape="1">
                <a:gsLst>
                  <a:gs pos="0">
                    <a:schemeClr val="tx2"/>
                  </a:gs>
                  <a:gs pos="100000">
                    <a:srgbClr val="000000"/>
                  </a:gs>
                </a:gsLst>
                <a:path path="rect">
                  <a:fillToRect r="100000" b="100000"/>
                </a:path>
              </a:gradFill>
              <a:ln w="9525">
                <a:noFill/>
                <a:round/>
                <a:headEnd/>
                <a:tailEnd/>
              </a:ln>
            </p:spPr>
            <p:txBody>
              <a:bodyPr wrap="none" anchor="ctr"/>
              <a:lstStyle/>
              <a:p>
                <a:pPr algn="ctr"/>
                <a:r>
                  <a:rPr lang="zh-CN" altLang="en-US" sz="2400" b="1" i="0">
                    <a:solidFill>
                      <a:schemeClr val="bg1"/>
                    </a:solidFill>
                    <a:ea typeface="黑体" pitchFamily="49" charset="-122"/>
                  </a:rPr>
                  <a:t>2</a:t>
                </a:r>
                <a:endParaRPr lang="zh-CN" altLang="en-US">
                  <a:ea typeface="华文细黑" pitchFamily="2" charset="-122"/>
                </a:endParaRPr>
              </a:p>
            </p:txBody>
          </p:sp>
        </p:grpSp>
      </p:grpSp>
      <p:sp>
        <p:nvSpPr>
          <p:cNvPr id="16393" name="Rectangle 10"/>
          <p:cNvSpPr>
            <a:spLocks noChangeArrowheads="1"/>
          </p:cNvSpPr>
          <p:nvPr/>
        </p:nvSpPr>
        <p:spPr bwMode="auto">
          <a:xfrm>
            <a:off x="1028700" y="2300288"/>
            <a:ext cx="2813050" cy="317500"/>
          </a:xfrm>
          <a:prstGeom prst="rect">
            <a:avLst/>
          </a:prstGeom>
          <a:noFill/>
          <a:ln w="9525">
            <a:noFill/>
            <a:miter lim="800000"/>
            <a:headEnd/>
            <a:tailEnd/>
          </a:ln>
        </p:spPr>
        <p:txBody>
          <a:bodyPr anchor="ctr"/>
          <a:lstStyle/>
          <a:p>
            <a:r>
              <a:rPr lang="zh-CN" altLang="en-US" sz="2800" i="0">
                <a:ea typeface="黑体" pitchFamily="49" charset="-122"/>
              </a:rPr>
              <a:t>学校应有的定位</a:t>
            </a:r>
            <a:endParaRPr lang="zh-CN" altLang="en-US" sz="2800" b="1" i="0">
              <a:ea typeface="黑体" pitchFamily="49" charset="-122"/>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5"/>
          <p:cNvSpPr>
            <a:spLocks noChangeArrowheads="1"/>
          </p:cNvSpPr>
          <p:nvPr/>
        </p:nvSpPr>
        <p:spPr bwMode="auto">
          <a:xfrm>
            <a:off x="3697288" y="2406650"/>
            <a:ext cx="1952625" cy="1131888"/>
          </a:xfrm>
          <a:prstGeom prst="roundRect">
            <a:avLst>
              <a:gd name="adj" fmla="val 5657"/>
            </a:avLst>
          </a:prstGeom>
          <a:gradFill rotWithShape="1">
            <a:gsLst>
              <a:gs pos="0">
                <a:schemeClr val="bg1"/>
              </a:gs>
              <a:gs pos="100000">
                <a:schemeClr val="bg2"/>
              </a:gs>
            </a:gsLst>
            <a:lin ang="18900000" scaled="1"/>
          </a:gradFill>
          <a:ln w="9525">
            <a:solidFill>
              <a:schemeClr val="bg2"/>
            </a:solidFill>
            <a:round/>
            <a:headEnd/>
            <a:tailEnd/>
          </a:ln>
        </p:spPr>
        <p:txBody>
          <a:bodyPr/>
          <a:lstStyle/>
          <a:p>
            <a:pPr algn="ctr">
              <a:lnSpc>
                <a:spcPct val="90000"/>
              </a:lnSpc>
            </a:pPr>
            <a:r>
              <a:rPr lang="zh-CN" altLang="en-US" sz="2400" i="0">
                <a:latin typeface="黑体" pitchFamily="49" charset="-122"/>
                <a:ea typeface="黑体" pitchFamily="49" charset="-122"/>
              </a:rPr>
              <a:t>全国普通高等学校共计</a:t>
            </a:r>
            <a:r>
              <a:rPr lang="zh-CN" altLang="en-US" sz="2400" i="0">
                <a:solidFill>
                  <a:srgbClr val="FF3300"/>
                </a:solidFill>
                <a:latin typeface="黑体" pitchFamily="49" charset="-122"/>
                <a:ea typeface="黑体" pitchFamily="49" charset="-122"/>
              </a:rPr>
              <a:t>2491所</a:t>
            </a:r>
          </a:p>
        </p:txBody>
      </p:sp>
      <p:pic>
        <p:nvPicPr>
          <p:cNvPr id="17411" name="Picture 6" descr="3"/>
          <p:cNvPicPr>
            <a:picLocks noChangeAspect="1" noChangeArrowheads="1"/>
          </p:cNvPicPr>
          <p:nvPr/>
        </p:nvPicPr>
        <p:blipFill>
          <a:blip r:embed="rId2" cstate="print"/>
          <a:srcRect/>
          <a:stretch>
            <a:fillRect/>
          </a:stretch>
        </p:blipFill>
        <p:spPr bwMode="auto">
          <a:xfrm>
            <a:off x="107950" y="3502025"/>
            <a:ext cx="609600" cy="2693988"/>
          </a:xfrm>
          <a:prstGeom prst="rect">
            <a:avLst/>
          </a:prstGeom>
          <a:noFill/>
          <a:ln w="9525">
            <a:noFill/>
            <a:miter lim="800000"/>
            <a:headEnd/>
            <a:tailEnd/>
          </a:ln>
        </p:spPr>
      </p:pic>
      <p:pic>
        <p:nvPicPr>
          <p:cNvPr id="17412" name="Picture 7" descr="5"/>
          <p:cNvPicPr>
            <a:picLocks noChangeAspect="1" noChangeArrowheads="1"/>
          </p:cNvPicPr>
          <p:nvPr/>
        </p:nvPicPr>
        <p:blipFill>
          <a:blip r:embed="rId3" cstate="print"/>
          <a:srcRect/>
          <a:stretch>
            <a:fillRect/>
          </a:stretch>
        </p:blipFill>
        <p:spPr bwMode="auto">
          <a:xfrm>
            <a:off x="8388350" y="3357563"/>
            <a:ext cx="546100" cy="2681287"/>
          </a:xfrm>
          <a:prstGeom prst="rect">
            <a:avLst/>
          </a:prstGeom>
          <a:noFill/>
          <a:ln w="9525">
            <a:noFill/>
            <a:miter lim="800000"/>
            <a:headEnd/>
            <a:tailEnd/>
          </a:ln>
        </p:spPr>
      </p:pic>
      <p:pic>
        <p:nvPicPr>
          <p:cNvPr id="17413" name="Picture 8" descr="6"/>
          <p:cNvPicPr>
            <a:picLocks noChangeAspect="1" noChangeArrowheads="1"/>
          </p:cNvPicPr>
          <p:nvPr/>
        </p:nvPicPr>
        <p:blipFill>
          <a:blip r:embed="rId4" cstate="print"/>
          <a:srcRect/>
          <a:stretch>
            <a:fillRect/>
          </a:stretch>
        </p:blipFill>
        <p:spPr bwMode="auto">
          <a:xfrm>
            <a:off x="5508625" y="5013325"/>
            <a:ext cx="536575" cy="2728913"/>
          </a:xfrm>
          <a:prstGeom prst="rect">
            <a:avLst/>
          </a:prstGeom>
          <a:noFill/>
          <a:ln w="9525">
            <a:noFill/>
            <a:miter lim="800000"/>
            <a:headEnd/>
            <a:tailEnd/>
          </a:ln>
        </p:spPr>
      </p:pic>
      <p:sp>
        <p:nvSpPr>
          <p:cNvPr id="17414" name="AutoShape 9"/>
          <p:cNvSpPr>
            <a:spLocks noChangeArrowheads="1"/>
          </p:cNvSpPr>
          <p:nvPr/>
        </p:nvSpPr>
        <p:spPr bwMode="auto">
          <a:xfrm>
            <a:off x="823913" y="4002088"/>
            <a:ext cx="1768475" cy="342900"/>
          </a:xfrm>
          <a:prstGeom prst="roundRect">
            <a:avLst>
              <a:gd name="adj" fmla="val 13125"/>
            </a:avLst>
          </a:prstGeom>
          <a:gradFill rotWithShape="1">
            <a:gsLst>
              <a:gs pos="0">
                <a:schemeClr val="accent1"/>
              </a:gs>
              <a:gs pos="100000">
                <a:schemeClr val="accent2"/>
              </a:gs>
            </a:gsLst>
            <a:lin ang="18900000" scaled="1"/>
          </a:gradFill>
          <a:ln w="9525">
            <a:noFill/>
            <a:round/>
            <a:headEnd/>
            <a:tailEnd/>
          </a:ln>
        </p:spPr>
        <p:txBody>
          <a:bodyPr wrap="none" anchor="ctr"/>
          <a:lstStyle/>
          <a:p>
            <a:endParaRPr lang="zh-CN" altLang="en-US">
              <a:ea typeface="华文细黑" pitchFamily="2" charset="-122"/>
            </a:endParaRPr>
          </a:p>
        </p:txBody>
      </p:sp>
      <p:sp>
        <p:nvSpPr>
          <p:cNvPr id="17415" name="Text Box 10"/>
          <p:cNvSpPr txBox="1">
            <a:spLocks noChangeArrowheads="1"/>
          </p:cNvSpPr>
          <p:nvPr/>
        </p:nvSpPr>
        <p:spPr bwMode="auto">
          <a:xfrm>
            <a:off x="823913" y="4002088"/>
            <a:ext cx="1773237" cy="396875"/>
          </a:xfrm>
          <a:prstGeom prst="rect">
            <a:avLst/>
          </a:prstGeom>
          <a:noFill/>
          <a:ln w="9525">
            <a:noFill/>
            <a:miter lim="800000"/>
            <a:headEnd/>
            <a:tailEnd/>
          </a:ln>
        </p:spPr>
        <p:txBody>
          <a:bodyPr>
            <a:spAutoFit/>
          </a:bodyPr>
          <a:lstStyle/>
          <a:p>
            <a:pPr algn="ctr">
              <a:spcBef>
                <a:spcPct val="50000"/>
              </a:spcBef>
            </a:pPr>
            <a:r>
              <a:rPr lang="zh-CN" altLang="en-US" sz="2000" i="0">
                <a:solidFill>
                  <a:schemeClr val="bg1"/>
                </a:solidFill>
                <a:ea typeface="黑体" pitchFamily="49" charset="-122"/>
              </a:rPr>
              <a:t>本科院校</a:t>
            </a:r>
            <a:endParaRPr lang="en-US" sz="2000" i="0">
              <a:solidFill>
                <a:schemeClr val="bg1"/>
              </a:solidFill>
              <a:ea typeface="黑体" pitchFamily="49" charset="-122"/>
            </a:endParaRPr>
          </a:p>
        </p:txBody>
      </p:sp>
      <p:sp>
        <p:nvSpPr>
          <p:cNvPr id="17416" name="AutoShape 11"/>
          <p:cNvSpPr>
            <a:spLocks noChangeArrowheads="1"/>
          </p:cNvSpPr>
          <p:nvPr/>
        </p:nvSpPr>
        <p:spPr bwMode="auto">
          <a:xfrm>
            <a:off x="733425" y="4398963"/>
            <a:ext cx="1952625" cy="828675"/>
          </a:xfrm>
          <a:prstGeom prst="roundRect">
            <a:avLst>
              <a:gd name="adj" fmla="val 5657"/>
            </a:avLst>
          </a:prstGeom>
          <a:gradFill rotWithShape="1">
            <a:gsLst>
              <a:gs pos="0">
                <a:schemeClr val="bg1"/>
              </a:gs>
              <a:gs pos="100000">
                <a:schemeClr val="bg2"/>
              </a:gs>
            </a:gsLst>
            <a:lin ang="18900000" scaled="1"/>
          </a:gradFill>
          <a:ln w="9525">
            <a:solidFill>
              <a:schemeClr val="bg2"/>
            </a:solidFill>
            <a:round/>
            <a:headEnd/>
            <a:tailEnd/>
          </a:ln>
        </p:spPr>
        <p:txBody>
          <a:bodyPr/>
          <a:lstStyle/>
          <a:p>
            <a:pPr algn="ctr">
              <a:lnSpc>
                <a:spcPct val="120000"/>
              </a:lnSpc>
            </a:pPr>
            <a:r>
              <a:rPr lang="zh-CN" altLang="en-US" sz="2400" b="1" i="0">
                <a:solidFill>
                  <a:srgbClr val="FF3300"/>
                </a:solidFill>
                <a:latin typeface="黑体" pitchFamily="49" charset="-122"/>
                <a:ea typeface="黑体" pitchFamily="49" charset="-122"/>
              </a:rPr>
              <a:t>1170所</a:t>
            </a:r>
          </a:p>
        </p:txBody>
      </p:sp>
      <p:sp>
        <p:nvSpPr>
          <p:cNvPr id="17417" name="AutoShape 12"/>
          <p:cNvSpPr>
            <a:spLocks noChangeArrowheads="1"/>
          </p:cNvSpPr>
          <p:nvPr/>
        </p:nvSpPr>
        <p:spPr bwMode="auto">
          <a:xfrm>
            <a:off x="3657600" y="5505450"/>
            <a:ext cx="1768475" cy="342900"/>
          </a:xfrm>
          <a:prstGeom prst="roundRect">
            <a:avLst>
              <a:gd name="adj" fmla="val 13125"/>
            </a:avLst>
          </a:prstGeom>
          <a:gradFill rotWithShape="1">
            <a:gsLst>
              <a:gs pos="0">
                <a:schemeClr val="accent1"/>
              </a:gs>
              <a:gs pos="100000">
                <a:schemeClr val="accent2"/>
              </a:gs>
            </a:gsLst>
            <a:lin ang="18900000" scaled="1"/>
          </a:gradFill>
          <a:ln w="9525">
            <a:noFill/>
            <a:round/>
            <a:headEnd/>
            <a:tailEnd/>
          </a:ln>
        </p:spPr>
        <p:txBody>
          <a:bodyPr wrap="none" anchor="ctr"/>
          <a:lstStyle/>
          <a:p>
            <a:endParaRPr lang="zh-CN" altLang="en-US">
              <a:ea typeface="华文细黑" pitchFamily="2" charset="-122"/>
            </a:endParaRPr>
          </a:p>
        </p:txBody>
      </p:sp>
      <p:sp>
        <p:nvSpPr>
          <p:cNvPr id="17418" name="Text Box 13"/>
          <p:cNvSpPr txBox="1">
            <a:spLocks noChangeArrowheads="1"/>
          </p:cNvSpPr>
          <p:nvPr/>
        </p:nvSpPr>
        <p:spPr bwMode="auto">
          <a:xfrm>
            <a:off x="3347864" y="5468938"/>
            <a:ext cx="2376264" cy="400110"/>
          </a:xfrm>
          <a:prstGeom prst="rect">
            <a:avLst/>
          </a:prstGeom>
          <a:noFill/>
          <a:ln w="9525">
            <a:noFill/>
            <a:miter lim="800000"/>
            <a:headEnd/>
            <a:tailEnd/>
          </a:ln>
        </p:spPr>
        <p:txBody>
          <a:bodyPr wrap="square">
            <a:spAutoFit/>
          </a:bodyPr>
          <a:lstStyle/>
          <a:p>
            <a:pPr algn="ctr">
              <a:spcBef>
                <a:spcPct val="50000"/>
              </a:spcBef>
            </a:pPr>
            <a:r>
              <a:rPr lang="zh-CN" altLang="en-US" sz="2000" i="0" dirty="0" smtClean="0">
                <a:solidFill>
                  <a:schemeClr val="bg1"/>
                </a:solidFill>
                <a:ea typeface="黑体" pitchFamily="49" charset="-122"/>
                <a:sym typeface="Arial" charset="0"/>
              </a:rPr>
              <a:t>新建本科</a:t>
            </a:r>
            <a:endParaRPr lang="en-US" sz="2000" i="0" dirty="0">
              <a:solidFill>
                <a:schemeClr val="bg1"/>
              </a:solidFill>
              <a:ea typeface="黑体" pitchFamily="49" charset="-122"/>
              <a:sym typeface="Arial" charset="0"/>
            </a:endParaRPr>
          </a:p>
        </p:txBody>
      </p:sp>
      <p:sp>
        <p:nvSpPr>
          <p:cNvPr id="17419" name="AutoShape 14"/>
          <p:cNvSpPr>
            <a:spLocks noChangeArrowheads="1"/>
          </p:cNvSpPr>
          <p:nvPr/>
        </p:nvSpPr>
        <p:spPr bwMode="auto">
          <a:xfrm>
            <a:off x="3565525" y="5889625"/>
            <a:ext cx="1952625" cy="563711"/>
          </a:xfrm>
          <a:prstGeom prst="roundRect">
            <a:avLst>
              <a:gd name="adj" fmla="val 5657"/>
            </a:avLst>
          </a:prstGeom>
          <a:gradFill rotWithShape="1">
            <a:gsLst>
              <a:gs pos="0">
                <a:schemeClr val="bg1"/>
              </a:gs>
              <a:gs pos="100000">
                <a:schemeClr val="bg2"/>
              </a:gs>
            </a:gsLst>
            <a:lin ang="18900000" scaled="1"/>
          </a:gradFill>
          <a:ln w="9525">
            <a:solidFill>
              <a:schemeClr val="bg2"/>
            </a:solidFill>
            <a:round/>
            <a:headEnd/>
            <a:tailEnd/>
          </a:ln>
        </p:spPr>
        <p:txBody>
          <a:bodyPr/>
          <a:lstStyle/>
          <a:p>
            <a:pPr algn="ctr">
              <a:lnSpc>
                <a:spcPct val="120000"/>
              </a:lnSpc>
            </a:pPr>
            <a:r>
              <a:rPr lang="zh-CN" altLang="en-US" sz="2400" b="1" dirty="0" smtClean="0">
                <a:solidFill>
                  <a:srgbClr val="FF0000"/>
                </a:solidFill>
                <a:ea typeface="华文细黑" pitchFamily="2" charset="-122"/>
              </a:rPr>
              <a:t>316所</a:t>
            </a:r>
            <a:endParaRPr lang="zh-CN" altLang="en-US" sz="1600" b="1" i="0" dirty="0">
              <a:solidFill>
                <a:srgbClr val="FF0000"/>
              </a:solidFill>
              <a:latin typeface="黑体" pitchFamily="49" charset="-122"/>
              <a:ea typeface="黑体" pitchFamily="49" charset="-122"/>
              <a:sym typeface="Arial" charset="0"/>
            </a:endParaRPr>
          </a:p>
        </p:txBody>
      </p:sp>
      <p:sp>
        <p:nvSpPr>
          <p:cNvPr id="17420" name="AutoShape 15"/>
          <p:cNvSpPr>
            <a:spLocks noChangeArrowheads="1"/>
          </p:cNvSpPr>
          <p:nvPr/>
        </p:nvSpPr>
        <p:spPr bwMode="auto">
          <a:xfrm>
            <a:off x="6577013" y="4062413"/>
            <a:ext cx="1766887" cy="342900"/>
          </a:xfrm>
          <a:prstGeom prst="roundRect">
            <a:avLst>
              <a:gd name="adj" fmla="val 13125"/>
            </a:avLst>
          </a:prstGeom>
          <a:gradFill rotWithShape="1">
            <a:gsLst>
              <a:gs pos="0">
                <a:schemeClr val="accent1"/>
              </a:gs>
              <a:gs pos="100000">
                <a:schemeClr val="accent2"/>
              </a:gs>
            </a:gsLst>
            <a:lin ang="18900000" scaled="1"/>
          </a:gradFill>
          <a:ln w="9525">
            <a:noFill/>
            <a:round/>
            <a:headEnd/>
            <a:tailEnd/>
          </a:ln>
        </p:spPr>
        <p:txBody>
          <a:bodyPr wrap="none" anchor="ctr"/>
          <a:lstStyle/>
          <a:p>
            <a:endParaRPr lang="zh-CN" altLang="en-US">
              <a:ea typeface="华文细黑" pitchFamily="2" charset="-122"/>
            </a:endParaRPr>
          </a:p>
        </p:txBody>
      </p:sp>
      <p:sp>
        <p:nvSpPr>
          <p:cNvPr id="17421" name="Text Box 16"/>
          <p:cNvSpPr txBox="1">
            <a:spLocks noChangeArrowheads="1"/>
          </p:cNvSpPr>
          <p:nvPr/>
        </p:nvSpPr>
        <p:spPr bwMode="auto">
          <a:xfrm>
            <a:off x="6577013" y="4062413"/>
            <a:ext cx="1771650" cy="396875"/>
          </a:xfrm>
          <a:prstGeom prst="rect">
            <a:avLst/>
          </a:prstGeom>
          <a:noFill/>
          <a:ln w="9525">
            <a:noFill/>
            <a:miter lim="800000"/>
            <a:headEnd/>
            <a:tailEnd/>
          </a:ln>
        </p:spPr>
        <p:txBody>
          <a:bodyPr>
            <a:spAutoFit/>
          </a:bodyPr>
          <a:lstStyle/>
          <a:p>
            <a:pPr algn="ctr">
              <a:spcBef>
                <a:spcPct val="50000"/>
              </a:spcBef>
            </a:pPr>
            <a:r>
              <a:rPr lang="zh-CN" altLang="en-US" sz="2000" i="0">
                <a:solidFill>
                  <a:schemeClr val="bg1"/>
                </a:solidFill>
                <a:ea typeface="黑体" pitchFamily="49" charset="-122"/>
                <a:sym typeface="Arial" charset="0"/>
              </a:rPr>
              <a:t>高职院校</a:t>
            </a:r>
            <a:endParaRPr lang="en-US" sz="2000" i="0">
              <a:solidFill>
                <a:schemeClr val="bg1"/>
              </a:solidFill>
              <a:ea typeface="黑体" pitchFamily="49" charset="-122"/>
              <a:sym typeface="Arial" charset="0"/>
            </a:endParaRPr>
          </a:p>
        </p:txBody>
      </p:sp>
      <p:sp>
        <p:nvSpPr>
          <p:cNvPr id="17422" name="AutoShape 17"/>
          <p:cNvSpPr>
            <a:spLocks noChangeArrowheads="1"/>
          </p:cNvSpPr>
          <p:nvPr/>
        </p:nvSpPr>
        <p:spPr bwMode="auto">
          <a:xfrm>
            <a:off x="6486525" y="4492625"/>
            <a:ext cx="1952625" cy="828675"/>
          </a:xfrm>
          <a:prstGeom prst="roundRect">
            <a:avLst>
              <a:gd name="adj" fmla="val 5657"/>
            </a:avLst>
          </a:prstGeom>
          <a:gradFill rotWithShape="1">
            <a:gsLst>
              <a:gs pos="0">
                <a:schemeClr val="bg1"/>
              </a:gs>
              <a:gs pos="100000">
                <a:schemeClr val="bg2"/>
              </a:gs>
            </a:gsLst>
            <a:lin ang="18900000" scaled="1"/>
          </a:gradFill>
          <a:ln w="9525">
            <a:solidFill>
              <a:schemeClr val="bg2"/>
            </a:solidFill>
            <a:round/>
            <a:headEnd/>
            <a:tailEnd/>
          </a:ln>
        </p:spPr>
        <p:txBody>
          <a:bodyPr/>
          <a:lstStyle/>
          <a:p>
            <a:pPr algn="ctr">
              <a:lnSpc>
                <a:spcPct val="120000"/>
              </a:lnSpc>
            </a:pPr>
            <a:r>
              <a:rPr lang="zh-CN" altLang="en-US" sz="2400" b="1" i="0">
                <a:solidFill>
                  <a:srgbClr val="FF3300"/>
                </a:solidFill>
                <a:latin typeface="黑体" pitchFamily="49" charset="-122"/>
                <a:ea typeface="黑体" pitchFamily="49" charset="-122"/>
                <a:sym typeface="Arial" charset="0"/>
              </a:rPr>
              <a:t>1321所</a:t>
            </a:r>
          </a:p>
        </p:txBody>
      </p:sp>
      <p:cxnSp>
        <p:nvCxnSpPr>
          <p:cNvPr id="17423" name="AutoShape 18"/>
          <p:cNvCxnSpPr>
            <a:cxnSpLocks noChangeShapeType="1"/>
            <a:stCxn id="17410" idx="2"/>
            <a:endCxn id="17421" idx="1"/>
          </p:cNvCxnSpPr>
          <p:nvPr/>
        </p:nvCxnSpPr>
        <p:spPr bwMode="auto">
          <a:xfrm>
            <a:off x="4686300" y="3538538"/>
            <a:ext cx="1903413" cy="722312"/>
          </a:xfrm>
          <a:prstGeom prst="straightConnector1">
            <a:avLst/>
          </a:prstGeom>
          <a:noFill/>
          <a:ln w="9525">
            <a:solidFill>
              <a:schemeClr val="tx1"/>
            </a:solidFill>
            <a:round/>
            <a:headEnd/>
            <a:tailEnd/>
          </a:ln>
        </p:spPr>
      </p:cxnSp>
      <p:sp>
        <p:nvSpPr>
          <p:cNvPr id="17425" name="Text Box 18"/>
          <p:cNvSpPr txBox="1">
            <a:spLocks noChangeArrowheads="1"/>
          </p:cNvSpPr>
          <p:nvPr/>
        </p:nvSpPr>
        <p:spPr bwMode="auto">
          <a:xfrm>
            <a:off x="1115616" y="1556792"/>
            <a:ext cx="3602037" cy="519112"/>
          </a:xfrm>
          <a:prstGeom prst="rect">
            <a:avLst/>
          </a:prstGeom>
          <a:noFill/>
          <a:ln w="9525">
            <a:noFill/>
            <a:miter lim="800000"/>
            <a:headEnd/>
            <a:tailEnd/>
          </a:ln>
        </p:spPr>
        <p:txBody>
          <a:bodyPr>
            <a:spAutoFit/>
          </a:bodyPr>
          <a:lstStyle/>
          <a:p>
            <a:r>
              <a:rPr lang="zh-CN" altLang="en-US" sz="2800" b="1" i="0" dirty="0">
                <a:latin typeface="黑体" pitchFamily="49" charset="-122"/>
                <a:ea typeface="黑体" pitchFamily="49" charset="-122"/>
              </a:rPr>
              <a:t>2.学校应有的定位</a:t>
            </a:r>
          </a:p>
        </p:txBody>
      </p:sp>
      <p:cxnSp>
        <p:nvCxnSpPr>
          <p:cNvPr id="17426" name="AutoShape 18"/>
          <p:cNvCxnSpPr>
            <a:cxnSpLocks noChangeShapeType="1"/>
            <a:stCxn id="17410" idx="2"/>
            <a:endCxn id="17415" idx="3"/>
          </p:cNvCxnSpPr>
          <p:nvPr/>
        </p:nvCxnSpPr>
        <p:spPr bwMode="auto">
          <a:xfrm flipH="1">
            <a:off x="2597150" y="3538538"/>
            <a:ext cx="2076450" cy="661987"/>
          </a:xfrm>
          <a:prstGeom prst="straightConnector1">
            <a:avLst/>
          </a:prstGeom>
          <a:noFill/>
          <a:ln w="9525">
            <a:solidFill>
              <a:schemeClr val="tx1"/>
            </a:solidFill>
            <a:round/>
            <a:headEnd/>
            <a:tailEnd/>
          </a:ln>
        </p:spPr>
      </p:cxnSp>
      <p:cxnSp>
        <p:nvCxnSpPr>
          <p:cNvPr id="17427" name="AutoShape 18"/>
          <p:cNvCxnSpPr>
            <a:cxnSpLocks noChangeShapeType="1"/>
            <a:stCxn id="17417" idx="1"/>
            <a:endCxn id="17416" idx="2"/>
          </p:cNvCxnSpPr>
          <p:nvPr/>
        </p:nvCxnSpPr>
        <p:spPr bwMode="auto">
          <a:xfrm flipH="1" flipV="1">
            <a:off x="1709738" y="5227638"/>
            <a:ext cx="1947862" cy="449262"/>
          </a:xfrm>
          <a:prstGeom prst="straightConnector1">
            <a:avLst/>
          </a:prstGeom>
          <a:noFill/>
          <a:ln w="9525">
            <a:solidFill>
              <a:schemeClr val="tx1"/>
            </a:solidFill>
            <a:round/>
            <a:headEnd/>
            <a:tailEnd/>
          </a:ln>
        </p:spPr>
      </p:cxn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44"/>
          <p:cNvSpPr>
            <a:spLocks noChangeArrowheads="1"/>
          </p:cNvSpPr>
          <p:nvPr/>
        </p:nvSpPr>
        <p:spPr bwMode="auto">
          <a:xfrm>
            <a:off x="4051300" y="4346575"/>
            <a:ext cx="647700" cy="146050"/>
          </a:xfrm>
          <a:prstGeom prst="rect">
            <a:avLst/>
          </a:prstGeom>
          <a:noFill/>
          <a:ln w="9525">
            <a:noFill/>
            <a:miter lim="800000"/>
            <a:headEnd/>
            <a:tailEnd/>
          </a:ln>
        </p:spPr>
        <p:txBody>
          <a:bodyPr anchor="ctr"/>
          <a:lstStyle/>
          <a:p>
            <a:r>
              <a:rPr lang="en-US" altLang="zh-CN" sz="100">
                <a:solidFill>
                  <a:srgbClr val="4A452A"/>
                </a:solidFill>
                <a:latin typeface="Calibri" pitchFamily="34" charset="0"/>
              </a:rPr>
              <a:t>PPT</a:t>
            </a:r>
            <a:r>
              <a:rPr lang="zh-CN" altLang="en-US" sz="100">
                <a:solidFill>
                  <a:srgbClr val="4A452A"/>
                </a:solidFill>
                <a:latin typeface="Calibri" pitchFamily="34" charset="0"/>
              </a:rPr>
              <a:t>模板下载：</a:t>
            </a:r>
            <a:r>
              <a:rPr lang="en-US" altLang="zh-CN" sz="100">
                <a:solidFill>
                  <a:srgbClr val="4A452A"/>
                </a:solidFill>
                <a:latin typeface="Calibri" pitchFamily="34" charset="0"/>
                <a:hlinkClick r:id="rId2"/>
              </a:rPr>
              <a:t>www.1ppt.com/moban/</a:t>
            </a:r>
            <a:r>
              <a:rPr lang="en-US" altLang="zh-CN" sz="100">
                <a:solidFill>
                  <a:srgbClr val="4A452A"/>
                </a:solidFill>
                <a:latin typeface="Calibri" pitchFamily="34" charset="0"/>
              </a:rPr>
              <a:t>     </a:t>
            </a:r>
            <a:r>
              <a:rPr lang="zh-CN" altLang="en-US" sz="100">
                <a:solidFill>
                  <a:srgbClr val="4A452A"/>
                </a:solidFill>
                <a:latin typeface="Calibri" pitchFamily="34" charset="0"/>
              </a:rPr>
              <a:t>行业</a:t>
            </a:r>
            <a:r>
              <a:rPr lang="en-US" altLang="zh-CN" sz="100">
                <a:solidFill>
                  <a:srgbClr val="4A452A"/>
                </a:solidFill>
                <a:latin typeface="Calibri" pitchFamily="34" charset="0"/>
              </a:rPr>
              <a:t>PPT</a:t>
            </a:r>
            <a:r>
              <a:rPr lang="zh-CN" altLang="en-US" sz="100">
                <a:solidFill>
                  <a:srgbClr val="4A452A"/>
                </a:solidFill>
                <a:latin typeface="Calibri" pitchFamily="34" charset="0"/>
              </a:rPr>
              <a:t>模板：</a:t>
            </a:r>
            <a:r>
              <a:rPr lang="en-US" altLang="zh-CN" sz="100">
                <a:solidFill>
                  <a:srgbClr val="4A452A"/>
                </a:solidFill>
                <a:latin typeface="Calibri" pitchFamily="34" charset="0"/>
                <a:hlinkClick r:id="rId3"/>
              </a:rPr>
              <a:t>www.1ppt.com/hangye/</a:t>
            </a:r>
            <a:r>
              <a:rPr lang="en-US" altLang="zh-CN" sz="100">
                <a:solidFill>
                  <a:srgbClr val="4A452A"/>
                </a:solidFill>
                <a:latin typeface="Calibri" pitchFamily="34" charset="0"/>
              </a:rPr>
              <a:t> </a:t>
            </a:r>
          </a:p>
          <a:p>
            <a:r>
              <a:rPr lang="zh-CN" altLang="en-US" sz="100">
                <a:solidFill>
                  <a:srgbClr val="4A452A"/>
                </a:solidFill>
                <a:latin typeface="Calibri" pitchFamily="34" charset="0"/>
              </a:rPr>
              <a:t>节日</a:t>
            </a:r>
            <a:r>
              <a:rPr lang="en-US" altLang="zh-CN" sz="100">
                <a:solidFill>
                  <a:srgbClr val="4A452A"/>
                </a:solidFill>
                <a:latin typeface="Calibri" pitchFamily="34" charset="0"/>
              </a:rPr>
              <a:t>PPT</a:t>
            </a:r>
            <a:r>
              <a:rPr lang="zh-CN" altLang="en-US" sz="100">
                <a:solidFill>
                  <a:srgbClr val="4A452A"/>
                </a:solidFill>
                <a:latin typeface="Calibri" pitchFamily="34" charset="0"/>
              </a:rPr>
              <a:t>模板：</a:t>
            </a:r>
            <a:r>
              <a:rPr lang="en-US" altLang="zh-CN" sz="100">
                <a:solidFill>
                  <a:srgbClr val="4A452A"/>
                </a:solidFill>
                <a:latin typeface="Calibri" pitchFamily="34" charset="0"/>
                <a:hlinkClick r:id="rId4"/>
              </a:rPr>
              <a:t>www.1ppt.com/jieri/</a:t>
            </a:r>
            <a:r>
              <a:rPr lang="en-US" altLang="zh-CN" sz="100">
                <a:solidFill>
                  <a:srgbClr val="4A452A"/>
                </a:solidFill>
                <a:latin typeface="Calibri" pitchFamily="34" charset="0"/>
              </a:rPr>
              <a:t>           PPT</a:t>
            </a:r>
            <a:r>
              <a:rPr lang="zh-CN" altLang="en-US" sz="100">
                <a:solidFill>
                  <a:srgbClr val="4A452A"/>
                </a:solidFill>
                <a:latin typeface="Calibri" pitchFamily="34" charset="0"/>
              </a:rPr>
              <a:t>素材下载：</a:t>
            </a:r>
            <a:r>
              <a:rPr lang="en-US" altLang="zh-CN" sz="100">
                <a:solidFill>
                  <a:srgbClr val="4A452A"/>
                </a:solidFill>
                <a:latin typeface="Calibri" pitchFamily="34" charset="0"/>
                <a:hlinkClick r:id="rId5"/>
              </a:rPr>
              <a:t>www.1ppt.com/sucai/</a:t>
            </a:r>
            <a:endParaRPr lang="en-US" altLang="zh-CN" sz="100">
              <a:solidFill>
                <a:srgbClr val="4A452A"/>
              </a:solidFill>
              <a:latin typeface="Calibri" pitchFamily="34" charset="0"/>
            </a:endParaRPr>
          </a:p>
          <a:p>
            <a:r>
              <a:rPr lang="en-US" altLang="zh-CN" sz="100">
                <a:solidFill>
                  <a:srgbClr val="4A452A"/>
                </a:solidFill>
                <a:latin typeface="Calibri" pitchFamily="34" charset="0"/>
              </a:rPr>
              <a:t>PPT</a:t>
            </a:r>
            <a:r>
              <a:rPr lang="zh-CN" altLang="en-US" sz="100">
                <a:solidFill>
                  <a:srgbClr val="4A452A"/>
                </a:solidFill>
                <a:latin typeface="Calibri" pitchFamily="34" charset="0"/>
              </a:rPr>
              <a:t>背景图片：</a:t>
            </a:r>
            <a:r>
              <a:rPr lang="en-US" altLang="zh-CN" sz="100">
                <a:solidFill>
                  <a:srgbClr val="4A452A"/>
                </a:solidFill>
                <a:latin typeface="Calibri" pitchFamily="34" charset="0"/>
                <a:hlinkClick r:id="rId6"/>
              </a:rPr>
              <a:t>www.1ppt.com/beijing/</a:t>
            </a:r>
            <a:r>
              <a:rPr lang="en-US" altLang="zh-CN" sz="100">
                <a:solidFill>
                  <a:srgbClr val="4A452A"/>
                </a:solidFill>
                <a:latin typeface="Calibri" pitchFamily="34" charset="0"/>
              </a:rPr>
              <a:t>      PPT</a:t>
            </a:r>
            <a:r>
              <a:rPr lang="zh-CN" altLang="en-US" sz="100">
                <a:solidFill>
                  <a:srgbClr val="4A452A"/>
                </a:solidFill>
                <a:latin typeface="Calibri" pitchFamily="34" charset="0"/>
              </a:rPr>
              <a:t>图表下载：</a:t>
            </a:r>
            <a:r>
              <a:rPr lang="en-US" altLang="zh-CN" sz="100">
                <a:solidFill>
                  <a:srgbClr val="4A452A"/>
                </a:solidFill>
                <a:latin typeface="Calibri" pitchFamily="34" charset="0"/>
                <a:hlinkClick r:id="rId7"/>
              </a:rPr>
              <a:t>www.1ppt.com/tubiao/</a:t>
            </a:r>
            <a:r>
              <a:rPr lang="en-US" altLang="zh-CN" sz="100">
                <a:solidFill>
                  <a:srgbClr val="4A452A"/>
                </a:solidFill>
                <a:latin typeface="Calibri" pitchFamily="34" charset="0"/>
              </a:rPr>
              <a:t>      </a:t>
            </a:r>
          </a:p>
          <a:p>
            <a:r>
              <a:rPr lang="zh-CN" altLang="en-US" sz="100">
                <a:solidFill>
                  <a:srgbClr val="4A452A"/>
                </a:solidFill>
                <a:latin typeface="Calibri" pitchFamily="34" charset="0"/>
              </a:rPr>
              <a:t>优秀</a:t>
            </a:r>
            <a:r>
              <a:rPr lang="en-US" altLang="zh-CN" sz="100">
                <a:solidFill>
                  <a:srgbClr val="4A452A"/>
                </a:solidFill>
                <a:latin typeface="Calibri" pitchFamily="34" charset="0"/>
              </a:rPr>
              <a:t>PPT</a:t>
            </a:r>
            <a:r>
              <a:rPr lang="zh-CN" altLang="en-US" sz="100">
                <a:solidFill>
                  <a:srgbClr val="4A452A"/>
                </a:solidFill>
                <a:latin typeface="Calibri" pitchFamily="34" charset="0"/>
              </a:rPr>
              <a:t>下载：</a:t>
            </a:r>
            <a:r>
              <a:rPr lang="en-US" altLang="zh-CN" sz="100">
                <a:solidFill>
                  <a:srgbClr val="4A452A"/>
                </a:solidFill>
                <a:latin typeface="Calibri" pitchFamily="34" charset="0"/>
                <a:hlinkClick r:id="rId8"/>
              </a:rPr>
              <a:t>www.1ppt.com/xiazai/</a:t>
            </a:r>
            <a:r>
              <a:rPr lang="en-US" altLang="zh-CN" sz="100">
                <a:solidFill>
                  <a:srgbClr val="4A452A"/>
                </a:solidFill>
                <a:latin typeface="Calibri" pitchFamily="34" charset="0"/>
              </a:rPr>
              <a:t>        PPT</a:t>
            </a:r>
            <a:r>
              <a:rPr lang="zh-CN" altLang="en-US" sz="100">
                <a:solidFill>
                  <a:srgbClr val="4A452A"/>
                </a:solidFill>
                <a:latin typeface="Calibri" pitchFamily="34" charset="0"/>
              </a:rPr>
              <a:t>教程： </a:t>
            </a:r>
            <a:r>
              <a:rPr lang="en-US" altLang="zh-CN" sz="100">
                <a:solidFill>
                  <a:srgbClr val="4A452A"/>
                </a:solidFill>
                <a:latin typeface="Calibri" pitchFamily="34" charset="0"/>
                <a:hlinkClick r:id="rId9"/>
              </a:rPr>
              <a:t>www.1ppt.com/powerpoint/</a:t>
            </a:r>
            <a:r>
              <a:rPr lang="en-US" altLang="zh-CN" sz="100">
                <a:solidFill>
                  <a:srgbClr val="4A452A"/>
                </a:solidFill>
                <a:latin typeface="Calibri" pitchFamily="34" charset="0"/>
              </a:rPr>
              <a:t>      </a:t>
            </a:r>
          </a:p>
          <a:p>
            <a:r>
              <a:rPr lang="en-US" altLang="zh-CN" sz="100">
                <a:solidFill>
                  <a:srgbClr val="4A452A"/>
                </a:solidFill>
                <a:latin typeface="Calibri" pitchFamily="34" charset="0"/>
              </a:rPr>
              <a:t>Word</a:t>
            </a:r>
            <a:r>
              <a:rPr lang="zh-CN" altLang="en-US" sz="100">
                <a:solidFill>
                  <a:srgbClr val="4A452A"/>
                </a:solidFill>
                <a:latin typeface="Calibri" pitchFamily="34" charset="0"/>
              </a:rPr>
              <a:t>教程： </a:t>
            </a:r>
            <a:r>
              <a:rPr lang="en-US" altLang="zh-CN" sz="100">
                <a:solidFill>
                  <a:srgbClr val="4A452A"/>
                </a:solidFill>
                <a:latin typeface="Calibri" pitchFamily="34" charset="0"/>
                <a:hlinkClick r:id="rId10"/>
              </a:rPr>
              <a:t>www.1ppt.com/word/</a:t>
            </a:r>
            <a:r>
              <a:rPr lang="en-US" altLang="zh-CN" sz="100">
                <a:solidFill>
                  <a:srgbClr val="4A452A"/>
                </a:solidFill>
                <a:latin typeface="Calibri" pitchFamily="34" charset="0"/>
              </a:rPr>
              <a:t>              Excel</a:t>
            </a:r>
            <a:r>
              <a:rPr lang="zh-CN" altLang="en-US" sz="100">
                <a:solidFill>
                  <a:srgbClr val="4A452A"/>
                </a:solidFill>
                <a:latin typeface="Calibri" pitchFamily="34" charset="0"/>
              </a:rPr>
              <a:t>教程：</a:t>
            </a:r>
            <a:r>
              <a:rPr lang="en-US" altLang="zh-CN" sz="100">
                <a:solidFill>
                  <a:srgbClr val="4A452A"/>
                </a:solidFill>
                <a:latin typeface="Calibri" pitchFamily="34" charset="0"/>
                <a:hlinkClick r:id="rId11"/>
              </a:rPr>
              <a:t>www.1ppt.com/excel/</a:t>
            </a:r>
            <a:r>
              <a:rPr lang="en-US" altLang="zh-CN" sz="100">
                <a:solidFill>
                  <a:srgbClr val="4A452A"/>
                </a:solidFill>
                <a:latin typeface="Calibri" pitchFamily="34" charset="0"/>
              </a:rPr>
              <a:t>  </a:t>
            </a:r>
          </a:p>
          <a:p>
            <a:r>
              <a:rPr lang="zh-CN" altLang="en-US" sz="100">
                <a:solidFill>
                  <a:srgbClr val="4A452A"/>
                </a:solidFill>
                <a:latin typeface="Calibri" pitchFamily="34" charset="0"/>
              </a:rPr>
              <a:t>资料下载：</a:t>
            </a:r>
            <a:r>
              <a:rPr lang="en-US" altLang="zh-CN" sz="100">
                <a:solidFill>
                  <a:srgbClr val="4A452A"/>
                </a:solidFill>
                <a:latin typeface="Calibri" pitchFamily="34" charset="0"/>
                <a:hlinkClick r:id="rId12"/>
              </a:rPr>
              <a:t>www.1ppt.com/ziliao/</a:t>
            </a:r>
            <a:r>
              <a:rPr lang="en-US" altLang="zh-CN" sz="100">
                <a:solidFill>
                  <a:srgbClr val="4A452A"/>
                </a:solidFill>
                <a:latin typeface="Calibri" pitchFamily="34" charset="0"/>
              </a:rPr>
              <a:t>                PPT</a:t>
            </a:r>
            <a:r>
              <a:rPr lang="zh-CN" altLang="en-US" sz="100">
                <a:solidFill>
                  <a:srgbClr val="4A452A"/>
                </a:solidFill>
                <a:latin typeface="Calibri" pitchFamily="34" charset="0"/>
              </a:rPr>
              <a:t>课件下载：</a:t>
            </a:r>
            <a:r>
              <a:rPr lang="en-US" altLang="zh-CN" sz="100">
                <a:solidFill>
                  <a:srgbClr val="4A452A"/>
                </a:solidFill>
                <a:latin typeface="Calibri" pitchFamily="34" charset="0"/>
                <a:hlinkClick r:id="rId13"/>
              </a:rPr>
              <a:t>www.1ppt.com/kejian/</a:t>
            </a:r>
            <a:r>
              <a:rPr lang="en-US" altLang="zh-CN" sz="100">
                <a:solidFill>
                  <a:srgbClr val="4A452A"/>
                </a:solidFill>
                <a:latin typeface="Calibri" pitchFamily="34" charset="0"/>
              </a:rPr>
              <a:t> </a:t>
            </a:r>
          </a:p>
          <a:p>
            <a:r>
              <a:rPr lang="zh-CN" altLang="en-US" sz="100">
                <a:solidFill>
                  <a:srgbClr val="4A452A"/>
                </a:solidFill>
                <a:latin typeface="Calibri" pitchFamily="34" charset="0"/>
              </a:rPr>
              <a:t>范文下载：</a:t>
            </a:r>
            <a:r>
              <a:rPr lang="en-US" altLang="zh-CN" sz="100">
                <a:solidFill>
                  <a:srgbClr val="4A452A"/>
                </a:solidFill>
                <a:latin typeface="Calibri" pitchFamily="34" charset="0"/>
                <a:hlinkClick r:id="rId14"/>
              </a:rPr>
              <a:t>www.1ppt.com/fanwen/</a:t>
            </a:r>
            <a:r>
              <a:rPr lang="en-US" altLang="zh-CN" sz="100">
                <a:solidFill>
                  <a:srgbClr val="4A452A"/>
                </a:solidFill>
                <a:latin typeface="Calibri" pitchFamily="34" charset="0"/>
              </a:rPr>
              <a:t>             </a:t>
            </a:r>
            <a:r>
              <a:rPr lang="zh-CN" altLang="en-US" sz="100">
                <a:solidFill>
                  <a:srgbClr val="4A452A"/>
                </a:solidFill>
                <a:latin typeface="Calibri" pitchFamily="34" charset="0"/>
              </a:rPr>
              <a:t>试卷下载：</a:t>
            </a:r>
            <a:r>
              <a:rPr lang="en-US" altLang="zh-CN" sz="100">
                <a:solidFill>
                  <a:srgbClr val="4A452A"/>
                </a:solidFill>
                <a:latin typeface="Calibri" pitchFamily="34" charset="0"/>
                <a:hlinkClick r:id="rId15"/>
              </a:rPr>
              <a:t>www.1ppt.com/shiti/</a:t>
            </a:r>
            <a:r>
              <a:rPr lang="en-US" altLang="zh-CN" sz="100">
                <a:solidFill>
                  <a:srgbClr val="4A452A"/>
                </a:solidFill>
                <a:latin typeface="Calibri" pitchFamily="34" charset="0"/>
              </a:rPr>
              <a:t>  </a:t>
            </a:r>
          </a:p>
          <a:p>
            <a:r>
              <a:rPr lang="zh-CN" altLang="en-US" sz="100">
                <a:solidFill>
                  <a:srgbClr val="4A452A"/>
                </a:solidFill>
                <a:latin typeface="Calibri" pitchFamily="34" charset="0"/>
              </a:rPr>
              <a:t>教案下载：</a:t>
            </a:r>
            <a:r>
              <a:rPr lang="en-US" altLang="zh-CN" sz="100">
                <a:solidFill>
                  <a:srgbClr val="4A452A"/>
                </a:solidFill>
                <a:latin typeface="Calibri" pitchFamily="34" charset="0"/>
                <a:hlinkClick r:id="rId16"/>
              </a:rPr>
              <a:t>www.1ppt.com/jiaoan/</a:t>
            </a:r>
            <a:r>
              <a:rPr lang="en-US" altLang="zh-CN" sz="100">
                <a:solidFill>
                  <a:srgbClr val="4A452A"/>
                </a:solidFill>
                <a:latin typeface="Calibri" pitchFamily="34" charset="0"/>
              </a:rPr>
              <a:t>  </a:t>
            </a:r>
          </a:p>
          <a:p>
            <a:r>
              <a:rPr lang="en-US" altLang="zh-CN" sz="100">
                <a:solidFill>
                  <a:srgbClr val="4A452A"/>
                </a:solidFill>
                <a:latin typeface="Calibri" pitchFamily="34" charset="0"/>
              </a:rPr>
              <a:t>  </a:t>
            </a:r>
            <a:endParaRPr lang="zh-CN" altLang="en-US" sz="100">
              <a:solidFill>
                <a:srgbClr val="4A452A"/>
              </a:solidFill>
              <a:latin typeface="Calibri" pitchFamily="34" charset="0"/>
            </a:endParaRPr>
          </a:p>
        </p:txBody>
      </p:sp>
      <p:sp>
        <p:nvSpPr>
          <p:cNvPr id="18435" name="灯片编号占位符 3"/>
          <p:cNvSpPr txBox="1">
            <a:spLocks noGrp="1" noChangeArrowheads="1"/>
          </p:cNvSpPr>
          <p:nvPr/>
        </p:nvSpPr>
        <p:spPr bwMode="auto">
          <a:xfrm>
            <a:off x="7235825" y="6453188"/>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39B6C6CE-CC1F-4453-885B-6FA6C61FF54D}" type="slidenum">
              <a:rPr lang="zh-CN" altLang="en-US" sz="1000" b="1">
                <a:ea typeface="华文细黑" pitchFamily="2" charset="-122"/>
              </a:rPr>
              <a:pPr algn="r" eaLnBrk="0" hangingPunct="0"/>
              <a:t>34</a:t>
            </a:fld>
            <a:endParaRPr lang="en-US" altLang="zh-CN" sz="1000" b="1">
              <a:ea typeface="华文细黑" pitchFamily="2" charset="-122"/>
            </a:endParaRPr>
          </a:p>
        </p:txBody>
      </p:sp>
      <p:sp>
        <p:nvSpPr>
          <p:cNvPr id="18436" name="Rectangle 3"/>
          <p:cNvSpPr>
            <a:spLocks noChangeArrowheads="1"/>
          </p:cNvSpPr>
          <p:nvPr/>
        </p:nvSpPr>
        <p:spPr bwMode="auto">
          <a:xfrm>
            <a:off x="6013450" y="2493963"/>
            <a:ext cx="2735263" cy="1193800"/>
          </a:xfrm>
          <a:prstGeom prst="rect">
            <a:avLst/>
          </a:prstGeom>
          <a:gradFill rotWithShape="1">
            <a:gsLst>
              <a:gs pos="0">
                <a:srgbClr val="EAEAEA"/>
              </a:gs>
              <a:gs pos="100000">
                <a:srgbClr val="DDDDDD"/>
              </a:gs>
            </a:gsLst>
            <a:lin ang="5400000" scaled="1"/>
          </a:gradFill>
          <a:ln w="3175">
            <a:solidFill>
              <a:srgbClr val="C0C0C0"/>
            </a:solidFill>
            <a:miter lim="800000"/>
            <a:headEnd/>
            <a:tailEnd/>
          </a:ln>
        </p:spPr>
        <p:txBody>
          <a:bodyPr wrap="none" anchor="ctr"/>
          <a:lstStyle/>
          <a:p>
            <a:endParaRPr lang="zh-CN" altLang="en-US">
              <a:ea typeface="华文细黑" pitchFamily="2" charset="-122"/>
            </a:endParaRPr>
          </a:p>
        </p:txBody>
      </p:sp>
      <p:sp>
        <p:nvSpPr>
          <p:cNvPr id="18437" name="Rectangle 4"/>
          <p:cNvSpPr>
            <a:spLocks noChangeArrowheads="1"/>
          </p:cNvSpPr>
          <p:nvPr/>
        </p:nvSpPr>
        <p:spPr bwMode="auto">
          <a:xfrm>
            <a:off x="6013450" y="3573463"/>
            <a:ext cx="2736850" cy="2663825"/>
          </a:xfrm>
          <a:prstGeom prst="rect">
            <a:avLst/>
          </a:prstGeom>
          <a:gradFill rotWithShape="1">
            <a:gsLst>
              <a:gs pos="0">
                <a:srgbClr val="F8F8F8"/>
              </a:gs>
              <a:gs pos="100000">
                <a:srgbClr val="DDDDDD"/>
              </a:gs>
            </a:gsLst>
            <a:lin ang="5400000" scaled="1"/>
          </a:gradFill>
          <a:ln w="3175">
            <a:solidFill>
              <a:srgbClr val="C0C0C0"/>
            </a:solidFill>
            <a:miter lim="800000"/>
            <a:headEnd/>
            <a:tailEnd/>
          </a:ln>
        </p:spPr>
        <p:txBody>
          <a:bodyPr wrap="none" anchor="ctr"/>
          <a:lstStyle/>
          <a:p>
            <a:endParaRPr lang="zh-CN" altLang="en-US">
              <a:ea typeface="华文细黑" pitchFamily="2" charset="-122"/>
            </a:endParaRPr>
          </a:p>
        </p:txBody>
      </p:sp>
      <p:sp>
        <p:nvSpPr>
          <p:cNvPr id="18438" name="Rectangle 5"/>
          <p:cNvSpPr>
            <a:spLocks noChangeArrowheads="1"/>
          </p:cNvSpPr>
          <p:nvPr/>
        </p:nvSpPr>
        <p:spPr bwMode="auto">
          <a:xfrm>
            <a:off x="6146800" y="2536825"/>
            <a:ext cx="2530475" cy="1009650"/>
          </a:xfrm>
          <a:prstGeom prst="rect">
            <a:avLst/>
          </a:prstGeom>
          <a:noFill/>
          <a:ln w="9525">
            <a:noFill/>
            <a:miter lim="800000"/>
            <a:headEnd/>
            <a:tailEnd/>
          </a:ln>
        </p:spPr>
        <p:txBody>
          <a:bodyPr anchor="ctr"/>
          <a:lstStyle/>
          <a:p>
            <a:pPr algn="ctr"/>
            <a:r>
              <a:rPr lang="zh-CN" altLang="en-US" sz="2800" b="1" i="0">
                <a:ea typeface="华文细黑" pitchFamily="2" charset="-122"/>
              </a:rPr>
              <a:t>高校的分层</a:t>
            </a:r>
          </a:p>
          <a:p>
            <a:pPr algn="ctr"/>
            <a:r>
              <a:rPr lang="zh-CN" altLang="en-US" sz="2800" b="1" i="0">
                <a:ea typeface="华文细黑" pitchFamily="2" charset="-122"/>
              </a:rPr>
              <a:t>结构</a:t>
            </a:r>
          </a:p>
        </p:txBody>
      </p:sp>
      <p:sp>
        <p:nvSpPr>
          <p:cNvPr id="18440" name="AutoShape 8"/>
          <p:cNvSpPr>
            <a:spLocks noChangeArrowheads="1"/>
          </p:cNvSpPr>
          <p:nvPr/>
        </p:nvSpPr>
        <p:spPr bwMode="auto">
          <a:xfrm>
            <a:off x="539750" y="2492375"/>
            <a:ext cx="6064250" cy="3763963"/>
          </a:xfrm>
          <a:prstGeom prst="homePlate">
            <a:avLst>
              <a:gd name="adj" fmla="val 16067"/>
            </a:avLst>
          </a:prstGeom>
          <a:gradFill rotWithShape="1">
            <a:gsLst>
              <a:gs pos="0">
                <a:schemeClr val="accent1"/>
              </a:gs>
              <a:gs pos="100000">
                <a:schemeClr val="accent2"/>
              </a:gs>
            </a:gsLst>
            <a:lin ang="5400000" scaled="1"/>
          </a:gradFill>
          <a:ln w="3175">
            <a:solidFill>
              <a:srgbClr val="C0C0C0"/>
            </a:solidFill>
            <a:miter lim="800000"/>
            <a:headEnd/>
            <a:tailEnd/>
          </a:ln>
        </p:spPr>
        <p:txBody>
          <a:bodyPr wrap="none" anchor="ctr"/>
          <a:lstStyle/>
          <a:p>
            <a:endParaRPr lang="zh-CN" altLang="en-US">
              <a:ea typeface="华文细黑" pitchFamily="2" charset="-122"/>
            </a:endParaRPr>
          </a:p>
        </p:txBody>
      </p:sp>
      <p:sp>
        <p:nvSpPr>
          <p:cNvPr id="18441" name="Rectangle 9"/>
          <p:cNvSpPr>
            <a:spLocks noChangeArrowheads="1"/>
          </p:cNvSpPr>
          <p:nvPr/>
        </p:nvSpPr>
        <p:spPr bwMode="auto">
          <a:xfrm>
            <a:off x="1414463" y="2689225"/>
            <a:ext cx="4283075" cy="428625"/>
          </a:xfrm>
          <a:prstGeom prst="rect">
            <a:avLst/>
          </a:prstGeom>
          <a:no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42" name="Rectangle 10"/>
          <p:cNvSpPr>
            <a:spLocks noChangeArrowheads="1"/>
          </p:cNvSpPr>
          <p:nvPr/>
        </p:nvSpPr>
        <p:spPr bwMode="auto">
          <a:xfrm>
            <a:off x="1414463" y="3382963"/>
            <a:ext cx="3662362" cy="428625"/>
          </a:xfrm>
          <a:prstGeom prst="rect">
            <a:avLst/>
          </a:prstGeom>
          <a:no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43" name="Rectangle 11"/>
          <p:cNvSpPr>
            <a:spLocks noChangeArrowheads="1"/>
          </p:cNvSpPr>
          <p:nvPr/>
        </p:nvSpPr>
        <p:spPr bwMode="auto">
          <a:xfrm>
            <a:off x="1404938" y="4078288"/>
            <a:ext cx="1079500" cy="428625"/>
          </a:xfrm>
          <a:prstGeom prst="rect">
            <a:avLst/>
          </a:prstGeom>
          <a:no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44" name="Rectangle 12"/>
          <p:cNvSpPr>
            <a:spLocks noChangeArrowheads="1"/>
          </p:cNvSpPr>
          <p:nvPr/>
        </p:nvSpPr>
        <p:spPr bwMode="auto">
          <a:xfrm>
            <a:off x="1403350" y="4725988"/>
            <a:ext cx="1441450" cy="428625"/>
          </a:xfrm>
          <a:prstGeom prst="rect">
            <a:avLst/>
          </a:prstGeom>
          <a:no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45" name="Rectangle 13"/>
          <p:cNvSpPr>
            <a:spLocks noChangeArrowheads="1"/>
          </p:cNvSpPr>
          <p:nvPr/>
        </p:nvSpPr>
        <p:spPr bwMode="auto">
          <a:xfrm>
            <a:off x="1416050" y="5449888"/>
            <a:ext cx="923925" cy="428625"/>
          </a:xfrm>
          <a:prstGeom prst="rect">
            <a:avLst/>
          </a:prstGeom>
          <a:no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46" name="Rectangle 15"/>
          <p:cNvSpPr>
            <a:spLocks noChangeArrowheads="1"/>
          </p:cNvSpPr>
          <p:nvPr/>
        </p:nvSpPr>
        <p:spPr bwMode="auto">
          <a:xfrm>
            <a:off x="609600" y="2632075"/>
            <a:ext cx="1155700" cy="542925"/>
          </a:xfrm>
          <a:prstGeom prst="rect">
            <a:avLst/>
          </a:prstGeom>
          <a:gradFill rotWithShape="1">
            <a:gsLst>
              <a:gs pos="0">
                <a:schemeClr val="bg1"/>
              </a:gs>
              <a:gs pos="100000">
                <a:srgbClr val="DDDDDD"/>
              </a:gs>
            </a:gsLst>
            <a:lin ang="18900000" scaled="1"/>
          </a:grad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47" name="Rectangle 16"/>
          <p:cNvSpPr>
            <a:spLocks noChangeArrowheads="1"/>
          </p:cNvSpPr>
          <p:nvPr/>
        </p:nvSpPr>
        <p:spPr bwMode="auto">
          <a:xfrm>
            <a:off x="608013" y="3325813"/>
            <a:ext cx="1155700" cy="542925"/>
          </a:xfrm>
          <a:prstGeom prst="rect">
            <a:avLst/>
          </a:prstGeom>
          <a:gradFill rotWithShape="1">
            <a:gsLst>
              <a:gs pos="0">
                <a:schemeClr val="bg1"/>
              </a:gs>
              <a:gs pos="100000">
                <a:srgbClr val="B2B2B2"/>
              </a:gs>
            </a:gsLst>
            <a:lin ang="18900000" scaled="1"/>
          </a:grad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48" name="Rectangle 17"/>
          <p:cNvSpPr>
            <a:spLocks noChangeArrowheads="1"/>
          </p:cNvSpPr>
          <p:nvPr/>
        </p:nvSpPr>
        <p:spPr bwMode="auto">
          <a:xfrm>
            <a:off x="612775" y="4006850"/>
            <a:ext cx="1152525" cy="542925"/>
          </a:xfrm>
          <a:prstGeom prst="rect">
            <a:avLst/>
          </a:prstGeom>
          <a:gradFill rotWithShape="1">
            <a:gsLst>
              <a:gs pos="0">
                <a:schemeClr val="bg1"/>
              </a:gs>
              <a:gs pos="100000">
                <a:srgbClr val="DDDDDD"/>
              </a:gs>
            </a:gsLst>
            <a:lin ang="18900000" scaled="1"/>
          </a:gradFill>
          <a:ln w="19050">
            <a:solidFill>
              <a:schemeClr val="bg1"/>
            </a:solidFill>
            <a:miter lim="800000"/>
            <a:headEnd/>
            <a:tailEnd/>
          </a:ln>
        </p:spPr>
        <p:txBody>
          <a:bodyPr wrap="none" anchor="ctr"/>
          <a:lstStyle/>
          <a:p>
            <a:pPr algn="ctr"/>
            <a:endParaRPr lang="zh-CN" altLang="en-US" b="1">
              <a:ea typeface="华文细黑" pitchFamily="2" charset="-122"/>
            </a:endParaRPr>
          </a:p>
          <a:p>
            <a:pPr algn="ctr"/>
            <a:r>
              <a:rPr lang="zh-CN" altLang="en-US" b="1" i="0">
                <a:latin typeface="黑体" pitchFamily="49" charset="-122"/>
                <a:ea typeface="黑体" pitchFamily="49" charset="-122"/>
              </a:rPr>
              <a:t>有研究生</a:t>
            </a:r>
          </a:p>
          <a:p>
            <a:pPr algn="ctr"/>
            <a:r>
              <a:rPr lang="zh-CN" altLang="en-US" b="1" i="0">
                <a:latin typeface="黑体" pitchFamily="49" charset="-122"/>
                <a:ea typeface="黑体" pitchFamily="49" charset="-122"/>
              </a:rPr>
              <a:t>院56所</a:t>
            </a:r>
          </a:p>
          <a:p>
            <a:pPr algn="ctr"/>
            <a:endParaRPr lang="zh-CN" altLang="en-US" i="0">
              <a:latin typeface="黑体" pitchFamily="49" charset="-122"/>
              <a:ea typeface="黑体" pitchFamily="49" charset="-122"/>
            </a:endParaRPr>
          </a:p>
        </p:txBody>
      </p:sp>
      <p:sp>
        <p:nvSpPr>
          <p:cNvPr id="18449" name="Rectangle 18"/>
          <p:cNvSpPr>
            <a:spLocks noChangeArrowheads="1"/>
          </p:cNvSpPr>
          <p:nvPr/>
        </p:nvSpPr>
        <p:spPr bwMode="auto">
          <a:xfrm>
            <a:off x="609600" y="4697413"/>
            <a:ext cx="1155700" cy="542925"/>
          </a:xfrm>
          <a:prstGeom prst="rect">
            <a:avLst/>
          </a:prstGeom>
          <a:gradFill rotWithShape="1">
            <a:gsLst>
              <a:gs pos="0">
                <a:schemeClr val="bg1"/>
              </a:gs>
              <a:gs pos="100000">
                <a:srgbClr val="B2B2B2"/>
              </a:gs>
            </a:gsLst>
            <a:lin ang="18900000" scaled="1"/>
          </a:grad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50" name="Rectangle 19"/>
          <p:cNvSpPr>
            <a:spLocks noChangeArrowheads="1"/>
          </p:cNvSpPr>
          <p:nvPr/>
        </p:nvSpPr>
        <p:spPr bwMode="auto">
          <a:xfrm>
            <a:off x="612775" y="5375275"/>
            <a:ext cx="1152525" cy="542925"/>
          </a:xfrm>
          <a:prstGeom prst="rect">
            <a:avLst/>
          </a:prstGeom>
          <a:gradFill rotWithShape="1">
            <a:gsLst>
              <a:gs pos="0">
                <a:schemeClr val="bg1"/>
              </a:gs>
              <a:gs pos="100000">
                <a:srgbClr val="DDDDDD"/>
              </a:gs>
            </a:gsLst>
            <a:lin ang="18900000" scaled="1"/>
          </a:gradFill>
          <a:ln w="19050">
            <a:solidFill>
              <a:schemeClr val="bg1"/>
            </a:solidFill>
            <a:miter lim="800000"/>
            <a:headEnd/>
            <a:tailEnd/>
          </a:ln>
        </p:spPr>
        <p:txBody>
          <a:bodyPr wrap="none" anchor="ctr"/>
          <a:lstStyle/>
          <a:p>
            <a:endParaRPr lang="zh-CN" altLang="en-US">
              <a:ea typeface="华文细黑" pitchFamily="2" charset="-122"/>
            </a:endParaRPr>
          </a:p>
        </p:txBody>
      </p:sp>
      <p:sp>
        <p:nvSpPr>
          <p:cNvPr id="18451" name="Rectangle 21"/>
          <p:cNvSpPr>
            <a:spLocks noChangeArrowheads="1"/>
          </p:cNvSpPr>
          <p:nvPr/>
        </p:nvSpPr>
        <p:spPr bwMode="auto">
          <a:xfrm>
            <a:off x="1689100" y="2698750"/>
            <a:ext cx="4010025" cy="206375"/>
          </a:xfrm>
          <a:prstGeom prst="rect">
            <a:avLst/>
          </a:prstGeom>
          <a:gradFill rotWithShape="1">
            <a:gsLst>
              <a:gs pos="0">
                <a:schemeClr val="bg1">
                  <a:alpha val="59000"/>
                </a:schemeClr>
              </a:gs>
              <a:gs pos="100000">
                <a:schemeClr val="bg1">
                  <a:alpha val="23997"/>
                </a:schemeClr>
              </a:gs>
            </a:gsLst>
            <a:lin ang="5400000" scaled="1"/>
          </a:gradFill>
          <a:ln w="9525">
            <a:noFill/>
            <a:miter lim="800000"/>
            <a:headEnd/>
            <a:tailEnd/>
          </a:ln>
        </p:spPr>
        <p:txBody>
          <a:bodyPr wrap="none" anchor="ctr"/>
          <a:lstStyle/>
          <a:p>
            <a:endParaRPr lang="zh-CN" altLang="en-US">
              <a:ea typeface="华文细黑" pitchFamily="2" charset="-122"/>
            </a:endParaRPr>
          </a:p>
        </p:txBody>
      </p:sp>
      <p:sp>
        <p:nvSpPr>
          <p:cNvPr id="18452" name="Rectangle 22"/>
          <p:cNvSpPr>
            <a:spLocks noChangeArrowheads="1"/>
          </p:cNvSpPr>
          <p:nvPr/>
        </p:nvSpPr>
        <p:spPr bwMode="auto">
          <a:xfrm>
            <a:off x="612775" y="3333750"/>
            <a:ext cx="1062038" cy="206375"/>
          </a:xfrm>
          <a:prstGeom prst="rect">
            <a:avLst/>
          </a:prstGeom>
          <a:gradFill rotWithShape="1">
            <a:gsLst>
              <a:gs pos="0">
                <a:schemeClr val="bg1">
                  <a:alpha val="59000"/>
                </a:schemeClr>
              </a:gs>
              <a:gs pos="100000">
                <a:schemeClr val="bg1">
                  <a:alpha val="23997"/>
                </a:schemeClr>
              </a:gs>
            </a:gsLst>
            <a:lin ang="5400000" scaled="1"/>
          </a:gradFill>
          <a:ln w="9525">
            <a:noFill/>
            <a:miter lim="800000"/>
            <a:headEnd/>
            <a:tailEnd/>
          </a:ln>
        </p:spPr>
        <p:txBody>
          <a:bodyPr wrap="none" anchor="ctr"/>
          <a:lstStyle/>
          <a:p>
            <a:endParaRPr lang="zh-CN" altLang="en-US">
              <a:ea typeface="华文细黑" pitchFamily="2" charset="-122"/>
            </a:endParaRPr>
          </a:p>
        </p:txBody>
      </p:sp>
      <p:sp>
        <p:nvSpPr>
          <p:cNvPr id="18453" name="Rectangle 23"/>
          <p:cNvSpPr>
            <a:spLocks noChangeArrowheads="1"/>
          </p:cNvSpPr>
          <p:nvPr/>
        </p:nvSpPr>
        <p:spPr bwMode="auto">
          <a:xfrm>
            <a:off x="612775" y="4725988"/>
            <a:ext cx="1152525" cy="503237"/>
          </a:xfrm>
          <a:prstGeom prst="rect">
            <a:avLst/>
          </a:prstGeom>
          <a:gradFill rotWithShape="1">
            <a:gsLst>
              <a:gs pos="0">
                <a:schemeClr val="bg1">
                  <a:alpha val="59000"/>
                </a:schemeClr>
              </a:gs>
              <a:gs pos="100000">
                <a:schemeClr val="bg1">
                  <a:alpha val="23997"/>
                </a:schemeClr>
              </a:gs>
            </a:gsLst>
            <a:lin ang="5400000" scaled="1"/>
          </a:gradFill>
          <a:ln w="9525">
            <a:noFill/>
            <a:miter lim="800000"/>
            <a:headEnd/>
            <a:tailEnd/>
          </a:ln>
        </p:spPr>
        <p:txBody>
          <a:bodyPr wrap="none" anchor="ctr"/>
          <a:lstStyle/>
          <a:p>
            <a:pPr algn="ctr">
              <a:lnSpc>
                <a:spcPct val="80000"/>
              </a:lnSpc>
            </a:pPr>
            <a:r>
              <a:rPr lang="zh-CN" altLang="en-US" b="1" i="0">
                <a:latin typeface="黑体" pitchFamily="49" charset="-122"/>
                <a:ea typeface="黑体" pitchFamily="49" charset="-122"/>
              </a:rPr>
              <a:t>“211”</a:t>
            </a:r>
          </a:p>
          <a:p>
            <a:pPr algn="ctr">
              <a:lnSpc>
                <a:spcPct val="80000"/>
              </a:lnSpc>
            </a:pPr>
            <a:r>
              <a:rPr lang="zh-CN" altLang="en-US" b="1" i="0">
                <a:latin typeface="黑体" pitchFamily="49" charset="-122"/>
                <a:ea typeface="黑体" pitchFamily="49" charset="-122"/>
              </a:rPr>
              <a:t>112所</a:t>
            </a:r>
          </a:p>
        </p:txBody>
      </p:sp>
      <p:sp>
        <p:nvSpPr>
          <p:cNvPr id="18454" name="Rectangle 25"/>
          <p:cNvSpPr>
            <a:spLocks noChangeArrowheads="1"/>
          </p:cNvSpPr>
          <p:nvPr/>
        </p:nvSpPr>
        <p:spPr bwMode="auto">
          <a:xfrm>
            <a:off x="1695450" y="3390900"/>
            <a:ext cx="3381375" cy="206375"/>
          </a:xfrm>
          <a:prstGeom prst="rect">
            <a:avLst/>
          </a:prstGeom>
          <a:gradFill rotWithShape="1">
            <a:gsLst>
              <a:gs pos="0">
                <a:schemeClr val="bg1">
                  <a:alpha val="59000"/>
                </a:schemeClr>
              </a:gs>
              <a:gs pos="100000">
                <a:schemeClr val="bg1">
                  <a:alpha val="23997"/>
                </a:schemeClr>
              </a:gs>
            </a:gsLst>
            <a:lin ang="5400000" scaled="1"/>
          </a:gradFill>
          <a:ln w="9525">
            <a:noFill/>
            <a:miter lim="800000"/>
            <a:headEnd/>
            <a:tailEnd/>
          </a:ln>
        </p:spPr>
        <p:txBody>
          <a:bodyPr wrap="none" anchor="ctr"/>
          <a:lstStyle/>
          <a:p>
            <a:endParaRPr lang="zh-CN" altLang="en-US">
              <a:ea typeface="华文细黑" pitchFamily="2" charset="-122"/>
            </a:endParaRPr>
          </a:p>
        </p:txBody>
      </p:sp>
      <p:sp>
        <p:nvSpPr>
          <p:cNvPr id="18455" name="Rectangle 26"/>
          <p:cNvSpPr>
            <a:spLocks noChangeArrowheads="1"/>
          </p:cNvSpPr>
          <p:nvPr/>
        </p:nvSpPr>
        <p:spPr bwMode="auto">
          <a:xfrm>
            <a:off x="1704975" y="4062413"/>
            <a:ext cx="779463" cy="206375"/>
          </a:xfrm>
          <a:prstGeom prst="rect">
            <a:avLst/>
          </a:prstGeom>
          <a:gradFill rotWithShape="1">
            <a:gsLst>
              <a:gs pos="0">
                <a:schemeClr val="bg1">
                  <a:alpha val="59000"/>
                </a:schemeClr>
              </a:gs>
              <a:gs pos="100000">
                <a:schemeClr val="bg1">
                  <a:alpha val="23997"/>
                </a:schemeClr>
              </a:gs>
            </a:gsLst>
            <a:lin ang="5400000" scaled="1"/>
          </a:gradFill>
          <a:ln w="9525">
            <a:noFill/>
            <a:miter lim="800000"/>
            <a:headEnd/>
            <a:tailEnd/>
          </a:ln>
        </p:spPr>
        <p:txBody>
          <a:bodyPr wrap="none" anchor="ctr"/>
          <a:lstStyle/>
          <a:p>
            <a:endParaRPr lang="zh-CN" altLang="en-US">
              <a:ea typeface="华文细黑" pitchFamily="2" charset="-122"/>
            </a:endParaRPr>
          </a:p>
        </p:txBody>
      </p:sp>
      <p:sp>
        <p:nvSpPr>
          <p:cNvPr id="18456" name="Rectangle 27"/>
          <p:cNvSpPr>
            <a:spLocks noChangeArrowheads="1"/>
          </p:cNvSpPr>
          <p:nvPr/>
        </p:nvSpPr>
        <p:spPr bwMode="auto">
          <a:xfrm>
            <a:off x="1692275" y="4725988"/>
            <a:ext cx="1152525" cy="252412"/>
          </a:xfrm>
          <a:prstGeom prst="rect">
            <a:avLst/>
          </a:prstGeom>
          <a:gradFill rotWithShape="1">
            <a:gsLst>
              <a:gs pos="0">
                <a:schemeClr val="bg1">
                  <a:alpha val="59000"/>
                </a:schemeClr>
              </a:gs>
              <a:gs pos="100000">
                <a:schemeClr val="bg1">
                  <a:alpha val="23997"/>
                </a:schemeClr>
              </a:gs>
            </a:gsLst>
            <a:lin ang="5400000" scaled="1"/>
          </a:gradFill>
          <a:ln w="9525">
            <a:noFill/>
            <a:miter lim="800000"/>
            <a:headEnd/>
            <a:tailEnd/>
          </a:ln>
        </p:spPr>
        <p:txBody>
          <a:bodyPr wrap="none" anchor="ctr"/>
          <a:lstStyle/>
          <a:p>
            <a:endParaRPr lang="zh-CN" altLang="en-US">
              <a:ea typeface="华文细黑" pitchFamily="2" charset="-122"/>
            </a:endParaRPr>
          </a:p>
        </p:txBody>
      </p:sp>
      <p:sp>
        <p:nvSpPr>
          <p:cNvPr id="18457" name="Rectangle 28"/>
          <p:cNvSpPr>
            <a:spLocks noChangeArrowheads="1"/>
          </p:cNvSpPr>
          <p:nvPr/>
        </p:nvSpPr>
        <p:spPr bwMode="auto">
          <a:xfrm>
            <a:off x="1697038" y="5451475"/>
            <a:ext cx="642937" cy="282575"/>
          </a:xfrm>
          <a:prstGeom prst="rect">
            <a:avLst/>
          </a:prstGeom>
          <a:gradFill rotWithShape="1">
            <a:gsLst>
              <a:gs pos="0">
                <a:schemeClr val="bg1">
                  <a:alpha val="59000"/>
                </a:schemeClr>
              </a:gs>
              <a:gs pos="100000">
                <a:schemeClr val="bg1">
                  <a:alpha val="23997"/>
                </a:schemeClr>
              </a:gs>
            </a:gsLst>
            <a:lin ang="5400000" scaled="1"/>
          </a:gradFill>
          <a:ln w="9525">
            <a:noFill/>
            <a:miter lim="800000"/>
            <a:headEnd/>
            <a:tailEnd/>
          </a:ln>
        </p:spPr>
        <p:txBody>
          <a:bodyPr wrap="none" anchor="ctr"/>
          <a:lstStyle/>
          <a:p>
            <a:r>
              <a:rPr lang="zh-CN" altLang="en-US" b="1" i="0">
                <a:latin typeface="宋体" charset="-122"/>
              </a:rPr>
              <a:t>3.33%</a:t>
            </a:r>
          </a:p>
        </p:txBody>
      </p:sp>
      <p:sp>
        <p:nvSpPr>
          <p:cNvPr id="18458" name="Rectangle 30"/>
          <p:cNvSpPr>
            <a:spLocks noChangeArrowheads="1"/>
          </p:cNvSpPr>
          <p:nvPr/>
        </p:nvSpPr>
        <p:spPr bwMode="auto">
          <a:xfrm>
            <a:off x="609600" y="2632075"/>
            <a:ext cx="1154113" cy="539750"/>
          </a:xfrm>
          <a:prstGeom prst="rect">
            <a:avLst/>
          </a:prstGeom>
          <a:noFill/>
          <a:ln w="9525">
            <a:noFill/>
            <a:miter lim="800000"/>
            <a:headEnd/>
            <a:tailEnd/>
          </a:ln>
        </p:spPr>
        <p:txBody>
          <a:bodyPr anchor="ctr"/>
          <a:lstStyle/>
          <a:p>
            <a:pPr algn="ctr"/>
            <a:r>
              <a:rPr lang="zh-CN" altLang="en-US" b="1" i="0">
                <a:latin typeface="黑体" pitchFamily="49" charset="-122"/>
                <a:ea typeface="黑体" pitchFamily="49" charset="-122"/>
              </a:rPr>
              <a:t>一般本科622所</a:t>
            </a:r>
          </a:p>
        </p:txBody>
      </p:sp>
      <p:sp>
        <p:nvSpPr>
          <p:cNvPr id="18459" name="Rectangle 31"/>
          <p:cNvSpPr>
            <a:spLocks noChangeArrowheads="1"/>
          </p:cNvSpPr>
          <p:nvPr/>
        </p:nvSpPr>
        <p:spPr bwMode="auto">
          <a:xfrm>
            <a:off x="468313" y="3357563"/>
            <a:ext cx="1512887" cy="541337"/>
          </a:xfrm>
          <a:prstGeom prst="rect">
            <a:avLst/>
          </a:prstGeom>
          <a:noFill/>
          <a:ln w="9525">
            <a:noFill/>
            <a:miter lim="800000"/>
            <a:headEnd/>
            <a:tailEnd/>
          </a:ln>
        </p:spPr>
        <p:txBody>
          <a:bodyPr anchor="ctr"/>
          <a:lstStyle/>
          <a:p>
            <a:pPr algn="ctr"/>
            <a:r>
              <a:rPr lang="zh-CN" altLang="en-US" b="1" i="0">
                <a:ea typeface="黑体" pitchFamily="49" charset="-122"/>
              </a:rPr>
              <a:t>培养研究生548所</a:t>
            </a:r>
          </a:p>
        </p:txBody>
      </p:sp>
      <p:sp>
        <p:nvSpPr>
          <p:cNvPr id="18460" name="Rectangle 32"/>
          <p:cNvSpPr>
            <a:spLocks noChangeArrowheads="1"/>
          </p:cNvSpPr>
          <p:nvPr/>
        </p:nvSpPr>
        <p:spPr bwMode="auto">
          <a:xfrm>
            <a:off x="609600" y="4010025"/>
            <a:ext cx="1081088" cy="539750"/>
          </a:xfrm>
          <a:prstGeom prst="rect">
            <a:avLst/>
          </a:prstGeom>
          <a:noFill/>
          <a:ln w="9525">
            <a:noFill/>
            <a:miter lim="800000"/>
            <a:headEnd/>
            <a:tailEnd/>
          </a:ln>
        </p:spPr>
        <p:txBody>
          <a:bodyPr anchor="ctr"/>
          <a:lstStyle/>
          <a:p>
            <a:pPr algn="ctr"/>
            <a:endParaRPr lang="zh-CN" altLang="en-US" sz="1400" b="1">
              <a:ea typeface="华文细黑" pitchFamily="2" charset="-122"/>
            </a:endParaRPr>
          </a:p>
        </p:txBody>
      </p:sp>
      <p:sp>
        <p:nvSpPr>
          <p:cNvPr id="18461" name="Rectangle 33"/>
          <p:cNvSpPr>
            <a:spLocks noChangeArrowheads="1"/>
          </p:cNvSpPr>
          <p:nvPr/>
        </p:nvSpPr>
        <p:spPr bwMode="auto">
          <a:xfrm>
            <a:off x="609600" y="4695825"/>
            <a:ext cx="1154113" cy="539750"/>
          </a:xfrm>
          <a:prstGeom prst="rect">
            <a:avLst/>
          </a:prstGeom>
          <a:noFill/>
          <a:ln w="9525">
            <a:noFill/>
            <a:miter lim="800000"/>
            <a:headEnd/>
            <a:tailEnd/>
          </a:ln>
        </p:spPr>
        <p:txBody>
          <a:bodyPr anchor="ctr"/>
          <a:lstStyle/>
          <a:p>
            <a:pPr algn="ctr"/>
            <a:endParaRPr lang="zh-CN" altLang="en-US" sz="1400" b="1">
              <a:ea typeface="华文细黑" pitchFamily="2" charset="-122"/>
            </a:endParaRPr>
          </a:p>
        </p:txBody>
      </p:sp>
      <p:sp>
        <p:nvSpPr>
          <p:cNvPr id="18462" name="Rectangle 34"/>
          <p:cNvSpPr>
            <a:spLocks noChangeArrowheads="1"/>
          </p:cNvSpPr>
          <p:nvPr/>
        </p:nvSpPr>
        <p:spPr bwMode="auto">
          <a:xfrm>
            <a:off x="609600" y="5387975"/>
            <a:ext cx="1081088" cy="542925"/>
          </a:xfrm>
          <a:prstGeom prst="rect">
            <a:avLst/>
          </a:prstGeom>
          <a:noFill/>
          <a:ln w="9525">
            <a:noFill/>
            <a:miter lim="800000"/>
            <a:headEnd/>
            <a:tailEnd/>
          </a:ln>
        </p:spPr>
        <p:txBody>
          <a:bodyPr anchor="ctr"/>
          <a:lstStyle/>
          <a:p>
            <a:pPr algn="ctr"/>
            <a:r>
              <a:rPr lang="zh-CN" altLang="en-US" sz="2000" b="1" i="0">
                <a:latin typeface="黑体" pitchFamily="49" charset="-122"/>
                <a:ea typeface="黑体" pitchFamily="49" charset="-122"/>
              </a:rPr>
              <a:t>"985" 39所</a:t>
            </a:r>
          </a:p>
        </p:txBody>
      </p:sp>
      <p:sp>
        <p:nvSpPr>
          <p:cNvPr id="131103" name="Rectangle 36"/>
          <p:cNvSpPr>
            <a:spLocks noChangeArrowheads="1"/>
          </p:cNvSpPr>
          <p:nvPr/>
        </p:nvSpPr>
        <p:spPr bwMode="auto">
          <a:xfrm>
            <a:off x="4892675" y="2676525"/>
            <a:ext cx="798513" cy="428625"/>
          </a:xfrm>
          <a:prstGeom prst="rect">
            <a:avLst/>
          </a:prstGeom>
          <a:noFill/>
          <a:ln w="9525">
            <a:noFill/>
            <a:miter lim="800000"/>
            <a:headEnd/>
            <a:tailEnd/>
          </a:ln>
        </p:spPr>
        <p:txBody>
          <a:bodyPr anchor="ctr"/>
          <a:lstStyle/>
          <a:p>
            <a:pPr algn="ctr">
              <a:buFont typeface="Arial" pitchFamily="34" charset="0"/>
              <a:buNone/>
              <a:defRPr/>
            </a:pPr>
            <a:r>
              <a:rPr lang="zh-CN" altLang="en-US" sz="1600" b="1" i="0">
                <a:effectLst>
                  <a:outerShdw blurRad="38100" dist="38100" dir="2700000" algn="tl">
                    <a:srgbClr val="C0C0C0"/>
                  </a:outerShdw>
                </a:effectLst>
                <a:latin typeface="宋体" pitchFamily="2" charset="-122"/>
                <a:ea typeface="宋体" pitchFamily="2" charset="-122"/>
              </a:rPr>
              <a:t>53.2%</a:t>
            </a:r>
            <a:endParaRPr lang="en-US" sz="1600" b="1" i="0">
              <a:effectLst>
                <a:outerShdw blurRad="38100" dist="38100" dir="2700000" algn="tl">
                  <a:srgbClr val="C0C0C0"/>
                </a:outerShdw>
              </a:effectLst>
              <a:latin typeface="宋体" pitchFamily="2" charset="-122"/>
              <a:ea typeface="宋体" pitchFamily="2" charset="-122"/>
            </a:endParaRPr>
          </a:p>
        </p:txBody>
      </p:sp>
      <p:sp>
        <p:nvSpPr>
          <p:cNvPr id="131105" name="Rectangle 38"/>
          <p:cNvSpPr>
            <a:spLocks noChangeArrowheads="1"/>
          </p:cNvSpPr>
          <p:nvPr/>
        </p:nvSpPr>
        <p:spPr bwMode="auto">
          <a:xfrm>
            <a:off x="3933825" y="3379788"/>
            <a:ext cx="1216025" cy="428625"/>
          </a:xfrm>
          <a:prstGeom prst="rect">
            <a:avLst/>
          </a:prstGeom>
          <a:noFill/>
          <a:ln w="9525">
            <a:noFill/>
            <a:miter lim="800000"/>
            <a:headEnd/>
            <a:tailEnd/>
          </a:ln>
        </p:spPr>
        <p:txBody>
          <a:bodyPr anchor="ctr"/>
          <a:lstStyle/>
          <a:p>
            <a:pPr algn="ctr">
              <a:buFont typeface="Arial" pitchFamily="34" charset="0"/>
              <a:buNone/>
              <a:defRPr/>
            </a:pPr>
            <a:r>
              <a:rPr lang="zh-CN" altLang="en-US" sz="1600" b="1">
                <a:solidFill>
                  <a:schemeClr val="bg1"/>
                </a:solidFill>
                <a:effectLst>
                  <a:outerShdw blurRad="38100" dist="38100" dir="2700000" algn="tl">
                    <a:srgbClr val="C0C0C0"/>
                  </a:outerShdw>
                </a:effectLst>
                <a:latin typeface="Arial" pitchFamily="34" charset="0"/>
                <a:ea typeface="华文细黑" pitchFamily="2" charset="-122"/>
              </a:rPr>
              <a:t>    </a:t>
            </a:r>
            <a:r>
              <a:rPr lang="zh-CN" altLang="en-US" sz="1600" b="1" i="0">
                <a:effectLst>
                  <a:outerShdw blurRad="38100" dist="38100" dir="2700000" algn="tl">
                    <a:srgbClr val="C0C0C0"/>
                  </a:outerShdw>
                </a:effectLst>
                <a:latin typeface="宋体" pitchFamily="2" charset="-122"/>
                <a:ea typeface="宋体" pitchFamily="2" charset="-122"/>
              </a:rPr>
              <a:t>46.8%</a:t>
            </a:r>
            <a:endParaRPr lang="en-US" sz="1600" b="1" i="0">
              <a:effectLst>
                <a:outerShdw blurRad="38100" dist="38100" dir="2700000" algn="tl">
                  <a:srgbClr val="C0C0C0"/>
                </a:outerShdw>
              </a:effectLst>
              <a:latin typeface="宋体" pitchFamily="2" charset="-122"/>
              <a:ea typeface="宋体" pitchFamily="2" charset="-122"/>
            </a:endParaRPr>
          </a:p>
        </p:txBody>
      </p:sp>
      <p:sp>
        <p:nvSpPr>
          <p:cNvPr id="131106" name="Rectangle 41"/>
          <p:cNvSpPr>
            <a:spLocks noChangeArrowheads="1"/>
          </p:cNvSpPr>
          <p:nvPr/>
        </p:nvSpPr>
        <p:spPr bwMode="auto">
          <a:xfrm>
            <a:off x="1982788" y="5441950"/>
            <a:ext cx="357187" cy="428625"/>
          </a:xfrm>
          <a:prstGeom prst="rect">
            <a:avLst/>
          </a:prstGeom>
          <a:noFill/>
          <a:ln w="9525">
            <a:noFill/>
            <a:miter lim="800000"/>
            <a:headEnd/>
            <a:tailEnd/>
          </a:ln>
        </p:spPr>
        <p:txBody>
          <a:bodyPr anchor="ctr"/>
          <a:lstStyle/>
          <a:p>
            <a:pPr algn="ctr">
              <a:buFont typeface="Arial" pitchFamily="34" charset="0"/>
              <a:buNone/>
              <a:defRPr/>
            </a:pPr>
            <a:endParaRPr lang="en-US" sz="1600" b="1">
              <a:solidFill>
                <a:schemeClr val="bg1"/>
              </a:solidFill>
              <a:effectLst>
                <a:outerShdw blurRad="38100" dist="38100" dir="2700000" algn="tl">
                  <a:srgbClr val="C0C0C0"/>
                </a:outerShdw>
              </a:effectLst>
              <a:latin typeface="Arial" pitchFamily="34" charset="0"/>
              <a:ea typeface="华文细黑" pitchFamily="2" charset="-122"/>
            </a:endParaRPr>
          </a:p>
        </p:txBody>
      </p:sp>
      <p:sp>
        <p:nvSpPr>
          <p:cNvPr id="18468" name="Text Box 37"/>
          <p:cNvSpPr txBox="1">
            <a:spLocks noChangeArrowheads="1"/>
          </p:cNvSpPr>
          <p:nvPr/>
        </p:nvSpPr>
        <p:spPr bwMode="auto">
          <a:xfrm>
            <a:off x="1187624" y="1628800"/>
            <a:ext cx="3602037" cy="517525"/>
          </a:xfrm>
          <a:prstGeom prst="rect">
            <a:avLst/>
          </a:prstGeom>
          <a:noFill/>
          <a:ln w="9525">
            <a:noFill/>
            <a:miter lim="800000"/>
            <a:headEnd/>
            <a:tailEnd/>
          </a:ln>
        </p:spPr>
        <p:txBody>
          <a:bodyPr>
            <a:spAutoFit/>
          </a:bodyPr>
          <a:lstStyle/>
          <a:p>
            <a:r>
              <a:rPr lang="zh-CN" altLang="en-US" sz="2800" b="1" i="0" dirty="0">
                <a:latin typeface="黑体" pitchFamily="49" charset="-122"/>
                <a:ea typeface="黑体" pitchFamily="49" charset="-122"/>
              </a:rPr>
              <a:t>2.学校应有的定位</a:t>
            </a:r>
          </a:p>
        </p:txBody>
      </p:sp>
      <p:sp>
        <p:nvSpPr>
          <p:cNvPr id="18469" name="Text Box 38"/>
          <p:cNvSpPr txBox="1">
            <a:spLocks noChangeArrowheads="1"/>
          </p:cNvSpPr>
          <p:nvPr/>
        </p:nvSpPr>
        <p:spPr bwMode="auto">
          <a:xfrm>
            <a:off x="1763713" y="4149725"/>
            <a:ext cx="774700" cy="334963"/>
          </a:xfrm>
          <a:prstGeom prst="rect">
            <a:avLst/>
          </a:prstGeom>
          <a:noFill/>
          <a:ln w="9525">
            <a:noFill/>
            <a:miter lim="800000"/>
            <a:headEnd/>
            <a:tailEnd/>
          </a:ln>
        </p:spPr>
        <p:txBody>
          <a:bodyPr>
            <a:spAutoFit/>
          </a:bodyPr>
          <a:lstStyle/>
          <a:p>
            <a:r>
              <a:rPr lang="zh-CN" altLang="en-US" sz="1600" b="1" i="0">
                <a:latin typeface="宋体" charset="-122"/>
              </a:rPr>
              <a:t>4.79%</a:t>
            </a:r>
          </a:p>
        </p:txBody>
      </p:sp>
      <p:sp>
        <p:nvSpPr>
          <p:cNvPr id="18470" name="Text Box 39"/>
          <p:cNvSpPr txBox="1">
            <a:spLocks noChangeArrowheads="1"/>
          </p:cNvSpPr>
          <p:nvPr/>
        </p:nvSpPr>
        <p:spPr bwMode="auto">
          <a:xfrm>
            <a:off x="1835150" y="4760913"/>
            <a:ext cx="1016000" cy="366712"/>
          </a:xfrm>
          <a:prstGeom prst="rect">
            <a:avLst/>
          </a:prstGeom>
          <a:noFill/>
          <a:ln w="9525">
            <a:noFill/>
            <a:miter lim="800000"/>
            <a:headEnd/>
            <a:tailEnd/>
          </a:ln>
        </p:spPr>
        <p:txBody>
          <a:bodyPr>
            <a:spAutoFit/>
          </a:bodyPr>
          <a:lstStyle/>
          <a:p>
            <a:r>
              <a:rPr lang="zh-CN" altLang="en-US" b="1" i="0">
                <a:latin typeface="宋体" charset="-122"/>
              </a:rPr>
              <a:t>9.57%</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3"/>
          <p:cNvSpPr txBox="1">
            <a:spLocks noGrp="1" noChangeArrowheads="1"/>
          </p:cNvSpPr>
          <p:nvPr/>
        </p:nvSpPr>
        <p:spPr bwMode="auto">
          <a:xfrm>
            <a:off x="7308850" y="6453188"/>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0A08D0D9-1A9B-413F-970A-D0DDA79DE0C6}" type="slidenum">
              <a:rPr lang="zh-CN" altLang="en-US" sz="1000" b="1">
                <a:ea typeface="华文细黑" pitchFamily="2" charset="-122"/>
              </a:rPr>
              <a:pPr algn="r" eaLnBrk="0" hangingPunct="0"/>
              <a:t>35</a:t>
            </a:fld>
            <a:endParaRPr lang="en-US" altLang="zh-CN" sz="1000" b="1">
              <a:ea typeface="华文细黑" pitchFamily="2" charset="-122"/>
            </a:endParaRPr>
          </a:p>
        </p:txBody>
      </p:sp>
      <p:sp>
        <p:nvSpPr>
          <p:cNvPr id="132099" name="未知"/>
          <p:cNvSpPr>
            <a:spLocks/>
          </p:cNvSpPr>
          <p:nvPr/>
        </p:nvSpPr>
        <p:spPr bwMode="auto">
          <a:xfrm>
            <a:off x="1108075" y="3171825"/>
            <a:ext cx="2665413" cy="2925763"/>
          </a:xfrm>
          <a:custGeom>
            <a:avLst/>
            <a:gdLst/>
            <a:ahLst/>
            <a:cxnLst>
              <a:cxn ang="0">
                <a:pos x="0" y="8"/>
              </a:cxn>
              <a:cxn ang="0">
                <a:pos x="1880" y="0"/>
              </a:cxn>
              <a:cxn ang="0">
                <a:pos x="1388" y="1776"/>
              </a:cxn>
              <a:cxn ang="0">
                <a:pos x="504" y="1776"/>
              </a:cxn>
              <a:cxn ang="0">
                <a:pos x="0" y="8"/>
              </a:cxn>
            </a:cxnLst>
            <a:rect l="0" t="0" r="r" b="b"/>
            <a:pathLst>
              <a:path w="1880" h="1776">
                <a:moveTo>
                  <a:pt x="0" y="8"/>
                </a:moveTo>
                <a:lnTo>
                  <a:pt x="1880" y="0"/>
                </a:lnTo>
                <a:lnTo>
                  <a:pt x="1388" y="1776"/>
                </a:lnTo>
                <a:lnTo>
                  <a:pt x="504" y="1776"/>
                </a:lnTo>
                <a:lnTo>
                  <a:pt x="0" y="8"/>
                </a:lnTo>
                <a:close/>
              </a:path>
            </a:pathLst>
          </a:custGeom>
          <a:gradFill rotWithShape="1">
            <a:gsLst>
              <a:gs pos="0">
                <a:schemeClr val="accent2">
                  <a:alpha val="12000"/>
                </a:schemeClr>
              </a:gs>
              <a:gs pos="50000">
                <a:schemeClr val="accent2"/>
              </a:gs>
              <a:gs pos="100000">
                <a:schemeClr val="accent2">
                  <a:alpha val="12000"/>
                </a:schemeClr>
              </a:gs>
            </a:gsLst>
            <a:lin ang="0" scaled="1"/>
          </a:gradFill>
          <a:ln w="25400" cap="flat" cmpd="sng">
            <a:solidFill>
              <a:schemeClr val="accent1"/>
            </a:solidFill>
            <a:round/>
            <a:headEnd/>
            <a:tailEnd/>
          </a:ln>
        </p:spPr>
        <p:txBody>
          <a:bodyPr wrap="none" anchor="ctr"/>
          <a:lstStyle/>
          <a:p>
            <a:pPr>
              <a:buFont typeface="Arial" pitchFamily="34" charset="0"/>
              <a:buNone/>
              <a:defRPr/>
            </a:pPr>
            <a:endParaRPr lang="zh-CN" altLang="en-US">
              <a:latin typeface="Arial" pitchFamily="34" charset="0"/>
              <a:ea typeface="宋体" pitchFamily="2" charset="-122"/>
            </a:endParaRPr>
          </a:p>
        </p:txBody>
      </p:sp>
      <p:grpSp>
        <p:nvGrpSpPr>
          <p:cNvPr id="2" name="Group 3"/>
          <p:cNvGrpSpPr>
            <a:grpSpLocks/>
          </p:cNvGrpSpPr>
          <p:nvPr/>
        </p:nvGrpSpPr>
        <p:grpSpPr bwMode="auto">
          <a:xfrm>
            <a:off x="34925" y="4292600"/>
            <a:ext cx="9074150" cy="2455863"/>
            <a:chOff x="0" y="0"/>
            <a:chExt cx="3829" cy="1431"/>
          </a:xfrm>
        </p:grpSpPr>
        <p:grpSp>
          <p:nvGrpSpPr>
            <p:cNvPr id="3" name="Group 4"/>
            <p:cNvGrpSpPr>
              <a:grpSpLocks/>
            </p:cNvGrpSpPr>
            <p:nvPr/>
          </p:nvGrpSpPr>
          <p:grpSpPr bwMode="auto">
            <a:xfrm>
              <a:off x="1914" y="0"/>
              <a:ext cx="1915" cy="1431"/>
              <a:chOff x="0" y="0"/>
              <a:chExt cx="2622" cy="1882"/>
            </a:xfrm>
          </p:grpSpPr>
          <p:sp>
            <p:nvSpPr>
              <p:cNvPr id="19529" name="Line 5"/>
              <p:cNvSpPr>
                <a:spLocks noChangeShapeType="1"/>
              </p:cNvSpPr>
              <p:nvPr/>
            </p:nvSpPr>
            <p:spPr bwMode="auto">
              <a:xfrm>
                <a:off x="0" y="0"/>
                <a:ext cx="2622" cy="1432"/>
              </a:xfrm>
              <a:prstGeom prst="line">
                <a:avLst/>
              </a:prstGeom>
              <a:noFill/>
              <a:ln w="3175">
                <a:solidFill>
                  <a:srgbClr val="EAEAEA"/>
                </a:solidFill>
                <a:round/>
                <a:headEnd/>
                <a:tailEnd/>
              </a:ln>
            </p:spPr>
            <p:txBody>
              <a:bodyPr wrap="none" anchor="ctr"/>
              <a:lstStyle/>
              <a:p>
                <a:endParaRPr lang="zh-CN" altLang="en-US"/>
              </a:p>
            </p:txBody>
          </p:sp>
          <p:sp>
            <p:nvSpPr>
              <p:cNvPr id="19530" name="Line 6"/>
              <p:cNvSpPr>
                <a:spLocks noChangeShapeType="1"/>
              </p:cNvSpPr>
              <p:nvPr/>
            </p:nvSpPr>
            <p:spPr bwMode="auto">
              <a:xfrm>
                <a:off x="0" y="0"/>
                <a:ext cx="2622" cy="1687"/>
              </a:xfrm>
              <a:prstGeom prst="line">
                <a:avLst/>
              </a:prstGeom>
              <a:noFill/>
              <a:ln w="3175">
                <a:solidFill>
                  <a:srgbClr val="EAEAEA"/>
                </a:solidFill>
                <a:round/>
                <a:headEnd/>
                <a:tailEnd/>
              </a:ln>
            </p:spPr>
            <p:txBody>
              <a:bodyPr wrap="none" anchor="ctr"/>
              <a:lstStyle/>
              <a:p>
                <a:endParaRPr lang="zh-CN" altLang="en-US"/>
              </a:p>
            </p:txBody>
          </p:sp>
          <p:sp>
            <p:nvSpPr>
              <p:cNvPr id="19531" name="Line 7"/>
              <p:cNvSpPr>
                <a:spLocks noChangeShapeType="1"/>
              </p:cNvSpPr>
              <p:nvPr/>
            </p:nvSpPr>
            <p:spPr bwMode="auto">
              <a:xfrm>
                <a:off x="0" y="0"/>
                <a:ext cx="2487" cy="1882"/>
              </a:xfrm>
              <a:prstGeom prst="line">
                <a:avLst/>
              </a:prstGeom>
              <a:noFill/>
              <a:ln w="3175">
                <a:solidFill>
                  <a:srgbClr val="EAEAEA"/>
                </a:solidFill>
                <a:round/>
                <a:headEnd/>
                <a:tailEnd/>
              </a:ln>
            </p:spPr>
            <p:txBody>
              <a:bodyPr wrap="none" anchor="ctr"/>
              <a:lstStyle/>
              <a:p>
                <a:endParaRPr lang="zh-CN" altLang="en-US"/>
              </a:p>
            </p:txBody>
          </p:sp>
          <p:sp>
            <p:nvSpPr>
              <p:cNvPr id="19532" name="Line 8"/>
              <p:cNvSpPr>
                <a:spLocks noChangeShapeType="1"/>
              </p:cNvSpPr>
              <p:nvPr/>
            </p:nvSpPr>
            <p:spPr bwMode="auto">
              <a:xfrm>
                <a:off x="0" y="0"/>
                <a:ext cx="2083" cy="1882"/>
              </a:xfrm>
              <a:prstGeom prst="line">
                <a:avLst/>
              </a:prstGeom>
              <a:noFill/>
              <a:ln w="3175">
                <a:solidFill>
                  <a:srgbClr val="EAEAEA"/>
                </a:solidFill>
                <a:round/>
                <a:headEnd/>
                <a:tailEnd/>
              </a:ln>
            </p:spPr>
            <p:txBody>
              <a:bodyPr wrap="none" anchor="ctr"/>
              <a:lstStyle/>
              <a:p>
                <a:endParaRPr lang="zh-CN" altLang="en-US"/>
              </a:p>
            </p:txBody>
          </p:sp>
          <p:sp>
            <p:nvSpPr>
              <p:cNvPr id="19533" name="Line 9"/>
              <p:cNvSpPr>
                <a:spLocks noChangeShapeType="1"/>
              </p:cNvSpPr>
              <p:nvPr/>
            </p:nvSpPr>
            <p:spPr bwMode="auto">
              <a:xfrm>
                <a:off x="0" y="0"/>
                <a:ext cx="1704" cy="1882"/>
              </a:xfrm>
              <a:prstGeom prst="line">
                <a:avLst/>
              </a:prstGeom>
              <a:noFill/>
              <a:ln w="3175">
                <a:solidFill>
                  <a:srgbClr val="EAEAEA"/>
                </a:solidFill>
                <a:round/>
                <a:headEnd/>
                <a:tailEnd/>
              </a:ln>
            </p:spPr>
            <p:txBody>
              <a:bodyPr wrap="none" anchor="ctr"/>
              <a:lstStyle/>
              <a:p>
                <a:endParaRPr lang="zh-CN" altLang="en-US"/>
              </a:p>
            </p:txBody>
          </p:sp>
          <p:sp>
            <p:nvSpPr>
              <p:cNvPr id="19534" name="Line 10"/>
              <p:cNvSpPr>
                <a:spLocks noChangeShapeType="1"/>
              </p:cNvSpPr>
              <p:nvPr/>
            </p:nvSpPr>
            <p:spPr bwMode="auto">
              <a:xfrm>
                <a:off x="0" y="0"/>
                <a:ext cx="1322" cy="1882"/>
              </a:xfrm>
              <a:prstGeom prst="line">
                <a:avLst/>
              </a:prstGeom>
              <a:noFill/>
              <a:ln w="3175">
                <a:solidFill>
                  <a:srgbClr val="EAEAEA"/>
                </a:solidFill>
                <a:round/>
                <a:headEnd/>
                <a:tailEnd/>
              </a:ln>
            </p:spPr>
            <p:txBody>
              <a:bodyPr wrap="none" anchor="ctr"/>
              <a:lstStyle/>
              <a:p>
                <a:endParaRPr lang="zh-CN" altLang="en-US"/>
              </a:p>
            </p:txBody>
          </p:sp>
          <p:sp>
            <p:nvSpPr>
              <p:cNvPr id="19535" name="Line 11"/>
              <p:cNvSpPr>
                <a:spLocks noChangeShapeType="1"/>
              </p:cNvSpPr>
              <p:nvPr/>
            </p:nvSpPr>
            <p:spPr bwMode="auto">
              <a:xfrm>
                <a:off x="0" y="0"/>
                <a:ext cx="986" cy="1882"/>
              </a:xfrm>
              <a:prstGeom prst="line">
                <a:avLst/>
              </a:prstGeom>
              <a:noFill/>
              <a:ln w="3175">
                <a:solidFill>
                  <a:srgbClr val="EAEAEA"/>
                </a:solidFill>
                <a:round/>
                <a:headEnd/>
                <a:tailEnd/>
              </a:ln>
            </p:spPr>
            <p:txBody>
              <a:bodyPr wrap="none" anchor="ctr"/>
              <a:lstStyle/>
              <a:p>
                <a:endParaRPr lang="zh-CN" altLang="en-US"/>
              </a:p>
            </p:txBody>
          </p:sp>
          <p:sp>
            <p:nvSpPr>
              <p:cNvPr id="19536" name="Line 12"/>
              <p:cNvSpPr>
                <a:spLocks noChangeShapeType="1"/>
              </p:cNvSpPr>
              <p:nvPr/>
            </p:nvSpPr>
            <p:spPr bwMode="auto">
              <a:xfrm>
                <a:off x="0" y="0"/>
                <a:ext cx="651" cy="1882"/>
              </a:xfrm>
              <a:prstGeom prst="line">
                <a:avLst/>
              </a:prstGeom>
              <a:noFill/>
              <a:ln w="3175">
                <a:solidFill>
                  <a:srgbClr val="EAEAEA"/>
                </a:solidFill>
                <a:round/>
                <a:headEnd/>
                <a:tailEnd/>
              </a:ln>
            </p:spPr>
            <p:txBody>
              <a:bodyPr wrap="none" anchor="ctr"/>
              <a:lstStyle/>
              <a:p>
                <a:endParaRPr lang="zh-CN" altLang="en-US"/>
              </a:p>
            </p:txBody>
          </p:sp>
          <p:sp>
            <p:nvSpPr>
              <p:cNvPr id="19537" name="Line 13"/>
              <p:cNvSpPr>
                <a:spLocks noChangeShapeType="1"/>
              </p:cNvSpPr>
              <p:nvPr/>
            </p:nvSpPr>
            <p:spPr bwMode="auto">
              <a:xfrm>
                <a:off x="0" y="0"/>
                <a:ext cx="314" cy="1882"/>
              </a:xfrm>
              <a:prstGeom prst="line">
                <a:avLst/>
              </a:prstGeom>
              <a:noFill/>
              <a:ln w="3175">
                <a:solidFill>
                  <a:srgbClr val="EAEAEA"/>
                </a:solidFill>
                <a:round/>
                <a:headEnd/>
                <a:tailEnd/>
              </a:ln>
            </p:spPr>
            <p:txBody>
              <a:bodyPr wrap="none" anchor="ctr"/>
              <a:lstStyle/>
              <a:p>
                <a:endParaRPr lang="zh-CN" altLang="en-US"/>
              </a:p>
            </p:txBody>
          </p:sp>
          <p:sp>
            <p:nvSpPr>
              <p:cNvPr id="19538" name="Line 14"/>
              <p:cNvSpPr>
                <a:spLocks noChangeShapeType="1"/>
              </p:cNvSpPr>
              <p:nvPr/>
            </p:nvSpPr>
            <p:spPr bwMode="auto">
              <a:xfrm>
                <a:off x="0" y="0"/>
                <a:ext cx="0" cy="1882"/>
              </a:xfrm>
              <a:prstGeom prst="line">
                <a:avLst/>
              </a:prstGeom>
              <a:noFill/>
              <a:ln w="3175">
                <a:solidFill>
                  <a:srgbClr val="EAEAEA"/>
                </a:solidFill>
                <a:round/>
                <a:headEnd/>
                <a:tailEnd/>
              </a:ln>
            </p:spPr>
            <p:txBody>
              <a:bodyPr wrap="none" anchor="ctr"/>
              <a:lstStyle/>
              <a:p>
                <a:endParaRPr lang="zh-CN" altLang="en-US"/>
              </a:p>
            </p:txBody>
          </p:sp>
          <p:sp>
            <p:nvSpPr>
              <p:cNvPr id="19539" name="Line 15"/>
              <p:cNvSpPr>
                <a:spLocks noChangeShapeType="1"/>
              </p:cNvSpPr>
              <p:nvPr/>
            </p:nvSpPr>
            <p:spPr bwMode="auto">
              <a:xfrm>
                <a:off x="0" y="0"/>
                <a:ext cx="2622" cy="1239"/>
              </a:xfrm>
              <a:prstGeom prst="line">
                <a:avLst/>
              </a:prstGeom>
              <a:noFill/>
              <a:ln w="3175">
                <a:solidFill>
                  <a:srgbClr val="EAEAEA"/>
                </a:solidFill>
                <a:round/>
                <a:headEnd/>
                <a:tailEnd/>
              </a:ln>
            </p:spPr>
            <p:txBody>
              <a:bodyPr wrap="none" anchor="ctr"/>
              <a:lstStyle/>
              <a:p>
                <a:endParaRPr lang="zh-CN" altLang="en-US"/>
              </a:p>
            </p:txBody>
          </p:sp>
          <p:sp>
            <p:nvSpPr>
              <p:cNvPr id="19540" name="Line 16"/>
              <p:cNvSpPr>
                <a:spLocks noChangeShapeType="1"/>
              </p:cNvSpPr>
              <p:nvPr/>
            </p:nvSpPr>
            <p:spPr bwMode="auto">
              <a:xfrm>
                <a:off x="0" y="0"/>
                <a:ext cx="2622" cy="1067"/>
              </a:xfrm>
              <a:prstGeom prst="line">
                <a:avLst/>
              </a:prstGeom>
              <a:noFill/>
              <a:ln w="3175">
                <a:solidFill>
                  <a:srgbClr val="EAEAEA"/>
                </a:solidFill>
                <a:round/>
                <a:headEnd/>
                <a:tailEnd/>
              </a:ln>
            </p:spPr>
            <p:txBody>
              <a:bodyPr wrap="none" anchor="ctr"/>
              <a:lstStyle/>
              <a:p>
                <a:endParaRPr lang="zh-CN" altLang="en-US"/>
              </a:p>
            </p:txBody>
          </p:sp>
          <p:sp>
            <p:nvSpPr>
              <p:cNvPr id="19541" name="Line 17"/>
              <p:cNvSpPr>
                <a:spLocks noChangeShapeType="1"/>
              </p:cNvSpPr>
              <p:nvPr/>
            </p:nvSpPr>
            <p:spPr bwMode="auto">
              <a:xfrm>
                <a:off x="0" y="0"/>
                <a:ext cx="2622" cy="919"/>
              </a:xfrm>
              <a:prstGeom prst="line">
                <a:avLst/>
              </a:prstGeom>
              <a:noFill/>
              <a:ln w="3175">
                <a:solidFill>
                  <a:srgbClr val="EAEAEA"/>
                </a:solidFill>
                <a:round/>
                <a:headEnd/>
                <a:tailEnd/>
              </a:ln>
            </p:spPr>
            <p:txBody>
              <a:bodyPr wrap="none" anchor="ctr"/>
              <a:lstStyle/>
              <a:p>
                <a:endParaRPr lang="zh-CN" altLang="en-US"/>
              </a:p>
            </p:txBody>
          </p:sp>
          <p:sp>
            <p:nvSpPr>
              <p:cNvPr id="19542" name="Line 18"/>
              <p:cNvSpPr>
                <a:spLocks noChangeShapeType="1"/>
              </p:cNvSpPr>
              <p:nvPr/>
            </p:nvSpPr>
            <p:spPr bwMode="auto">
              <a:xfrm>
                <a:off x="0" y="0"/>
                <a:ext cx="2622" cy="770"/>
              </a:xfrm>
              <a:prstGeom prst="line">
                <a:avLst/>
              </a:prstGeom>
              <a:noFill/>
              <a:ln w="3175">
                <a:solidFill>
                  <a:srgbClr val="EAEAEA"/>
                </a:solidFill>
                <a:round/>
                <a:headEnd/>
                <a:tailEnd/>
              </a:ln>
            </p:spPr>
            <p:txBody>
              <a:bodyPr wrap="none" anchor="ctr"/>
              <a:lstStyle/>
              <a:p>
                <a:endParaRPr lang="zh-CN" altLang="en-US"/>
              </a:p>
            </p:txBody>
          </p:sp>
          <p:sp>
            <p:nvSpPr>
              <p:cNvPr id="19543" name="Line 19"/>
              <p:cNvSpPr>
                <a:spLocks noChangeShapeType="1"/>
              </p:cNvSpPr>
              <p:nvPr/>
            </p:nvSpPr>
            <p:spPr bwMode="auto">
              <a:xfrm>
                <a:off x="23" y="0"/>
                <a:ext cx="2599" cy="642"/>
              </a:xfrm>
              <a:prstGeom prst="line">
                <a:avLst/>
              </a:prstGeom>
              <a:noFill/>
              <a:ln w="3175">
                <a:solidFill>
                  <a:srgbClr val="EAEAEA"/>
                </a:solidFill>
                <a:round/>
                <a:headEnd/>
                <a:tailEnd/>
              </a:ln>
            </p:spPr>
            <p:txBody>
              <a:bodyPr wrap="none" anchor="ctr"/>
              <a:lstStyle/>
              <a:p>
                <a:endParaRPr lang="zh-CN" altLang="en-US"/>
              </a:p>
            </p:txBody>
          </p:sp>
          <p:sp>
            <p:nvSpPr>
              <p:cNvPr id="19544" name="Line 20"/>
              <p:cNvSpPr>
                <a:spLocks noChangeShapeType="1"/>
              </p:cNvSpPr>
              <p:nvPr/>
            </p:nvSpPr>
            <p:spPr bwMode="auto">
              <a:xfrm>
                <a:off x="0" y="0"/>
                <a:ext cx="2622" cy="514"/>
              </a:xfrm>
              <a:prstGeom prst="line">
                <a:avLst/>
              </a:prstGeom>
              <a:noFill/>
              <a:ln w="3175">
                <a:solidFill>
                  <a:srgbClr val="EAEAEA"/>
                </a:solidFill>
                <a:round/>
                <a:headEnd/>
                <a:tailEnd/>
              </a:ln>
            </p:spPr>
            <p:txBody>
              <a:bodyPr wrap="none" anchor="ctr"/>
              <a:lstStyle/>
              <a:p>
                <a:endParaRPr lang="zh-CN" altLang="en-US"/>
              </a:p>
            </p:txBody>
          </p:sp>
          <p:sp>
            <p:nvSpPr>
              <p:cNvPr id="19545" name="Line 21"/>
              <p:cNvSpPr>
                <a:spLocks noChangeShapeType="1"/>
              </p:cNvSpPr>
              <p:nvPr/>
            </p:nvSpPr>
            <p:spPr bwMode="auto">
              <a:xfrm>
                <a:off x="0" y="0"/>
                <a:ext cx="2622" cy="405"/>
              </a:xfrm>
              <a:prstGeom prst="line">
                <a:avLst/>
              </a:prstGeom>
              <a:noFill/>
              <a:ln w="3175">
                <a:solidFill>
                  <a:srgbClr val="EAEAEA"/>
                </a:solidFill>
                <a:round/>
                <a:headEnd/>
                <a:tailEnd/>
              </a:ln>
            </p:spPr>
            <p:txBody>
              <a:bodyPr wrap="none" anchor="ctr"/>
              <a:lstStyle/>
              <a:p>
                <a:endParaRPr lang="zh-CN" altLang="en-US"/>
              </a:p>
            </p:txBody>
          </p:sp>
          <p:sp>
            <p:nvSpPr>
              <p:cNvPr id="19546" name="Line 22"/>
              <p:cNvSpPr>
                <a:spLocks noChangeShapeType="1"/>
              </p:cNvSpPr>
              <p:nvPr/>
            </p:nvSpPr>
            <p:spPr bwMode="auto">
              <a:xfrm>
                <a:off x="0" y="0"/>
                <a:ext cx="2622" cy="298"/>
              </a:xfrm>
              <a:prstGeom prst="line">
                <a:avLst/>
              </a:prstGeom>
              <a:noFill/>
              <a:ln w="3175">
                <a:solidFill>
                  <a:srgbClr val="EAEAEA"/>
                </a:solidFill>
                <a:round/>
                <a:headEnd/>
                <a:tailEnd/>
              </a:ln>
            </p:spPr>
            <p:txBody>
              <a:bodyPr wrap="none" anchor="ctr"/>
              <a:lstStyle/>
              <a:p>
                <a:endParaRPr lang="zh-CN" altLang="en-US"/>
              </a:p>
            </p:txBody>
          </p:sp>
          <p:sp>
            <p:nvSpPr>
              <p:cNvPr id="19547" name="Line 23"/>
              <p:cNvSpPr>
                <a:spLocks noChangeShapeType="1"/>
              </p:cNvSpPr>
              <p:nvPr/>
            </p:nvSpPr>
            <p:spPr bwMode="auto">
              <a:xfrm>
                <a:off x="0" y="0"/>
                <a:ext cx="2622" cy="213"/>
              </a:xfrm>
              <a:prstGeom prst="line">
                <a:avLst/>
              </a:prstGeom>
              <a:noFill/>
              <a:ln w="3175">
                <a:solidFill>
                  <a:srgbClr val="EAEAEA"/>
                </a:solidFill>
                <a:round/>
                <a:headEnd/>
                <a:tailEnd/>
              </a:ln>
            </p:spPr>
            <p:txBody>
              <a:bodyPr wrap="none" anchor="ctr"/>
              <a:lstStyle/>
              <a:p>
                <a:endParaRPr lang="zh-CN" altLang="en-US"/>
              </a:p>
            </p:txBody>
          </p:sp>
          <p:sp>
            <p:nvSpPr>
              <p:cNvPr id="19548" name="Line 24"/>
              <p:cNvSpPr>
                <a:spLocks noChangeShapeType="1"/>
              </p:cNvSpPr>
              <p:nvPr/>
            </p:nvSpPr>
            <p:spPr bwMode="auto">
              <a:xfrm>
                <a:off x="0" y="0"/>
                <a:ext cx="2622" cy="126"/>
              </a:xfrm>
              <a:prstGeom prst="line">
                <a:avLst/>
              </a:prstGeom>
              <a:noFill/>
              <a:ln w="3175">
                <a:solidFill>
                  <a:srgbClr val="EAEAEA"/>
                </a:solidFill>
                <a:round/>
                <a:headEnd/>
                <a:tailEnd/>
              </a:ln>
            </p:spPr>
            <p:txBody>
              <a:bodyPr wrap="none" anchor="ctr"/>
              <a:lstStyle/>
              <a:p>
                <a:endParaRPr lang="zh-CN" altLang="en-US"/>
              </a:p>
            </p:txBody>
          </p:sp>
          <p:sp>
            <p:nvSpPr>
              <p:cNvPr id="19549" name="Line 25"/>
              <p:cNvSpPr>
                <a:spLocks noChangeShapeType="1"/>
              </p:cNvSpPr>
              <p:nvPr/>
            </p:nvSpPr>
            <p:spPr bwMode="auto">
              <a:xfrm>
                <a:off x="0" y="0"/>
                <a:ext cx="2622" cy="63"/>
              </a:xfrm>
              <a:prstGeom prst="line">
                <a:avLst/>
              </a:prstGeom>
              <a:noFill/>
              <a:ln w="3175">
                <a:solidFill>
                  <a:srgbClr val="EAEAEA"/>
                </a:solidFill>
                <a:round/>
                <a:headEnd/>
                <a:tailEnd/>
              </a:ln>
            </p:spPr>
            <p:txBody>
              <a:bodyPr wrap="none" anchor="ctr"/>
              <a:lstStyle/>
              <a:p>
                <a:endParaRPr lang="zh-CN" altLang="en-US"/>
              </a:p>
            </p:txBody>
          </p:sp>
        </p:grpSp>
        <p:grpSp>
          <p:nvGrpSpPr>
            <p:cNvPr id="4" name="Group 26"/>
            <p:cNvGrpSpPr>
              <a:grpSpLocks/>
            </p:cNvGrpSpPr>
            <p:nvPr/>
          </p:nvGrpSpPr>
          <p:grpSpPr bwMode="auto">
            <a:xfrm>
              <a:off x="0" y="0"/>
              <a:ext cx="1914" cy="1431"/>
              <a:chOff x="0" y="0"/>
              <a:chExt cx="2619" cy="1882"/>
            </a:xfrm>
          </p:grpSpPr>
          <p:sp>
            <p:nvSpPr>
              <p:cNvPr id="19508" name="Line 27"/>
              <p:cNvSpPr>
                <a:spLocks noChangeShapeType="1"/>
              </p:cNvSpPr>
              <p:nvPr/>
            </p:nvSpPr>
            <p:spPr bwMode="auto">
              <a:xfrm flipH="1">
                <a:off x="0" y="0"/>
                <a:ext cx="2619" cy="0"/>
              </a:xfrm>
              <a:prstGeom prst="line">
                <a:avLst/>
              </a:prstGeom>
              <a:noFill/>
              <a:ln w="3175">
                <a:solidFill>
                  <a:srgbClr val="EAEAEA"/>
                </a:solidFill>
                <a:round/>
                <a:headEnd/>
                <a:tailEnd/>
              </a:ln>
            </p:spPr>
            <p:txBody>
              <a:bodyPr wrap="none" anchor="ctr"/>
              <a:lstStyle/>
              <a:p>
                <a:endParaRPr lang="zh-CN" altLang="en-US"/>
              </a:p>
            </p:txBody>
          </p:sp>
          <p:sp>
            <p:nvSpPr>
              <p:cNvPr id="19509" name="Line 28"/>
              <p:cNvSpPr>
                <a:spLocks noChangeShapeType="1"/>
              </p:cNvSpPr>
              <p:nvPr/>
            </p:nvSpPr>
            <p:spPr bwMode="auto">
              <a:xfrm flipH="1">
                <a:off x="0" y="0"/>
                <a:ext cx="2619" cy="1432"/>
              </a:xfrm>
              <a:prstGeom prst="line">
                <a:avLst/>
              </a:prstGeom>
              <a:noFill/>
              <a:ln w="3175">
                <a:solidFill>
                  <a:srgbClr val="EAEAEA"/>
                </a:solidFill>
                <a:round/>
                <a:headEnd/>
                <a:tailEnd/>
              </a:ln>
            </p:spPr>
            <p:txBody>
              <a:bodyPr wrap="none" anchor="ctr"/>
              <a:lstStyle/>
              <a:p>
                <a:endParaRPr lang="zh-CN" altLang="en-US"/>
              </a:p>
            </p:txBody>
          </p:sp>
          <p:sp>
            <p:nvSpPr>
              <p:cNvPr id="19510" name="Line 29"/>
              <p:cNvSpPr>
                <a:spLocks noChangeShapeType="1"/>
              </p:cNvSpPr>
              <p:nvPr/>
            </p:nvSpPr>
            <p:spPr bwMode="auto">
              <a:xfrm flipH="1">
                <a:off x="0" y="0"/>
                <a:ext cx="2619" cy="1687"/>
              </a:xfrm>
              <a:prstGeom prst="line">
                <a:avLst/>
              </a:prstGeom>
              <a:noFill/>
              <a:ln w="3175">
                <a:solidFill>
                  <a:srgbClr val="EAEAEA"/>
                </a:solidFill>
                <a:round/>
                <a:headEnd/>
                <a:tailEnd/>
              </a:ln>
            </p:spPr>
            <p:txBody>
              <a:bodyPr wrap="none" anchor="ctr"/>
              <a:lstStyle/>
              <a:p>
                <a:endParaRPr lang="zh-CN" altLang="en-US"/>
              </a:p>
            </p:txBody>
          </p:sp>
          <p:sp>
            <p:nvSpPr>
              <p:cNvPr id="19511" name="Line 30"/>
              <p:cNvSpPr>
                <a:spLocks noChangeShapeType="1"/>
              </p:cNvSpPr>
              <p:nvPr/>
            </p:nvSpPr>
            <p:spPr bwMode="auto">
              <a:xfrm flipH="1">
                <a:off x="136" y="0"/>
                <a:ext cx="2483" cy="1882"/>
              </a:xfrm>
              <a:prstGeom prst="line">
                <a:avLst/>
              </a:prstGeom>
              <a:noFill/>
              <a:ln w="3175">
                <a:solidFill>
                  <a:srgbClr val="EAEAEA"/>
                </a:solidFill>
                <a:round/>
                <a:headEnd/>
                <a:tailEnd/>
              </a:ln>
            </p:spPr>
            <p:txBody>
              <a:bodyPr wrap="none" anchor="ctr"/>
              <a:lstStyle/>
              <a:p>
                <a:endParaRPr lang="zh-CN" altLang="en-US"/>
              </a:p>
            </p:txBody>
          </p:sp>
          <p:sp>
            <p:nvSpPr>
              <p:cNvPr id="19512" name="Line 31"/>
              <p:cNvSpPr>
                <a:spLocks noChangeShapeType="1"/>
              </p:cNvSpPr>
              <p:nvPr/>
            </p:nvSpPr>
            <p:spPr bwMode="auto">
              <a:xfrm flipH="1">
                <a:off x="539" y="0"/>
                <a:ext cx="2080" cy="1882"/>
              </a:xfrm>
              <a:prstGeom prst="line">
                <a:avLst/>
              </a:prstGeom>
              <a:noFill/>
              <a:ln w="3175">
                <a:solidFill>
                  <a:srgbClr val="EAEAEA"/>
                </a:solidFill>
                <a:round/>
                <a:headEnd/>
                <a:tailEnd/>
              </a:ln>
            </p:spPr>
            <p:txBody>
              <a:bodyPr wrap="none" anchor="ctr"/>
              <a:lstStyle/>
              <a:p>
                <a:endParaRPr lang="zh-CN" altLang="en-US"/>
              </a:p>
            </p:txBody>
          </p:sp>
          <p:sp>
            <p:nvSpPr>
              <p:cNvPr id="19513" name="Line 32"/>
              <p:cNvSpPr>
                <a:spLocks noChangeShapeType="1"/>
              </p:cNvSpPr>
              <p:nvPr/>
            </p:nvSpPr>
            <p:spPr bwMode="auto">
              <a:xfrm flipH="1">
                <a:off x="918" y="0"/>
                <a:ext cx="1701" cy="1882"/>
              </a:xfrm>
              <a:prstGeom prst="line">
                <a:avLst/>
              </a:prstGeom>
              <a:noFill/>
              <a:ln w="3175">
                <a:solidFill>
                  <a:srgbClr val="EAEAEA"/>
                </a:solidFill>
                <a:round/>
                <a:headEnd/>
                <a:tailEnd/>
              </a:ln>
            </p:spPr>
            <p:txBody>
              <a:bodyPr wrap="none" anchor="ctr"/>
              <a:lstStyle/>
              <a:p>
                <a:endParaRPr lang="zh-CN" altLang="en-US"/>
              </a:p>
            </p:txBody>
          </p:sp>
          <p:sp>
            <p:nvSpPr>
              <p:cNvPr id="19514" name="Line 33"/>
              <p:cNvSpPr>
                <a:spLocks noChangeShapeType="1"/>
              </p:cNvSpPr>
              <p:nvPr/>
            </p:nvSpPr>
            <p:spPr bwMode="auto">
              <a:xfrm flipH="1">
                <a:off x="1299" y="0"/>
                <a:ext cx="1320" cy="1882"/>
              </a:xfrm>
              <a:prstGeom prst="line">
                <a:avLst/>
              </a:prstGeom>
              <a:noFill/>
              <a:ln w="3175">
                <a:solidFill>
                  <a:srgbClr val="EAEAEA"/>
                </a:solidFill>
                <a:round/>
                <a:headEnd/>
                <a:tailEnd/>
              </a:ln>
            </p:spPr>
            <p:txBody>
              <a:bodyPr wrap="none" anchor="ctr"/>
              <a:lstStyle/>
              <a:p>
                <a:endParaRPr lang="zh-CN" altLang="en-US"/>
              </a:p>
            </p:txBody>
          </p:sp>
          <p:sp>
            <p:nvSpPr>
              <p:cNvPr id="19515" name="Line 34"/>
              <p:cNvSpPr>
                <a:spLocks noChangeShapeType="1"/>
              </p:cNvSpPr>
              <p:nvPr/>
            </p:nvSpPr>
            <p:spPr bwMode="auto">
              <a:xfrm flipH="1">
                <a:off x="1637" y="0"/>
                <a:ext cx="982" cy="1882"/>
              </a:xfrm>
              <a:prstGeom prst="line">
                <a:avLst/>
              </a:prstGeom>
              <a:noFill/>
              <a:ln w="3175">
                <a:solidFill>
                  <a:srgbClr val="EAEAEA"/>
                </a:solidFill>
                <a:round/>
                <a:headEnd/>
                <a:tailEnd/>
              </a:ln>
            </p:spPr>
            <p:txBody>
              <a:bodyPr wrap="none" anchor="ctr"/>
              <a:lstStyle/>
              <a:p>
                <a:endParaRPr lang="zh-CN" altLang="en-US"/>
              </a:p>
            </p:txBody>
          </p:sp>
          <p:sp>
            <p:nvSpPr>
              <p:cNvPr id="19516" name="Line 35"/>
              <p:cNvSpPr>
                <a:spLocks noChangeShapeType="1"/>
              </p:cNvSpPr>
              <p:nvPr/>
            </p:nvSpPr>
            <p:spPr bwMode="auto">
              <a:xfrm flipH="1">
                <a:off x="1971" y="0"/>
                <a:ext cx="648" cy="1882"/>
              </a:xfrm>
              <a:prstGeom prst="line">
                <a:avLst/>
              </a:prstGeom>
              <a:noFill/>
              <a:ln w="3175">
                <a:solidFill>
                  <a:srgbClr val="EAEAEA"/>
                </a:solidFill>
                <a:round/>
                <a:headEnd/>
                <a:tailEnd/>
              </a:ln>
            </p:spPr>
            <p:txBody>
              <a:bodyPr wrap="none" anchor="ctr"/>
              <a:lstStyle/>
              <a:p>
                <a:endParaRPr lang="zh-CN" altLang="en-US"/>
              </a:p>
            </p:txBody>
          </p:sp>
          <p:sp>
            <p:nvSpPr>
              <p:cNvPr id="19517" name="Line 36"/>
              <p:cNvSpPr>
                <a:spLocks noChangeShapeType="1"/>
              </p:cNvSpPr>
              <p:nvPr/>
            </p:nvSpPr>
            <p:spPr bwMode="auto">
              <a:xfrm flipH="1">
                <a:off x="2308" y="0"/>
                <a:ext cx="311" cy="1882"/>
              </a:xfrm>
              <a:prstGeom prst="line">
                <a:avLst/>
              </a:prstGeom>
              <a:noFill/>
              <a:ln w="3175">
                <a:solidFill>
                  <a:srgbClr val="EAEAEA"/>
                </a:solidFill>
                <a:round/>
                <a:headEnd/>
                <a:tailEnd/>
              </a:ln>
            </p:spPr>
            <p:txBody>
              <a:bodyPr wrap="none" anchor="ctr"/>
              <a:lstStyle/>
              <a:p>
                <a:endParaRPr lang="zh-CN" altLang="en-US"/>
              </a:p>
            </p:txBody>
          </p:sp>
          <p:sp>
            <p:nvSpPr>
              <p:cNvPr id="19518" name="Line 37"/>
              <p:cNvSpPr>
                <a:spLocks noChangeShapeType="1"/>
              </p:cNvSpPr>
              <p:nvPr/>
            </p:nvSpPr>
            <p:spPr bwMode="auto">
              <a:xfrm flipH="1">
                <a:off x="0" y="0"/>
                <a:ext cx="2619" cy="1239"/>
              </a:xfrm>
              <a:prstGeom prst="line">
                <a:avLst/>
              </a:prstGeom>
              <a:noFill/>
              <a:ln w="3175">
                <a:solidFill>
                  <a:srgbClr val="EAEAEA"/>
                </a:solidFill>
                <a:round/>
                <a:headEnd/>
                <a:tailEnd/>
              </a:ln>
            </p:spPr>
            <p:txBody>
              <a:bodyPr wrap="none" anchor="ctr"/>
              <a:lstStyle/>
              <a:p>
                <a:endParaRPr lang="zh-CN" altLang="en-US"/>
              </a:p>
            </p:txBody>
          </p:sp>
          <p:sp>
            <p:nvSpPr>
              <p:cNvPr id="19519" name="Line 38"/>
              <p:cNvSpPr>
                <a:spLocks noChangeShapeType="1"/>
              </p:cNvSpPr>
              <p:nvPr/>
            </p:nvSpPr>
            <p:spPr bwMode="auto">
              <a:xfrm flipH="1">
                <a:off x="0" y="0"/>
                <a:ext cx="2619" cy="1067"/>
              </a:xfrm>
              <a:prstGeom prst="line">
                <a:avLst/>
              </a:prstGeom>
              <a:noFill/>
              <a:ln w="3175">
                <a:solidFill>
                  <a:srgbClr val="EAEAEA"/>
                </a:solidFill>
                <a:round/>
                <a:headEnd/>
                <a:tailEnd/>
              </a:ln>
            </p:spPr>
            <p:txBody>
              <a:bodyPr wrap="none" anchor="ctr"/>
              <a:lstStyle/>
              <a:p>
                <a:endParaRPr lang="zh-CN" altLang="en-US"/>
              </a:p>
            </p:txBody>
          </p:sp>
          <p:sp>
            <p:nvSpPr>
              <p:cNvPr id="19520" name="Line 39"/>
              <p:cNvSpPr>
                <a:spLocks noChangeShapeType="1"/>
              </p:cNvSpPr>
              <p:nvPr/>
            </p:nvSpPr>
            <p:spPr bwMode="auto">
              <a:xfrm flipH="1">
                <a:off x="0" y="0"/>
                <a:ext cx="2619" cy="919"/>
              </a:xfrm>
              <a:prstGeom prst="line">
                <a:avLst/>
              </a:prstGeom>
              <a:noFill/>
              <a:ln w="3175">
                <a:solidFill>
                  <a:srgbClr val="EAEAEA"/>
                </a:solidFill>
                <a:round/>
                <a:headEnd/>
                <a:tailEnd/>
              </a:ln>
            </p:spPr>
            <p:txBody>
              <a:bodyPr wrap="none" anchor="ctr"/>
              <a:lstStyle/>
              <a:p>
                <a:endParaRPr lang="zh-CN" altLang="en-US"/>
              </a:p>
            </p:txBody>
          </p:sp>
          <p:sp>
            <p:nvSpPr>
              <p:cNvPr id="19521" name="Line 40"/>
              <p:cNvSpPr>
                <a:spLocks noChangeShapeType="1"/>
              </p:cNvSpPr>
              <p:nvPr/>
            </p:nvSpPr>
            <p:spPr bwMode="auto">
              <a:xfrm flipH="1">
                <a:off x="0" y="0"/>
                <a:ext cx="2619" cy="770"/>
              </a:xfrm>
              <a:prstGeom prst="line">
                <a:avLst/>
              </a:prstGeom>
              <a:noFill/>
              <a:ln w="3175">
                <a:solidFill>
                  <a:srgbClr val="EAEAEA"/>
                </a:solidFill>
                <a:round/>
                <a:headEnd/>
                <a:tailEnd/>
              </a:ln>
            </p:spPr>
            <p:txBody>
              <a:bodyPr wrap="none" anchor="ctr"/>
              <a:lstStyle/>
              <a:p>
                <a:endParaRPr lang="zh-CN" altLang="en-US"/>
              </a:p>
            </p:txBody>
          </p:sp>
          <p:sp>
            <p:nvSpPr>
              <p:cNvPr id="19522" name="Line 41"/>
              <p:cNvSpPr>
                <a:spLocks noChangeShapeType="1"/>
              </p:cNvSpPr>
              <p:nvPr/>
            </p:nvSpPr>
            <p:spPr bwMode="auto">
              <a:xfrm flipH="1">
                <a:off x="0" y="0"/>
                <a:ext cx="2597" cy="642"/>
              </a:xfrm>
              <a:prstGeom prst="line">
                <a:avLst/>
              </a:prstGeom>
              <a:noFill/>
              <a:ln w="3175">
                <a:solidFill>
                  <a:srgbClr val="EAEAEA"/>
                </a:solidFill>
                <a:round/>
                <a:headEnd/>
                <a:tailEnd/>
              </a:ln>
            </p:spPr>
            <p:txBody>
              <a:bodyPr wrap="none" anchor="ctr"/>
              <a:lstStyle/>
              <a:p>
                <a:endParaRPr lang="zh-CN" altLang="en-US"/>
              </a:p>
            </p:txBody>
          </p:sp>
          <p:sp>
            <p:nvSpPr>
              <p:cNvPr id="19523" name="Line 42"/>
              <p:cNvSpPr>
                <a:spLocks noChangeShapeType="1"/>
              </p:cNvSpPr>
              <p:nvPr/>
            </p:nvSpPr>
            <p:spPr bwMode="auto">
              <a:xfrm flipH="1">
                <a:off x="0" y="0"/>
                <a:ext cx="2619" cy="514"/>
              </a:xfrm>
              <a:prstGeom prst="line">
                <a:avLst/>
              </a:prstGeom>
              <a:noFill/>
              <a:ln w="3175">
                <a:solidFill>
                  <a:srgbClr val="EAEAEA"/>
                </a:solidFill>
                <a:round/>
                <a:headEnd/>
                <a:tailEnd/>
              </a:ln>
            </p:spPr>
            <p:txBody>
              <a:bodyPr wrap="none" anchor="ctr"/>
              <a:lstStyle/>
              <a:p>
                <a:endParaRPr lang="zh-CN" altLang="en-US"/>
              </a:p>
            </p:txBody>
          </p:sp>
          <p:sp>
            <p:nvSpPr>
              <p:cNvPr id="19524" name="Line 43"/>
              <p:cNvSpPr>
                <a:spLocks noChangeShapeType="1"/>
              </p:cNvSpPr>
              <p:nvPr/>
            </p:nvSpPr>
            <p:spPr bwMode="auto">
              <a:xfrm flipH="1">
                <a:off x="0" y="0"/>
                <a:ext cx="2619" cy="405"/>
              </a:xfrm>
              <a:prstGeom prst="line">
                <a:avLst/>
              </a:prstGeom>
              <a:noFill/>
              <a:ln w="3175">
                <a:solidFill>
                  <a:srgbClr val="EAEAEA"/>
                </a:solidFill>
                <a:round/>
                <a:headEnd/>
                <a:tailEnd/>
              </a:ln>
            </p:spPr>
            <p:txBody>
              <a:bodyPr wrap="none" anchor="ctr"/>
              <a:lstStyle/>
              <a:p>
                <a:endParaRPr lang="zh-CN" altLang="en-US"/>
              </a:p>
            </p:txBody>
          </p:sp>
          <p:sp>
            <p:nvSpPr>
              <p:cNvPr id="19525" name="Line 44"/>
              <p:cNvSpPr>
                <a:spLocks noChangeShapeType="1"/>
              </p:cNvSpPr>
              <p:nvPr/>
            </p:nvSpPr>
            <p:spPr bwMode="auto">
              <a:xfrm flipH="1">
                <a:off x="0" y="0"/>
                <a:ext cx="2619" cy="298"/>
              </a:xfrm>
              <a:prstGeom prst="line">
                <a:avLst/>
              </a:prstGeom>
              <a:noFill/>
              <a:ln w="3175">
                <a:solidFill>
                  <a:srgbClr val="EAEAEA"/>
                </a:solidFill>
                <a:round/>
                <a:headEnd/>
                <a:tailEnd/>
              </a:ln>
            </p:spPr>
            <p:txBody>
              <a:bodyPr wrap="none" anchor="ctr"/>
              <a:lstStyle/>
              <a:p>
                <a:endParaRPr lang="zh-CN" altLang="en-US"/>
              </a:p>
            </p:txBody>
          </p:sp>
          <p:sp>
            <p:nvSpPr>
              <p:cNvPr id="19526" name="Line 45"/>
              <p:cNvSpPr>
                <a:spLocks noChangeShapeType="1"/>
              </p:cNvSpPr>
              <p:nvPr/>
            </p:nvSpPr>
            <p:spPr bwMode="auto">
              <a:xfrm flipH="1">
                <a:off x="0" y="0"/>
                <a:ext cx="2619" cy="213"/>
              </a:xfrm>
              <a:prstGeom prst="line">
                <a:avLst/>
              </a:prstGeom>
              <a:noFill/>
              <a:ln w="3175">
                <a:solidFill>
                  <a:srgbClr val="EAEAEA"/>
                </a:solidFill>
                <a:round/>
                <a:headEnd/>
                <a:tailEnd/>
              </a:ln>
            </p:spPr>
            <p:txBody>
              <a:bodyPr wrap="none" anchor="ctr"/>
              <a:lstStyle/>
              <a:p>
                <a:endParaRPr lang="zh-CN" altLang="en-US"/>
              </a:p>
            </p:txBody>
          </p:sp>
          <p:sp>
            <p:nvSpPr>
              <p:cNvPr id="19527" name="Line 46"/>
              <p:cNvSpPr>
                <a:spLocks noChangeShapeType="1"/>
              </p:cNvSpPr>
              <p:nvPr/>
            </p:nvSpPr>
            <p:spPr bwMode="auto">
              <a:xfrm flipH="1">
                <a:off x="0" y="0"/>
                <a:ext cx="2619" cy="126"/>
              </a:xfrm>
              <a:prstGeom prst="line">
                <a:avLst/>
              </a:prstGeom>
              <a:noFill/>
              <a:ln w="3175">
                <a:solidFill>
                  <a:srgbClr val="EAEAEA"/>
                </a:solidFill>
                <a:round/>
                <a:headEnd/>
                <a:tailEnd/>
              </a:ln>
            </p:spPr>
            <p:txBody>
              <a:bodyPr wrap="none" anchor="ctr"/>
              <a:lstStyle/>
              <a:p>
                <a:endParaRPr lang="zh-CN" altLang="en-US"/>
              </a:p>
            </p:txBody>
          </p:sp>
          <p:sp>
            <p:nvSpPr>
              <p:cNvPr id="19528" name="Line 47"/>
              <p:cNvSpPr>
                <a:spLocks noChangeShapeType="1"/>
              </p:cNvSpPr>
              <p:nvPr/>
            </p:nvSpPr>
            <p:spPr bwMode="auto">
              <a:xfrm flipH="1">
                <a:off x="0" y="0"/>
                <a:ext cx="2619" cy="63"/>
              </a:xfrm>
              <a:prstGeom prst="line">
                <a:avLst/>
              </a:prstGeom>
              <a:noFill/>
              <a:ln w="3175">
                <a:solidFill>
                  <a:srgbClr val="EAEAEA"/>
                </a:solidFill>
                <a:round/>
                <a:headEnd/>
                <a:tailEnd/>
              </a:ln>
            </p:spPr>
            <p:txBody>
              <a:bodyPr wrap="none" anchor="ctr"/>
              <a:lstStyle/>
              <a:p>
                <a:endParaRPr lang="zh-CN" altLang="en-US"/>
              </a:p>
            </p:txBody>
          </p:sp>
        </p:grpSp>
        <p:grpSp>
          <p:nvGrpSpPr>
            <p:cNvPr id="5" name="Group 48"/>
            <p:cNvGrpSpPr>
              <a:grpSpLocks/>
            </p:cNvGrpSpPr>
            <p:nvPr/>
          </p:nvGrpSpPr>
          <p:grpSpPr bwMode="auto">
            <a:xfrm>
              <a:off x="0" y="15"/>
              <a:ext cx="3829" cy="1220"/>
              <a:chOff x="0" y="0"/>
              <a:chExt cx="5241" cy="1605"/>
            </a:xfrm>
          </p:grpSpPr>
          <p:grpSp>
            <p:nvGrpSpPr>
              <p:cNvPr id="6" name="Group 49"/>
              <p:cNvGrpSpPr>
                <a:grpSpLocks/>
              </p:cNvGrpSpPr>
              <p:nvPr/>
            </p:nvGrpSpPr>
            <p:grpSpPr bwMode="auto">
              <a:xfrm>
                <a:off x="0" y="906"/>
                <a:ext cx="5241" cy="699"/>
                <a:chOff x="0" y="0"/>
                <a:chExt cx="5241" cy="699"/>
              </a:xfrm>
            </p:grpSpPr>
            <p:sp>
              <p:nvSpPr>
                <p:cNvPr id="19504" name="Line 50"/>
                <p:cNvSpPr>
                  <a:spLocks noChangeShapeType="1"/>
                </p:cNvSpPr>
                <p:nvPr/>
              </p:nvSpPr>
              <p:spPr bwMode="auto">
                <a:xfrm>
                  <a:off x="0" y="699"/>
                  <a:ext cx="5241" cy="0"/>
                </a:xfrm>
                <a:prstGeom prst="line">
                  <a:avLst/>
                </a:prstGeom>
                <a:noFill/>
                <a:ln w="3175">
                  <a:solidFill>
                    <a:srgbClr val="EAEAEA"/>
                  </a:solidFill>
                  <a:round/>
                  <a:headEnd/>
                  <a:tailEnd/>
                </a:ln>
              </p:spPr>
              <p:txBody>
                <a:bodyPr wrap="none" anchor="ctr"/>
                <a:lstStyle/>
                <a:p>
                  <a:endParaRPr lang="zh-CN" altLang="en-US"/>
                </a:p>
              </p:txBody>
            </p:sp>
            <p:sp>
              <p:nvSpPr>
                <p:cNvPr id="19505" name="Line 51"/>
                <p:cNvSpPr>
                  <a:spLocks noChangeShapeType="1"/>
                </p:cNvSpPr>
                <p:nvPr/>
              </p:nvSpPr>
              <p:spPr bwMode="auto">
                <a:xfrm>
                  <a:off x="0" y="441"/>
                  <a:ext cx="5241" cy="0"/>
                </a:xfrm>
                <a:prstGeom prst="line">
                  <a:avLst/>
                </a:prstGeom>
                <a:noFill/>
                <a:ln w="3175">
                  <a:solidFill>
                    <a:srgbClr val="EAEAEA"/>
                  </a:solidFill>
                  <a:round/>
                  <a:headEnd/>
                  <a:tailEnd/>
                </a:ln>
              </p:spPr>
              <p:txBody>
                <a:bodyPr wrap="none" anchor="ctr"/>
                <a:lstStyle/>
                <a:p>
                  <a:endParaRPr lang="zh-CN" altLang="en-US"/>
                </a:p>
              </p:txBody>
            </p:sp>
            <p:sp>
              <p:nvSpPr>
                <p:cNvPr id="19506" name="Line 52"/>
                <p:cNvSpPr>
                  <a:spLocks noChangeShapeType="1"/>
                </p:cNvSpPr>
                <p:nvPr/>
              </p:nvSpPr>
              <p:spPr bwMode="auto">
                <a:xfrm>
                  <a:off x="0" y="208"/>
                  <a:ext cx="5239" cy="0"/>
                </a:xfrm>
                <a:prstGeom prst="line">
                  <a:avLst/>
                </a:prstGeom>
                <a:noFill/>
                <a:ln w="3175">
                  <a:solidFill>
                    <a:srgbClr val="EAEAEA"/>
                  </a:solidFill>
                  <a:round/>
                  <a:headEnd/>
                  <a:tailEnd/>
                </a:ln>
              </p:spPr>
              <p:txBody>
                <a:bodyPr wrap="none" anchor="ctr"/>
                <a:lstStyle/>
                <a:p>
                  <a:endParaRPr lang="zh-CN" altLang="en-US"/>
                </a:p>
              </p:txBody>
            </p:sp>
            <p:sp>
              <p:nvSpPr>
                <p:cNvPr id="19507" name="Line 53"/>
                <p:cNvSpPr>
                  <a:spLocks noChangeShapeType="1"/>
                </p:cNvSpPr>
                <p:nvPr/>
              </p:nvSpPr>
              <p:spPr bwMode="auto">
                <a:xfrm>
                  <a:off x="0" y="0"/>
                  <a:ext cx="5239" cy="0"/>
                </a:xfrm>
                <a:prstGeom prst="line">
                  <a:avLst/>
                </a:prstGeom>
                <a:noFill/>
                <a:ln w="3175">
                  <a:solidFill>
                    <a:srgbClr val="EAEAEA"/>
                  </a:solidFill>
                  <a:round/>
                  <a:headEnd/>
                  <a:tailEnd/>
                </a:ln>
              </p:spPr>
              <p:txBody>
                <a:bodyPr wrap="none" anchor="ctr"/>
                <a:lstStyle/>
                <a:p>
                  <a:endParaRPr lang="zh-CN" altLang="en-US"/>
                </a:p>
              </p:txBody>
            </p:sp>
          </p:grpSp>
          <p:grpSp>
            <p:nvGrpSpPr>
              <p:cNvPr id="7" name="Group 54"/>
              <p:cNvGrpSpPr>
                <a:grpSpLocks/>
              </p:cNvGrpSpPr>
              <p:nvPr/>
            </p:nvGrpSpPr>
            <p:grpSpPr bwMode="auto">
              <a:xfrm>
                <a:off x="0" y="0"/>
                <a:ext cx="5241" cy="728"/>
                <a:chOff x="0" y="0"/>
                <a:chExt cx="5241" cy="728"/>
              </a:xfrm>
            </p:grpSpPr>
            <p:sp>
              <p:nvSpPr>
                <p:cNvPr id="19495" name="Line 55"/>
                <p:cNvSpPr>
                  <a:spLocks noChangeShapeType="1"/>
                </p:cNvSpPr>
                <p:nvPr/>
              </p:nvSpPr>
              <p:spPr bwMode="auto">
                <a:xfrm>
                  <a:off x="0" y="728"/>
                  <a:ext cx="5241" cy="0"/>
                </a:xfrm>
                <a:prstGeom prst="line">
                  <a:avLst/>
                </a:prstGeom>
                <a:noFill/>
                <a:ln w="3175">
                  <a:solidFill>
                    <a:srgbClr val="EAEAEA"/>
                  </a:solidFill>
                  <a:round/>
                  <a:headEnd/>
                  <a:tailEnd/>
                </a:ln>
              </p:spPr>
              <p:txBody>
                <a:bodyPr wrap="none" anchor="ctr"/>
                <a:lstStyle/>
                <a:p>
                  <a:endParaRPr lang="zh-CN" altLang="en-US"/>
                </a:p>
              </p:txBody>
            </p:sp>
            <p:sp>
              <p:nvSpPr>
                <p:cNvPr id="19496" name="Line 56"/>
                <p:cNvSpPr>
                  <a:spLocks noChangeShapeType="1"/>
                </p:cNvSpPr>
                <p:nvPr/>
              </p:nvSpPr>
              <p:spPr bwMode="auto">
                <a:xfrm flipV="1">
                  <a:off x="0" y="557"/>
                  <a:ext cx="5241" cy="1"/>
                </a:xfrm>
                <a:prstGeom prst="line">
                  <a:avLst/>
                </a:prstGeom>
                <a:noFill/>
                <a:ln w="3175">
                  <a:solidFill>
                    <a:srgbClr val="EAEAEA"/>
                  </a:solidFill>
                  <a:round/>
                  <a:headEnd/>
                  <a:tailEnd/>
                </a:ln>
              </p:spPr>
              <p:txBody>
                <a:bodyPr wrap="none" anchor="ctr"/>
                <a:lstStyle/>
                <a:p>
                  <a:endParaRPr lang="zh-CN" altLang="en-US"/>
                </a:p>
              </p:txBody>
            </p:sp>
            <p:sp>
              <p:nvSpPr>
                <p:cNvPr id="19497" name="Line 57"/>
                <p:cNvSpPr>
                  <a:spLocks noChangeShapeType="1"/>
                </p:cNvSpPr>
                <p:nvPr/>
              </p:nvSpPr>
              <p:spPr bwMode="auto">
                <a:xfrm>
                  <a:off x="0" y="401"/>
                  <a:ext cx="5241" cy="5"/>
                </a:xfrm>
                <a:prstGeom prst="line">
                  <a:avLst/>
                </a:prstGeom>
                <a:noFill/>
                <a:ln w="3175">
                  <a:solidFill>
                    <a:srgbClr val="EAEAEA"/>
                  </a:solidFill>
                  <a:round/>
                  <a:headEnd/>
                  <a:tailEnd/>
                </a:ln>
              </p:spPr>
              <p:txBody>
                <a:bodyPr wrap="none" anchor="ctr"/>
                <a:lstStyle/>
                <a:p>
                  <a:endParaRPr lang="zh-CN" altLang="en-US"/>
                </a:p>
              </p:txBody>
            </p:sp>
            <p:sp>
              <p:nvSpPr>
                <p:cNvPr id="19498" name="Line 58"/>
                <p:cNvSpPr>
                  <a:spLocks noChangeShapeType="1"/>
                </p:cNvSpPr>
                <p:nvPr/>
              </p:nvSpPr>
              <p:spPr bwMode="auto">
                <a:xfrm>
                  <a:off x="0" y="277"/>
                  <a:ext cx="5217" cy="0"/>
                </a:xfrm>
                <a:prstGeom prst="line">
                  <a:avLst/>
                </a:prstGeom>
                <a:noFill/>
                <a:ln w="3175">
                  <a:solidFill>
                    <a:srgbClr val="EAEAEA"/>
                  </a:solidFill>
                  <a:round/>
                  <a:headEnd/>
                  <a:tailEnd/>
                </a:ln>
              </p:spPr>
              <p:txBody>
                <a:bodyPr wrap="none" anchor="ctr"/>
                <a:lstStyle/>
                <a:p>
                  <a:endParaRPr lang="zh-CN" altLang="en-US"/>
                </a:p>
              </p:txBody>
            </p:sp>
            <p:sp>
              <p:nvSpPr>
                <p:cNvPr id="19499" name="Line 59"/>
                <p:cNvSpPr>
                  <a:spLocks noChangeShapeType="1"/>
                </p:cNvSpPr>
                <p:nvPr/>
              </p:nvSpPr>
              <p:spPr bwMode="auto">
                <a:xfrm flipV="1">
                  <a:off x="0" y="171"/>
                  <a:ext cx="5241" cy="6"/>
                </a:xfrm>
                <a:prstGeom prst="line">
                  <a:avLst/>
                </a:prstGeom>
                <a:noFill/>
                <a:ln w="3175">
                  <a:solidFill>
                    <a:srgbClr val="EAEAEA"/>
                  </a:solidFill>
                  <a:round/>
                  <a:headEnd/>
                  <a:tailEnd/>
                </a:ln>
              </p:spPr>
              <p:txBody>
                <a:bodyPr wrap="none" anchor="ctr"/>
                <a:lstStyle/>
                <a:p>
                  <a:endParaRPr lang="zh-CN" altLang="en-US"/>
                </a:p>
              </p:txBody>
            </p:sp>
            <p:sp>
              <p:nvSpPr>
                <p:cNvPr id="19500" name="Line 60"/>
                <p:cNvSpPr>
                  <a:spLocks noChangeShapeType="1"/>
                </p:cNvSpPr>
                <p:nvPr/>
              </p:nvSpPr>
              <p:spPr bwMode="auto">
                <a:xfrm>
                  <a:off x="0" y="102"/>
                  <a:ext cx="5241" cy="4"/>
                </a:xfrm>
                <a:prstGeom prst="line">
                  <a:avLst/>
                </a:prstGeom>
                <a:noFill/>
                <a:ln w="3175">
                  <a:solidFill>
                    <a:srgbClr val="EAEAEA"/>
                  </a:solidFill>
                  <a:round/>
                  <a:headEnd/>
                  <a:tailEnd/>
                </a:ln>
              </p:spPr>
              <p:txBody>
                <a:bodyPr wrap="none" anchor="ctr"/>
                <a:lstStyle/>
                <a:p>
                  <a:endParaRPr lang="zh-CN" altLang="en-US"/>
                </a:p>
              </p:txBody>
            </p:sp>
            <p:sp>
              <p:nvSpPr>
                <p:cNvPr id="19501" name="Line 61"/>
                <p:cNvSpPr>
                  <a:spLocks noChangeShapeType="1"/>
                </p:cNvSpPr>
                <p:nvPr/>
              </p:nvSpPr>
              <p:spPr bwMode="auto">
                <a:xfrm flipV="1">
                  <a:off x="0" y="64"/>
                  <a:ext cx="5241" cy="10"/>
                </a:xfrm>
                <a:prstGeom prst="line">
                  <a:avLst/>
                </a:prstGeom>
                <a:noFill/>
                <a:ln w="3175">
                  <a:solidFill>
                    <a:srgbClr val="EAEAEA"/>
                  </a:solidFill>
                  <a:round/>
                  <a:headEnd/>
                  <a:tailEnd/>
                </a:ln>
              </p:spPr>
              <p:txBody>
                <a:bodyPr wrap="none" anchor="ctr"/>
                <a:lstStyle/>
                <a:p>
                  <a:endParaRPr lang="zh-CN" altLang="en-US"/>
                </a:p>
              </p:txBody>
            </p:sp>
            <p:sp>
              <p:nvSpPr>
                <p:cNvPr id="19502" name="Line 62"/>
                <p:cNvSpPr>
                  <a:spLocks noChangeShapeType="1"/>
                </p:cNvSpPr>
                <p:nvPr/>
              </p:nvSpPr>
              <p:spPr bwMode="auto">
                <a:xfrm>
                  <a:off x="23" y="22"/>
                  <a:ext cx="5218" cy="0"/>
                </a:xfrm>
                <a:prstGeom prst="line">
                  <a:avLst/>
                </a:prstGeom>
                <a:noFill/>
                <a:ln w="3175">
                  <a:solidFill>
                    <a:srgbClr val="EAEAEA"/>
                  </a:solidFill>
                  <a:round/>
                  <a:headEnd/>
                  <a:tailEnd/>
                </a:ln>
              </p:spPr>
              <p:txBody>
                <a:bodyPr wrap="none" anchor="ctr"/>
                <a:lstStyle/>
                <a:p>
                  <a:endParaRPr lang="zh-CN" altLang="en-US"/>
                </a:p>
              </p:txBody>
            </p:sp>
            <p:sp>
              <p:nvSpPr>
                <p:cNvPr id="19503" name="Line 63"/>
                <p:cNvSpPr>
                  <a:spLocks noChangeShapeType="1"/>
                </p:cNvSpPr>
                <p:nvPr/>
              </p:nvSpPr>
              <p:spPr bwMode="auto">
                <a:xfrm>
                  <a:off x="0" y="0"/>
                  <a:ext cx="5241" cy="0"/>
                </a:xfrm>
                <a:prstGeom prst="line">
                  <a:avLst/>
                </a:prstGeom>
                <a:noFill/>
                <a:ln w="3175">
                  <a:solidFill>
                    <a:srgbClr val="EAEAEA"/>
                  </a:solidFill>
                  <a:round/>
                  <a:headEnd/>
                  <a:tailEnd/>
                </a:ln>
              </p:spPr>
              <p:txBody>
                <a:bodyPr wrap="none" anchor="ctr"/>
                <a:lstStyle/>
                <a:p>
                  <a:endParaRPr lang="zh-CN" altLang="en-US"/>
                </a:p>
              </p:txBody>
            </p:sp>
          </p:grpSp>
        </p:grpSp>
      </p:grpSp>
      <p:sp>
        <p:nvSpPr>
          <p:cNvPr id="19461" name="Oval 65"/>
          <p:cNvSpPr>
            <a:spLocks noChangeArrowheads="1"/>
          </p:cNvSpPr>
          <p:nvPr/>
        </p:nvSpPr>
        <p:spPr bwMode="auto">
          <a:xfrm>
            <a:off x="971550" y="5949950"/>
            <a:ext cx="3130550" cy="627063"/>
          </a:xfrm>
          <a:prstGeom prst="ellipse">
            <a:avLst/>
          </a:prstGeom>
          <a:gradFill rotWithShape="1">
            <a:gsLst>
              <a:gs pos="0">
                <a:srgbClr val="595959"/>
              </a:gs>
              <a:gs pos="100000">
                <a:schemeClr val="bg2">
                  <a:alpha val="0"/>
                </a:schemeClr>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sp>
        <p:nvSpPr>
          <p:cNvPr id="19462" name="Rectangle 66"/>
          <p:cNvSpPr>
            <a:spLocks noChangeArrowheads="1"/>
          </p:cNvSpPr>
          <p:nvPr/>
        </p:nvSpPr>
        <p:spPr bwMode="auto">
          <a:xfrm>
            <a:off x="2916238" y="3357563"/>
            <a:ext cx="2303462" cy="457200"/>
          </a:xfrm>
          <a:prstGeom prst="rect">
            <a:avLst/>
          </a:prstGeom>
          <a:noFill/>
          <a:ln w="9525">
            <a:noFill/>
            <a:miter lim="800000"/>
            <a:headEnd/>
            <a:tailEnd/>
          </a:ln>
        </p:spPr>
        <p:txBody>
          <a:bodyPr>
            <a:spAutoFit/>
          </a:bodyPr>
          <a:lstStyle/>
          <a:p>
            <a:r>
              <a:rPr lang="zh-CN" altLang="en-US" sz="2400" b="1">
                <a:latin typeface="黑体" pitchFamily="49" charset="-122"/>
                <a:ea typeface="黑体" pitchFamily="49" charset="-122"/>
              </a:rPr>
              <a:t>“</a:t>
            </a:r>
            <a:r>
              <a:rPr lang="zh-CN" altLang="en-US" sz="2200" b="1" i="0">
                <a:latin typeface="黑体" pitchFamily="49" charset="-122"/>
                <a:ea typeface="黑体" pitchFamily="49" charset="-122"/>
              </a:rPr>
              <a:t>985”及“211”</a:t>
            </a:r>
          </a:p>
        </p:txBody>
      </p:sp>
      <p:sp>
        <p:nvSpPr>
          <p:cNvPr id="19463" name="未知"/>
          <p:cNvSpPr>
            <a:spLocks/>
          </p:cNvSpPr>
          <p:nvPr/>
        </p:nvSpPr>
        <p:spPr bwMode="auto">
          <a:xfrm>
            <a:off x="1619250" y="5229225"/>
            <a:ext cx="1711325" cy="923925"/>
          </a:xfrm>
          <a:custGeom>
            <a:avLst/>
            <a:gdLst>
              <a:gd name="T0" fmla="*/ 0 w 1206"/>
              <a:gd name="T1" fmla="*/ 15 h 582"/>
              <a:gd name="T2" fmla="*/ 156 w 1206"/>
              <a:gd name="T3" fmla="*/ 582 h 582"/>
              <a:gd name="T4" fmla="*/ 1044 w 1206"/>
              <a:gd name="T5" fmla="*/ 576 h 582"/>
              <a:gd name="T6" fmla="*/ 1206 w 1206"/>
              <a:gd name="T7" fmla="*/ 0 h 582"/>
              <a:gd name="T8" fmla="*/ 0 w 1206"/>
              <a:gd name="T9" fmla="*/ 15 h 582"/>
              <a:gd name="T10" fmla="*/ 0 60000 65536"/>
              <a:gd name="T11" fmla="*/ 0 60000 65536"/>
              <a:gd name="T12" fmla="*/ 0 60000 65536"/>
              <a:gd name="T13" fmla="*/ 0 60000 65536"/>
              <a:gd name="T14" fmla="*/ 0 60000 65536"/>
              <a:gd name="T15" fmla="*/ 0 w 1206"/>
              <a:gd name="T16" fmla="*/ 0 h 582"/>
              <a:gd name="T17" fmla="*/ 1206 w 1206"/>
              <a:gd name="T18" fmla="*/ 582 h 582"/>
            </a:gdLst>
            <a:ahLst/>
            <a:cxnLst>
              <a:cxn ang="T10">
                <a:pos x="T0" y="T1"/>
              </a:cxn>
              <a:cxn ang="T11">
                <a:pos x="T2" y="T3"/>
              </a:cxn>
              <a:cxn ang="T12">
                <a:pos x="T4" y="T5"/>
              </a:cxn>
              <a:cxn ang="T13">
                <a:pos x="T6" y="T7"/>
              </a:cxn>
              <a:cxn ang="T14">
                <a:pos x="T8" y="T9"/>
              </a:cxn>
            </a:cxnLst>
            <a:rect l="T15" t="T16" r="T17" b="T18"/>
            <a:pathLst>
              <a:path w="1206" h="582">
                <a:moveTo>
                  <a:pt x="0" y="15"/>
                </a:moveTo>
                <a:lnTo>
                  <a:pt x="156" y="582"/>
                </a:lnTo>
                <a:lnTo>
                  <a:pt x="1044" y="576"/>
                </a:lnTo>
                <a:lnTo>
                  <a:pt x="1206" y="0"/>
                </a:lnTo>
                <a:lnTo>
                  <a:pt x="0" y="15"/>
                </a:lnTo>
                <a:close/>
              </a:path>
            </a:pathLst>
          </a:custGeom>
          <a:gradFill rotWithShape="1">
            <a:gsLst>
              <a:gs pos="0">
                <a:srgbClr val="DDDDDD"/>
              </a:gs>
              <a:gs pos="50000">
                <a:srgbClr val="5F5F5F"/>
              </a:gs>
              <a:gs pos="100000">
                <a:srgbClr val="DDDDDD"/>
              </a:gs>
            </a:gsLst>
            <a:lin ang="0" scaled="1"/>
          </a:gradFill>
          <a:ln w="25400" cmpd="sng">
            <a:solidFill>
              <a:schemeClr val="bg2"/>
            </a:solidFill>
            <a:round/>
            <a:headEnd/>
            <a:tailEnd/>
          </a:ln>
        </p:spPr>
        <p:txBody>
          <a:bodyPr wrap="none" anchor="ctr"/>
          <a:lstStyle/>
          <a:p>
            <a:endParaRPr lang="zh-CN" altLang="en-US"/>
          </a:p>
        </p:txBody>
      </p:sp>
      <p:sp>
        <p:nvSpPr>
          <p:cNvPr id="132164" name="未知"/>
          <p:cNvSpPr>
            <a:spLocks/>
          </p:cNvSpPr>
          <p:nvPr/>
        </p:nvSpPr>
        <p:spPr bwMode="auto">
          <a:xfrm>
            <a:off x="1397000" y="4292600"/>
            <a:ext cx="2151063" cy="952500"/>
          </a:xfrm>
          <a:custGeom>
            <a:avLst/>
            <a:gdLst/>
            <a:ahLst/>
            <a:cxnLst>
              <a:cxn ang="0">
                <a:pos x="0" y="3"/>
              </a:cxn>
              <a:cxn ang="0">
                <a:pos x="165" y="597"/>
              </a:cxn>
              <a:cxn ang="0">
                <a:pos x="308" y="600"/>
              </a:cxn>
              <a:cxn ang="0">
                <a:pos x="1365" y="597"/>
              </a:cxn>
              <a:cxn ang="0">
                <a:pos x="1518" y="0"/>
              </a:cxn>
              <a:cxn ang="0">
                <a:pos x="0" y="3"/>
              </a:cxn>
            </a:cxnLst>
            <a:rect l="0" t="0" r="r" b="b"/>
            <a:pathLst>
              <a:path w="1518" h="600">
                <a:moveTo>
                  <a:pt x="0" y="3"/>
                </a:moveTo>
                <a:lnTo>
                  <a:pt x="165" y="597"/>
                </a:lnTo>
                <a:lnTo>
                  <a:pt x="308" y="600"/>
                </a:lnTo>
                <a:lnTo>
                  <a:pt x="1365" y="597"/>
                </a:lnTo>
                <a:lnTo>
                  <a:pt x="1518" y="0"/>
                </a:lnTo>
                <a:lnTo>
                  <a:pt x="0" y="3"/>
                </a:lnTo>
                <a:close/>
              </a:path>
            </a:pathLst>
          </a:custGeom>
          <a:gradFill rotWithShape="1">
            <a:gsLst>
              <a:gs pos="0">
                <a:schemeClr val="bg1"/>
              </a:gs>
              <a:gs pos="50000">
                <a:srgbClr val="FFCC00"/>
              </a:gs>
              <a:gs pos="100000">
                <a:schemeClr val="bg1"/>
              </a:gs>
            </a:gsLst>
            <a:lin ang="0" scaled="1"/>
          </a:gradFill>
          <a:ln w="25400" cap="flat" cmpd="sng">
            <a:solidFill>
              <a:srgbClr val="B4780C"/>
            </a:solidFill>
            <a:round/>
            <a:headEnd/>
            <a:tailEnd/>
          </a:ln>
        </p:spPr>
        <p:txBody>
          <a:bodyPr wrap="none" anchor="ctr"/>
          <a:lstStyle/>
          <a:p>
            <a:pPr>
              <a:buFont typeface="Arial" pitchFamily="34" charset="0"/>
              <a:buNone/>
              <a:defRPr/>
            </a:pPr>
            <a:endParaRPr lang="zh-CN" altLang="en-US">
              <a:latin typeface="Arial" pitchFamily="34" charset="0"/>
              <a:ea typeface="宋体" pitchFamily="2" charset="-122"/>
            </a:endParaRPr>
          </a:p>
        </p:txBody>
      </p:sp>
      <p:sp>
        <p:nvSpPr>
          <p:cNvPr id="19465" name="Oval 69"/>
          <p:cNvSpPr>
            <a:spLocks noChangeArrowheads="1"/>
          </p:cNvSpPr>
          <p:nvPr/>
        </p:nvSpPr>
        <p:spPr bwMode="auto">
          <a:xfrm>
            <a:off x="1652588" y="5060950"/>
            <a:ext cx="1700212" cy="304800"/>
          </a:xfrm>
          <a:prstGeom prst="ellipse">
            <a:avLst/>
          </a:prstGeom>
          <a:gradFill rotWithShape="1">
            <a:gsLst>
              <a:gs pos="0">
                <a:srgbClr val="FFCC00"/>
              </a:gs>
              <a:gs pos="100000">
                <a:srgbClr val="FFEDA3"/>
              </a:gs>
            </a:gsLst>
            <a:lin ang="5400000" scaled="1"/>
          </a:gradFill>
          <a:ln w="9525">
            <a:solidFill>
              <a:schemeClr val="bg2"/>
            </a:solidFill>
            <a:round/>
            <a:headEnd/>
            <a:tailEnd/>
          </a:ln>
        </p:spPr>
        <p:txBody>
          <a:bodyPr wrap="none" anchor="ctr"/>
          <a:lstStyle/>
          <a:p>
            <a:endParaRPr lang="zh-CN" altLang="en-US">
              <a:ea typeface="华文细黑" pitchFamily="2" charset="-122"/>
            </a:endParaRPr>
          </a:p>
        </p:txBody>
      </p:sp>
      <p:sp>
        <p:nvSpPr>
          <p:cNvPr id="19466" name="Oval 70"/>
          <p:cNvSpPr>
            <a:spLocks noChangeArrowheads="1"/>
          </p:cNvSpPr>
          <p:nvPr/>
        </p:nvSpPr>
        <p:spPr bwMode="auto">
          <a:xfrm>
            <a:off x="1381125" y="4090988"/>
            <a:ext cx="2181225" cy="304800"/>
          </a:xfrm>
          <a:prstGeom prst="ellipse">
            <a:avLst/>
          </a:prstGeom>
          <a:gradFill rotWithShape="1">
            <a:gsLst>
              <a:gs pos="0">
                <a:schemeClr val="accent1"/>
              </a:gs>
              <a:gs pos="100000">
                <a:schemeClr val="accent2"/>
              </a:gs>
            </a:gsLst>
            <a:lin ang="5400000" scaled="1"/>
          </a:gradFill>
          <a:ln w="9525">
            <a:noFill/>
            <a:round/>
            <a:headEnd/>
            <a:tailEnd/>
          </a:ln>
        </p:spPr>
        <p:txBody>
          <a:bodyPr wrap="none" anchor="ctr"/>
          <a:lstStyle/>
          <a:p>
            <a:endParaRPr lang="zh-CN" altLang="en-US">
              <a:ea typeface="华文细黑" pitchFamily="2" charset="-122"/>
            </a:endParaRPr>
          </a:p>
        </p:txBody>
      </p:sp>
      <p:sp>
        <p:nvSpPr>
          <p:cNvPr id="19467" name="未知"/>
          <p:cNvSpPr>
            <a:spLocks/>
          </p:cNvSpPr>
          <p:nvPr/>
        </p:nvSpPr>
        <p:spPr bwMode="auto">
          <a:xfrm>
            <a:off x="1108075" y="3162300"/>
            <a:ext cx="958850" cy="2938463"/>
          </a:xfrm>
          <a:custGeom>
            <a:avLst/>
            <a:gdLst>
              <a:gd name="T0" fmla="*/ 0 w 676"/>
              <a:gd name="T1" fmla="*/ 0 h 1851"/>
              <a:gd name="T2" fmla="*/ 488 w 676"/>
              <a:gd name="T3" fmla="*/ 14 h 1851"/>
              <a:gd name="T4" fmla="*/ 676 w 676"/>
              <a:gd name="T5" fmla="*/ 1844 h 1851"/>
              <a:gd name="T6" fmla="*/ 510 w 676"/>
              <a:gd name="T7" fmla="*/ 1851 h 1851"/>
              <a:gd name="T8" fmla="*/ 0 w 676"/>
              <a:gd name="T9" fmla="*/ 0 h 1851"/>
              <a:gd name="T10" fmla="*/ 0 60000 65536"/>
              <a:gd name="T11" fmla="*/ 0 60000 65536"/>
              <a:gd name="T12" fmla="*/ 0 60000 65536"/>
              <a:gd name="T13" fmla="*/ 0 60000 65536"/>
              <a:gd name="T14" fmla="*/ 0 60000 65536"/>
              <a:gd name="T15" fmla="*/ 0 w 676"/>
              <a:gd name="T16" fmla="*/ 0 h 1851"/>
              <a:gd name="T17" fmla="*/ 676 w 676"/>
              <a:gd name="T18" fmla="*/ 1851 h 1851"/>
            </a:gdLst>
            <a:ahLst/>
            <a:cxnLst>
              <a:cxn ang="T10">
                <a:pos x="T0" y="T1"/>
              </a:cxn>
              <a:cxn ang="T11">
                <a:pos x="T2" y="T3"/>
              </a:cxn>
              <a:cxn ang="T12">
                <a:pos x="T4" y="T5"/>
              </a:cxn>
              <a:cxn ang="T13">
                <a:pos x="T6" y="T7"/>
              </a:cxn>
              <a:cxn ang="T14">
                <a:pos x="T8" y="T9"/>
              </a:cxn>
            </a:cxnLst>
            <a:rect l="T15" t="T16" r="T17" b="T18"/>
            <a:pathLst>
              <a:path w="676" h="1851">
                <a:moveTo>
                  <a:pt x="0" y="0"/>
                </a:moveTo>
                <a:lnTo>
                  <a:pt x="488" y="14"/>
                </a:lnTo>
                <a:lnTo>
                  <a:pt x="676" y="1844"/>
                </a:lnTo>
                <a:lnTo>
                  <a:pt x="510" y="1851"/>
                </a:lnTo>
                <a:lnTo>
                  <a:pt x="0" y="0"/>
                </a:lnTo>
                <a:close/>
              </a:path>
            </a:pathLst>
          </a:custGeom>
          <a:gradFill rotWithShape="1">
            <a:gsLst>
              <a:gs pos="0">
                <a:srgbClr val="EAEAEA">
                  <a:alpha val="53000"/>
                </a:srgbClr>
              </a:gs>
              <a:gs pos="100000">
                <a:srgbClr val="EAEAEA">
                  <a:alpha val="0"/>
                </a:srgbClr>
              </a:gs>
            </a:gsLst>
            <a:lin ang="18900000" scaled="1"/>
          </a:gradFill>
          <a:ln w="9525">
            <a:noFill/>
            <a:round/>
            <a:headEnd/>
            <a:tailEnd/>
          </a:ln>
        </p:spPr>
        <p:txBody>
          <a:bodyPr wrap="none" anchor="ctr"/>
          <a:lstStyle/>
          <a:p>
            <a:endParaRPr lang="zh-CN" altLang="en-US"/>
          </a:p>
        </p:txBody>
      </p:sp>
      <p:sp>
        <p:nvSpPr>
          <p:cNvPr id="19468" name="Oval 72"/>
          <p:cNvSpPr>
            <a:spLocks noChangeArrowheads="1"/>
          </p:cNvSpPr>
          <p:nvPr/>
        </p:nvSpPr>
        <p:spPr bwMode="auto">
          <a:xfrm>
            <a:off x="1092200" y="2933700"/>
            <a:ext cx="2692400" cy="465138"/>
          </a:xfrm>
          <a:prstGeom prst="ellipse">
            <a:avLst/>
          </a:prstGeom>
          <a:gradFill rotWithShape="1">
            <a:gsLst>
              <a:gs pos="0">
                <a:schemeClr val="accent1"/>
              </a:gs>
              <a:gs pos="100000">
                <a:schemeClr val="accent2"/>
              </a:gs>
            </a:gsLst>
            <a:lin ang="0" scaled="1"/>
          </a:gradFill>
          <a:ln w="9525">
            <a:noFill/>
            <a:round/>
            <a:headEnd/>
            <a:tailEnd/>
          </a:ln>
        </p:spPr>
        <p:txBody>
          <a:bodyPr wrap="none" anchor="ctr"/>
          <a:lstStyle/>
          <a:p>
            <a:endParaRPr lang="zh-CN" altLang="en-US">
              <a:ea typeface="华文细黑" pitchFamily="2" charset="-122"/>
            </a:endParaRPr>
          </a:p>
        </p:txBody>
      </p:sp>
      <p:sp>
        <p:nvSpPr>
          <p:cNvPr id="19469" name="Line 73"/>
          <p:cNvSpPr>
            <a:spLocks noChangeShapeType="1"/>
          </p:cNvSpPr>
          <p:nvPr/>
        </p:nvSpPr>
        <p:spPr bwMode="auto">
          <a:xfrm flipV="1">
            <a:off x="2620963" y="3860800"/>
            <a:ext cx="2455862" cy="15875"/>
          </a:xfrm>
          <a:prstGeom prst="line">
            <a:avLst/>
          </a:prstGeom>
          <a:noFill/>
          <a:ln w="9525">
            <a:solidFill>
              <a:schemeClr val="tx1"/>
            </a:solidFill>
            <a:round/>
            <a:headEnd type="oval" w="med" len="med"/>
            <a:tailEnd/>
          </a:ln>
        </p:spPr>
        <p:txBody>
          <a:bodyPr wrap="none" anchor="ctr"/>
          <a:lstStyle/>
          <a:p>
            <a:endParaRPr lang="zh-CN" altLang="en-US"/>
          </a:p>
        </p:txBody>
      </p:sp>
      <p:sp>
        <p:nvSpPr>
          <p:cNvPr id="19470" name="Rectangle 74"/>
          <p:cNvSpPr>
            <a:spLocks noChangeArrowheads="1"/>
          </p:cNvSpPr>
          <p:nvPr/>
        </p:nvSpPr>
        <p:spPr bwMode="auto">
          <a:xfrm>
            <a:off x="3270250" y="5229225"/>
            <a:ext cx="1438275" cy="427038"/>
          </a:xfrm>
          <a:prstGeom prst="rect">
            <a:avLst/>
          </a:prstGeom>
          <a:noFill/>
          <a:ln w="9525">
            <a:noFill/>
            <a:miter lim="800000"/>
            <a:headEnd/>
            <a:tailEnd/>
          </a:ln>
        </p:spPr>
        <p:txBody>
          <a:bodyPr>
            <a:spAutoFit/>
          </a:bodyPr>
          <a:lstStyle/>
          <a:p>
            <a:r>
              <a:rPr lang="zh-CN" altLang="en-US" sz="2200" b="1" i="0">
                <a:latin typeface="黑体" pitchFamily="49" charset="-122"/>
                <a:ea typeface="黑体" pitchFamily="49" charset="-122"/>
                <a:sym typeface="Arial" charset="0"/>
              </a:rPr>
              <a:t>一般本科</a:t>
            </a:r>
          </a:p>
        </p:txBody>
      </p:sp>
      <p:sp>
        <p:nvSpPr>
          <p:cNvPr id="19471" name="Line 75"/>
          <p:cNvSpPr>
            <a:spLocks noChangeShapeType="1"/>
          </p:cNvSpPr>
          <p:nvPr/>
        </p:nvSpPr>
        <p:spPr bwMode="auto">
          <a:xfrm flipV="1">
            <a:off x="2619375" y="5661025"/>
            <a:ext cx="2017713" cy="15875"/>
          </a:xfrm>
          <a:prstGeom prst="line">
            <a:avLst/>
          </a:prstGeom>
          <a:noFill/>
          <a:ln w="9525">
            <a:solidFill>
              <a:schemeClr val="tx1"/>
            </a:solidFill>
            <a:round/>
            <a:headEnd type="oval" w="med" len="med"/>
            <a:tailEnd/>
          </a:ln>
        </p:spPr>
        <p:txBody>
          <a:bodyPr wrap="none" anchor="ctr"/>
          <a:lstStyle/>
          <a:p>
            <a:endParaRPr lang="zh-CN" altLang="en-US"/>
          </a:p>
        </p:txBody>
      </p:sp>
      <p:sp>
        <p:nvSpPr>
          <p:cNvPr id="19472" name="Rectangle 76"/>
          <p:cNvSpPr>
            <a:spLocks noChangeArrowheads="1"/>
          </p:cNvSpPr>
          <p:nvPr/>
        </p:nvSpPr>
        <p:spPr bwMode="auto">
          <a:xfrm>
            <a:off x="-36513" y="4076700"/>
            <a:ext cx="1358901" cy="427038"/>
          </a:xfrm>
          <a:prstGeom prst="rect">
            <a:avLst/>
          </a:prstGeom>
          <a:noFill/>
          <a:ln w="9525">
            <a:noFill/>
            <a:miter lim="800000"/>
            <a:headEnd/>
            <a:tailEnd/>
          </a:ln>
        </p:spPr>
        <p:txBody>
          <a:bodyPr>
            <a:spAutoFit/>
          </a:bodyPr>
          <a:lstStyle/>
          <a:p>
            <a:r>
              <a:rPr lang="zh-CN" altLang="en-US" sz="2200" b="1" i="0">
                <a:latin typeface="黑体" pitchFamily="49" charset="-122"/>
                <a:ea typeface="黑体" pitchFamily="49" charset="-122"/>
                <a:sym typeface="Arial" charset="0"/>
              </a:rPr>
              <a:t>高职院校</a:t>
            </a:r>
          </a:p>
        </p:txBody>
      </p:sp>
      <p:sp>
        <p:nvSpPr>
          <p:cNvPr id="19473" name="Line 77"/>
          <p:cNvSpPr>
            <a:spLocks noChangeShapeType="1"/>
          </p:cNvSpPr>
          <p:nvPr/>
        </p:nvSpPr>
        <p:spPr bwMode="auto">
          <a:xfrm flipH="1">
            <a:off x="171450" y="4581525"/>
            <a:ext cx="1404938" cy="0"/>
          </a:xfrm>
          <a:prstGeom prst="line">
            <a:avLst/>
          </a:prstGeom>
          <a:noFill/>
          <a:ln w="9525">
            <a:solidFill>
              <a:schemeClr val="tx1"/>
            </a:solidFill>
            <a:round/>
            <a:headEnd type="oval" w="med" len="med"/>
            <a:tailEnd/>
          </a:ln>
        </p:spPr>
        <p:txBody>
          <a:bodyPr wrap="none" anchor="ctr"/>
          <a:lstStyle/>
          <a:p>
            <a:endParaRPr lang="zh-CN" altLang="en-US"/>
          </a:p>
        </p:txBody>
      </p:sp>
      <p:grpSp>
        <p:nvGrpSpPr>
          <p:cNvPr id="8" name="Group 78"/>
          <p:cNvGrpSpPr>
            <a:grpSpLocks/>
          </p:cNvGrpSpPr>
          <p:nvPr/>
        </p:nvGrpSpPr>
        <p:grpSpPr bwMode="auto">
          <a:xfrm>
            <a:off x="1819275" y="5999163"/>
            <a:ext cx="1270000" cy="201612"/>
            <a:chOff x="0" y="0"/>
            <a:chExt cx="912" cy="159"/>
          </a:xfrm>
        </p:grpSpPr>
        <p:sp>
          <p:nvSpPr>
            <p:cNvPr id="19487" name="Oval 79"/>
            <p:cNvSpPr>
              <a:spLocks noChangeArrowheads="1"/>
            </p:cNvSpPr>
            <p:nvPr/>
          </p:nvSpPr>
          <p:spPr bwMode="auto">
            <a:xfrm>
              <a:off x="0" y="0"/>
              <a:ext cx="901" cy="128"/>
            </a:xfrm>
            <a:prstGeom prst="ellipse">
              <a:avLst/>
            </a:prstGeom>
            <a:gradFill rotWithShape="1">
              <a:gsLst>
                <a:gs pos="0">
                  <a:srgbClr val="B2B2B2"/>
                </a:gs>
                <a:gs pos="100000">
                  <a:srgbClr val="4D4D4D"/>
                </a:gs>
              </a:gsLst>
              <a:lin ang="0" scaled="1"/>
            </a:gradFill>
            <a:ln w="9525">
              <a:noFill/>
              <a:round/>
              <a:headEnd/>
              <a:tailEnd/>
            </a:ln>
          </p:spPr>
          <p:txBody>
            <a:bodyPr wrap="none" anchor="ctr"/>
            <a:lstStyle/>
            <a:p>
              <a:endParaRPr lang="zh-CN" altLang="en-US">
                <a:ea typeface="华文细黑" pitchFamily="2" charset="-122"/>
              </a:endParaRPr>
            </a:p>
          </p:txBody>
        </p:sp>
        <p:sp>
          <p:nvSpPr>
            <p:cNvPr id="19488" name="Oval 80"/>
            <p:cNvSpPr>
              <a:spLocks noChangeArrowheads="1"/>
            </p:cNvSpPr>
            <p:nvPr/>
          </p:nvSpPr>
          <p:spPr bwMode="auto">
            <a:xfrm rot="10800000">
              <a:off x="4" y="8"/>
              <a:ext cx="908" cy="151"/>
            </a:xfrm>
            <a:prstGeom prst="ellipse">
              <a:avLst/>
            </a:prstGeom>
            <a:gradFill rotWithShape="1">
              <a:gsLst>
                <a:gs pos="0">
                  <a:schemeClr val="accent2"/>
                </a:gs>
                <a:gs pos="100000">
                  <a:srgbClr val="253909"/>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sp>
          <p:nvSpPr>
            <p:cNvPr id="19489" name="未知"/>
            <p:cNvSpPr>
              <a:spLocks/>
            </p:cNvSpPr>
            <p:nvPr/>
          </p:nvSpPr>
          <p:spPr bwMode="auto">
            <a:xfrm>
              <a:off x="107" y="23"/>
              <a:ext cx="700" cy="5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759 w 1321"/>
                <a:gd name="T85" fmla="*/ 6 h 712"/>
                <a:gd name="T86" fmla="*/ 847 w 1321"/>
                <a:gd name="T87" fmla="*/ 23 h 712"/>
                <a:gd name="T88" fmla="*/ 932 w 1321"/>
                <a:gd name="T89" fmla="*/ 53 h 712"/>
                <a:gd name="T90" fmla="*/ 1010 w 1321"/>
                <a:gd name="T91" fmla="*/ 90 h 712"/>
                <a:gd name="T92" fmla="*/ 1082 w 1321"/>
                <a:gd name="T93" fmla="*/ 137 h 712"/>
                <a:gd name="T94" fmla="*/ 1149 w 1321"/>
                <a:gd name="T95" fmla="*/ 194 h 712"/>
                <a:gd name="T96" fmla="*/ 1208 w 1321"/>
                <a:gd name="T97" fmla="*/ 256 h 712"/>
                <a:gd name="T98" fmla="*/ 1258 w 1321"/>
                <a:gd name="T99" fmla="*/ 325 h 712"/>
                <a:gd name="T100" fmla="*/ 1301 w 1321"/>
                <a:gd name="T101" fmla="*/ 401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rgbClr val="FF0000">
                    <a:alpha val="0"/>
                  </a:srgbClr>
                </a:gs>
              </a:gsLst>
              <a:lin ang="5400000" scaled="1"/>
            </a:gradFill>
            <a:ln w="9525">
              <a:noFill/>
              <a:round/>
              <a:headEnd/>
              <a:tailEnd/>
            </a:ln>
          </p:spPr>
          <p:txBody>
            <a:bodyPr/>
            <a:lstStyle/>
            <a:p>
              <a:endParaRPr lang="zh-CN" altLang="en-US"/>
            </a:p>
          </p:txBody>
        </p:sp>
      </p:grpSp>
      <p:sp>
        <p:nvSpPr>
          <p:cNvPr id="19475" name="Oval 82"/>
          <p:cNvSpPr>
            <a:spLocks noChangeArrowheads="1"/>
          </p:cNvSpPr>
          <p:nvPr/>
        </p:nvSpPr>
        <p:spPr bwMode="auto">
          <a:xfrm rot="10800000">
            <a:off x="1076325" y="2940050"/>
            <a:ext cx="2724150" cy="458788"/>
          </a:xfrm>
          <a:prstGeom prst="ellipse">
            <a:avLst/>
          </a:prstGeom>
          <a:gradFill rotWithShape="1">
            <a:gsLst>
              <a:gs pos="0">
                <a:schemeClr val="accent1"/>
              </a:gs>
              <a:gs pos="100000">
                <a:srgbClr val="355B0E"/>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sp>
        <p:nvSpPr>
          <p:cNvPr id="19476" name="未知"/>
          <p:cNvSpPr>
            <a:spLocks/>
          </p:cNvSpPr>
          <p:nvPr/>
        </p:nvSpPr>
        <p:spPr bwMode="auto">
          <a:xfrm>
            <a:off x="1423988" y="3003550"/>
            <a:ext cx="2100262" cy="16827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759 w 1321"/>
              <a:gd name="T85" fmla="*/ 6 h 712"/>
              <a:gd name="T86" fmla="*/ 847 w 1321"/>
              <a:gd name="T87" fmla="*/ 23 h 712"/>
              <a:gd name="T88" fmla="*/ 932 w 1321"/>
              <a:gd name="T89" fmla="*/ 53 h 712"/>
              <a:gd name="T90" fmla="*/ 1010 w 1321"/>
              <a:gd name="T91" fmla="*/ 90 h 712"/>
              <a:gd name="T92" fmla="*/ 1082 w 1321"/>
              <a:gd name="T93" fmla="*/ 137 h 712"/>
              <a:gd name="T94" fmla="*/ 1149 w 1321"/>
              <a:gd name="T95" fmla="*/ 194 h 712"/>
              <a:gd name="T96" fmla="*/ 1208 w 1321"/>
              <a:gd name="T97" fmla="*/ 256 h 712"/>
              <a:gd name="T98" fmla="*/ 1258 w 1321"/>
              <a:gd name="T99" fmla="*/ 325 h 712"/>
              <a:gd name="T100" fmla="*/ 1301 w 1321"/>
              <a:gd name="T101" fmla="*/ 401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rgbClr val="FF0000">
                  <a:alpha val="0"/>
                </a:srgbClr>
              </a:gs>
            </a:gsLst>
            <a:lin ang="5400000" scaled="1"/>
          </a:gradFill>
          <a:ln w="9525">
            <a:noFill/>
            <a:round/>
            <a:headEnd/>
            <a:tailEnd/>
          </a:ln>
        </p:spPr>
        <p:txBody>
          <a:bodyPr/>
          <a:lstStyle/>
          <a:p>
            <a:endParaRPr lang="zh-CN" altLang="en-US"/>
          </a:p>
        </p:txBody>
      </p:sp>
      <p:sp>
        <p:nvSpPr>
          <p:cNvPr id="19478" name="Text Box 86"/>
          <p:cNvSpPr txBox="1">
            <a:spLocks noChangeArrowheads="1"/>
          </p:cNvSpPr>
          <p:nvPr/>
        </p:nvSpPr>
        <p:spPr bwMode="auto">
          <a:xfrm>
            <a:off x="971550" y="1844675"/>
            <a:ext cx="3602038" cy="517525"/>
          </a:xfrm>
          <a:prstGeom prst="rect">
            <a:avLst/>
          </a:prstGeom>
          <a:noFill/>
          <a:ln w="9525">
            <a:noFill/>
            <a:miter lim="800000"/>
            <a:headEnd/>
            <a:tailEnd/>
          </a:ln>
        </p:spPr>
        <p:txBody>
          <a:bodyPr>
            <a:spAutoFit/>
          </a:bodyPr>
          <a:lstStyle/>
          <a:p>
            <a:r>
              <a:rPr lang="zh-CN" altLang="en-US" sz="2800" b="1" i="0">
                <a:latin typeface="黑体" pitchFamily="49" charset="-122"/>
                <a:ea typeface="黑体" pitchFamily="49" charset="-122"/>
              </a:rPr>
              <a:t>3.学生的就业状况</a:t>
            </a:r>
          </a:p>
        </p:txBody>
      </p:sp>
      <p:sp>
        <p:nvSpPr>
          <p:cNvPr id="19479" name="AutoShape 9"/>
          <p:cNvSpPr>
            <a:spLocks noChangeArrowheads="1"/>
          </p:cNvSpPr>
          <p:nvPr/>
        </p:nvSpPr>
        <p:spPr bwMode="auto">
          <a:xfrm>
            <a:off x="5364163" y="2060575"/>
            <a:ext cx="3455987" cy="4394200"/>
          </a:xfrm>
          <a:prstGeom prst="roundRect">
            <a:avLst>
              <a:gd name="adj" fmla="val 6903"/>
            </a:avLst>
          </a:prstGeom>
          <a:solidFill>
            <a:schemeClr val="bg1"/>
          </a:solidFill>
          <a:ln w="38100">
            <a:solidFill>
              <a:srgbClr val="99CC00"/>
            </a:solidFill>
            <a:round/>
            <a:headEnd/>
            <a:tailEnd/>
          </a:ln>
        </p:spPr>
        <p:txBody>
          <a:bodyPr wrap="none" lIns="90170" tIns="46990" rIns="90170" bIns="46990" anchor="ctr"/>
          <a:lstStyle/>
          <a:p>
            <a:endParaRPr lang="zh-CN" altLang="en-US">
              <a:ea typeface="华文细黑" pitchFamily="2" charset="-122"/>
            </a:endParaRPr>
          </a:p>
        </p:txBody>
      </p:sp>
      <p:grpSp>
        <p:nvGrpSpPr>
          <p:cNvPr id="9" name="Group 88"/>
          <p:cNvGrpSpPr>
            <a:grpSpLocks/>
          </p:cNvGrpSpPr>
          <p:nvPr/>
        </p:nvGrpSpPr>
        <p:grpSpPr bwMode="auto">
          <a:xfrm>
            <a:off x="5364163" y="1701800"/>
            <a:ext cx="3352800" cy="623888"/>
            <a:chOff x="0" y="0"/>
            <a:chExt cx="1976" cy="393"/>
          </a:xfrm>
        </p:grpSpPr>
        <p:sp>
          <p:nvSpPr>
            <p:cNvPr id="19484" name="AutoShape 11"/>
            <p:cNvSpPr>
              <a:spLocks noChangeArrowheads="1"/>
            </p:cNvSpPr>
            <p:nvPr/>
          </p:nvSpPr>
          <p:spPr bwMode="auto">
            <a:xfrm>
              <a:off x="0" y="16"/>
              <a:ext cx="1975" cy="377"/>
            </a:xfrm>
            <a:prstGeom prst="roundRect">
              <a:avLst>
                <a:gd name="adj" fmla="val 50000"/>
              </a:avLst>
            </a:prstGeom>
            <a:solidFill>
              <a:schemeClr val="tx1"/>
            </a:solidFill>
            <a:ln w="9525">
              <a:noFill/>
              <a:round/>
              <a:headEnd/>
              <a:tailEnd/>
            </a:ln>
          </p:spPr>
          <p:txBody>
            <a:bodyPr wrap="none" anchor="ctr"/>
            <a:lstStyle/>
            <a:p>
              <a:endParaRPr lang="zh-CN" altLang="en-US">
                <a:ea typeface="华文细黑" pitchFamily="2" charset="-122"/>
              </a:endParaRPr>
            </a:p>
          </p:txBody>
        </p:sp>
        <p:sp>
          <p:nvSpPr>
            <p:cNvPr id="19485" name="AutoShape 12"/>
            <p:cNvSpPr>
              <a:spLocks noChangeArrowheads="1"/>
            </p:cNvSpPr>
            <p:nvPr/>
          </p:nvSpPr>
          <p:spPr bwMode="auto">
            <a:xfrm>
              <a:off x="0" y="0"/>
              <a:ext cx="1976" cy="381"/>
            </a:xfrm>
            <a:prstGeom prst="roundRect">
              <a:avLst>
                <a:gd name="adj" fmla="val 50000"/>
              </a:avLst>
            </a:prstGeom>
            <a:solidFill>
              <a:schemeClr val="accent1"/>
            </a:solidFill>
            <a:ln w="9525">
              <a:noFill/>
              <a:round/>
              <a:headEnd/>
              <a:tailEnd/>
            </a:ln>
          </p:spPr>
          <p:txBody>
            <a:bodyPr wrap="none" lIns="90170" tIns="46990" rIns="90170" bIns="46990" anchor="ctr"/>
            <a:lstStyle/>
            <a:p>
              <a:endParaRPr lang="zh-CN" altLang="en-US">
                <a:ea typeface="华文细黑" pitchFamily="2" charset="-122"/>
              </a:endParaRPr>
            </a:p>
          </p:txBody>
        </p:sp>
        <p:sp>
          <p:nvSpPr>
            <p:cNvPr id="19486" name="Oval 13"/>
            <p:cNvSpPr>
              <a:spLocks noChangeArrowheads="1"/>
            </p:cNvSpPr>
            <p:nvPr/>
          </p:nvSpPr>
          <p:spPr bwMode="auto">
            <a:xfrm rot="-2566439">
              <a:off x="16" y="60"/>
              <a:ext cx="143" cy="89"/>
            </a:xfrm>
            <a:prstGeom prst="ellipse">
              <a:avLst/>
            </a:prstGeom>
            <a:gradFill rotWithShape="1">
              <a:gsLst>
                <a:gs pos="0">
                  <a:schemeClr val="bg1"/>
                </a:gs>
                <a:gs pos="100000">
                  <a:schemeClr val="hlink"/>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grpSp>
      <p:sp>
        <p:nvSpPr>
          <p:cNvPr id="19481" name="Rectangle 14"/>
          <p:cNvSpPr>
            <a:spLocks noChangeArrowheads="1"/>
          </p:cNvSpPr>
          <p:nvPr/>
        </p:nvSpPr>
        <p:spPr bwMode="auto">
          <a:xfrm>
            <a:off x="5529263" y="1765300"/>
            <a:ext cx="3168650" cy="403225"/>
          </a:xfrm>
          <a:prstGeom prst="rect">
            <a:avLst/>
          </a:prstGeom>
          <a:noFill/>
          <a:ln w="9525">
            <a:noFill/>
            <a:miter lim="800000"/>
            <a:headEnd/>
            <a:tailEnd/>
          </a:ln>
        </p:spPr>
        <p:txBody>
          <a:bodyPr anchor="ctr"/>
          <a:lstStyle/>
          <a:p>
            <a:pPr algn="ctr"/>
            <a:r>
              <a:rPr lang="zh-CN" altLang="en-US" sz="2800" b="1" i="0">
                <a:solidFill>
                  <a:schemeClr val="tx2"/>
                </a:solidFill>
                <a:ea typeface="黑体" pitchFamily="49" charset="-122"/>
              </a:rPr>
              <a:t>一般本科就业情况</a:t>
            </a:r>
          </a:p>
        </p:txBody>
      </p:sp>
      <p:sp>
        <p:nvSpPr>
          <p:cNvPr id="19482" name="Text Box 93"/>
          <p:cNvSpPr txBox="1">
            <a:spLocks noChangeArrowheads="1"/>
          </p:cNvSpPr>
          <p:nvPr/>
        </p:nvSpPr>
        <p:spPr bwMode="auto">
          <a:xfrm>
            <a:off x="5364163" y="2420938"/>
            <a:ext cx="3600450" cy="3539430"/>
          </a:xfrm>
          <a:prstGeom prst="rect">
            <a:avLst/>
          </a:prstGeom>
          <a:noFill/>
          <a:ln w="9525">
            <a:noFill/>
            <a:miter lim="800000"/>
            <a:headEnd/>
            <a:tailEnd/>
          </a:ln>
        </p:spPr>
        <p:txBody>
          <a:bodyPr>
            <a:spAutoFit/>
          </a:bodyPr>
          <a:lstStyle/>
          <a:p>
            <a:r>
              <a:rPr lang="zh-CN" altLang="en-US" sz="2400" i="0" dirty="0">
                <a:ea typeface="黑体" pitchFamily="49" charset="-122"/>
              </a:rPr>
              <a:t>       </a:t>
            </a:r>
            <a:r>
              <a:rPr lang="zh-CN" altLang="en-US" sz="2800" i="0" dirty="0">
                <a:ea typeface="黑体" pitchFamily="49" charset="-122"/>
              </a:rPr>
              <a:t>总体上学术不及重点大学的学生，实践能力不及高职院校的学生，高不成、低不就，成为就业市场上</a:t>
            </a:r>
            <a:r>
              <a:rPr lang="zh-CN" altLang="en-US" sz="2800" i="0" dirty="0" smtClean="0">
                <a:ea typeface="黑体" pitchFamily="49" charset="-122"/>
              </a:rPr>
              <a:t>就业率低</a:t>
            </a:r>
            <a:r>
              <a:rPr lang="zh-CN" altLang="en-US" sz="2800" i="0" dirty="0">
                <a:ea typeface="黑体" pitchFamily="49" charset="-122"/>
              </a:rPr>
              <a:t>、专业对口</a:t>
            </a:r>
            <a:r>
              <a:rPr lang="zh-CN" altLang="en-US" sz="2800" i="0" dirty="0" smtClean="0">
                <a:ea typeface="黑体" pitchFamily="49" charset="-122"/>
              </a:rPr>
              <a:t>率低</a:t>
            </a:r>
            <a:r>
              <a:rPr lang="zh-CN" altLang="en-US" sz="2800" i="0" dirty="0">
                <a:ea typeface="黑体" pitchFamily="49" charset="-122"/>
              </a:rPr>
              <a:t>、就业</a:t>
            </a:r>
            <a:r>
              <a:rPr lang="zh-CN" altLang="en-US" sz="2800" i="0" dirty="0" smtClean="0">
                <a:ea typeface="黑体" pitchFamily="49" charset="-122"/>
              </a:rPr>
              <a:t>质量差</a:t>
            </a:r>
            <a:r>
              <a:rPr lang="zh-CN" altLang="en-US" sz="2800" i="0" dirty="0">
                <a:ea typeface="黑体" pitchFamily="49" charset="-122"/>
              </a:rPr>
              <a:t>的群体</a:t>
            </a:r>
            <a:r>
              <a:rPr lang="zh-CN" altLang="en-US" sz="2800" i="0" dirty="0" smtClean="0">
                <a:ea typeface="黑体" pitchFamily="49" charset="-122"/>
              </a:rPr>
              <a:t>。</a:t>
            </a:r>
            <a:endParaRPr lang="zh-CN" altLang="en-US" sz="2800" i="0" dirty="0">
              <a:ea typeface="黑体" pitchFamily="49" charset="-122"/>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3"/>
          <p:cNvSpPr txBox="1">
            <a:spLocks noGrp="1" noChangeArrowheads="1"/>
          </p:cNvSpPr>
          <p:nvPr/>
        </p:nvSpPr>
        <p:spPr bwMode="auto">
          <a:xfrm>
            <a:off x="7235825" y="6453188"/>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B9C4E488-0C13-4B65-94D8-2893FFDC4368}" type="slidenum">
              <a:rPr lang="zh-CN" altLang="en-US" sz="1000" b="1">
                <a:ea typeface="华文细黑" pitchFamily="2" charset="-122"/>
              </a:rPr>
              <a:pPr algn="r" eaLnBrk="0" hangingPunct="0"/>
              <a:t>36</a:t>
            </a:fld>
            <a:endParaRPr lang="en-US" altLang="zh-CN" sz="1000" b="1">
              <a:ea typeface="华文细黑" pitchFamily="2" charset="-122"/>
            </a:endParaRPr>
          </a:p>
        </p:txBody>
      </p:sp>
      <p:sp>
        <p:nvSpPr>
          <p:cNvPr id="20483" name="AutoShape 2"/>
          <p:cNvSpPr>
            <a:spLocks noChangeArrowheads="1"/>
          </p:cNvSpPr>
          <p:nvPr/>
        </p:nvSpPr>
        <p:spPr bwMode="auto">
          <a:xfrm>
            <a:off x="1475656" y="2060848"/>
            <a:ext cx="7058025" cy="4103687"/>
          </a:xfrm>
          <a:prstGeom prst="roundRect">
            <a:avLst>
              <a:gd name="adj" fmla="val 2778"/>
            </a:avLst>
          </a:prstGeom>
          <a:gradFill rotWithShape="1">
            <a:gsLst>
              <a:gs pos="0">
                <a:schemeClr val="bg1"/>
              </a:gs>
              <a:gs pos="100000">
                <a:schemeClr val="bg2"/>
              </a:gs>
            </a:gsLst>
            <a:lin ang="18900000" scaled="1"/>
          </a:gradFill>
          <a:ln w="9525">
            <a:solidFill>
              <a:schemeClr val="bg2"/>
            </a:solidFill>
            <a:round/>
            <a:headEnd/>
            <a:tailEnd/>
          </a:ln>
        </p:spPr>
        <p:txBody>
          <a:bodyPr/>
          <a:lstStyle/>
          <a:p>
            <a:endParaRPr lang="zh-CN" altLang="en-US">
              <a:ea typeface="华文细黑" pitchFamily="2" charset="-122"/>
            </a:endParaRPr>
          </a:p>
        </p:txBody>
      </p:sp>
      <p:sp>
        <p:nvSpPr>
          <p:cNvPr id="20484" name="Rectangle 15"/>
          <p:cNvSpPr>
            <a:spLocks noChangeArrowheads="1"/>
          </p:cNvSpPr>
          <p:nvPr/>
        </p:nvSpPr>
        <p:spPr bwMode="auto">
          <a:xfrm>
            <a:off x="1116013" y="3657600"/>
            <a:ext cx="6915150" cy="2076450"/>
          </a:xfrm>
          <a:prstGeom prst="rect">
            <a:avLst/>
          </a:prstGeom>
          <a:noFill/>
          <a:ln w="9525">
            <a:noFill/>
            <a:miter lim="800000"/>
            <a:headEnd/>
            <a:tailEnd/>
          </a:ln>
        </p:spPr>
        <p:txBody>
          <a:bodyPr anchor="ctr"/>
          <a:lstStyle/>
          <a:p>
            <a:endParaRPr lang="zh-CN" altLang="en-US" sz="2000" i="0">
              <a:solidFill>
                <a:srgbClr val="333333"/>
              </a:solidFill>
              <a:latin typeface="黑体" pitchFamily="49" charset="-122"/>
              <a:ea typeface="黑体" pitchFamily="49" charset="-122"/>
            </a:endParaRPr>
          </a:p>
        </p:txBody>
      </p:sp>
      <p:pic>
        <p:nvPicPr>
          <p:cNvPr id="20485" name="Picture 18" descr="10"/>
          <p:cNvPicPr>
            <a:picLocks noChangeAspect="1" noChangeArrowheads="1"/>
          </p:cNvPicPr>
          <p:nvPr/>
        </p:nvPicPr>
        <p:blipFill>
          <a:blip r:embed="rId2" cstate="print"/>
          <a:srcRect b="14"/>
          <a:stretch>
            <a:fillRect/>
          </a:stretch>
        </p:blipFill>
        <p:spPr bwMode="auto">
          <a:xfrm>
            <a:off x="179388" y="2708275"/>
            <a:ext cx="1535112" cy="5051425"/>
          </a:xfrm>
          <a:prstGeom prst="rect">
            <a:avLst/>
          </a:prstGeom>
          <a:noFill/>
          <a:ln w="9525">
            <a:noFill/>
            <a:miter lim="800000"/>
            <a:headEnd/>
            <a:tailEnd/>
          </a:ln>
        </p:spPr>
      </p:pic>
      <p:sp>
        <p:nvSpPr>
          <p:cNvPr id="20486" name="Text Box 7"/>
          <p:cNvSpPr txBox="1">
            <a:spLocks noChangeArrowheads="1"/>
          </p:cNvSpPr>
          <p:nvPr/>
        </p:nvSpPr>
        <p:spPr bwMode="auto">
          <a:xfrm>
            <a:off x="1547664" y="2060848"/>
            <a:ext cx="6697662" cy="4054475"/>
          </a:xfrm>
          <a:prstGeom prst="rect">
            <a:avLst/>
          </a:prstGeom>
          <a:noFill/>
          <a:ln w="9525">
            <a:noFill/>
            <a:miter lim="800000"/>
            <a:headEnd/>
            <a:tailEnd/>
          </a:ln>
        </p:spPr>
        <p:txBody>
          <a:bodyPr>
            <a:spAutoFit/>
          </a:bodyPr>
          <a:lstStyle/>
          <a:p>
            <a:r>
              <a:rPr lang="zh-CN" altLang="en-US" sz="2000" i="0" dirty="0">
                <a:solidFill>
                  <a:srgbClr val="333333"/>
                </a:solidFill>
                <a:latin typeface="黑体" pitchFamily="49" charset="-122"/>
                <a:ea typeface="黑体" pitchFamily="49" charset="-122"/>
              </a:rPr>
              <a:t>     </a:t>
            </a:r>
            <a:r>
              <a:rPr lang="zh-CN" altLang="en-US" sz="2600" i="0" dirty="0">
                <a:solidFill>
                  <a:srgbClr val="333333"/>
                </a:solidFill>
                <a:latin typeface="黑体" pitchFamily="49" charset="-122"/>
                <a:ea typeface="黑体" pitchFamily="49" charset="-122"/>
              </a:rPr>
              <a:t>多年来我国就业市场存在着一个怪圈：一方面大学毕业生就业难，另一方面用人单位求贤若渴、找不到所需人才。毕业生数量年年增，但是学校出口不畅、企业进口不旺。</a:t>
            </a:r>
          </a:p>
          <a:p>
            <a:r>
              <a:rPr lang="zh-CN" altLang="en-US" sz="2600" i="0" dirty="0">
                <a:solidFill>
                  <a:srgbClr val="333333"/>
                </a:solidFill>
                <a:latin typeface="黑体" pitchFamily="49" charset="-122"/>
                <a:ea typeface="黑体" pitchFamily="49" charset="-122"/>
              </a:rPr>
              <a:t>    </a:t>
            </a:r>
            <a:endParaRPr lang="zh-CN" altLang="en-US" sz="1600" i="0" dirty="0">
              <a:solidFill>
                <a:srgbClr val="333333"/>
              </a:solidFill>
              <a:latin typeface="黑体" pitchFamily="49" charset="-122"/>
              <a:ea typeface="黑体" pitchFamily="49" charset="-122"/>
            </a:endParaRPr>
          </a:p>
          <a:p>
            <a:r>
              <a:rPr lang="zh-CN" altLang="en-US" sz="2600" i="0" dirty="0">
                <a:solidFill>
                  <a:srgbClr val="333333"/>
                </a:solidFill>
                <a:latin typeface="黑体" pitchFamily="49" charset="-122"/>
                <a:ea typeface="黑体" pitchFamily="49" charset="-122"/>
              </a:rPr>
              <a:t>    穷则思变、危机生变。新建院校必须通过紧密面向行业、企业，培养与社会需求相对路的应用技术型人才，创出自己的办学特色，才能提高就业率、就业质量和专业对口率，才能保障学校的生存和发展。</a:t>
            </a:r>
          </a:p>
        </p:txBody>
      </p:sp>
      <p:sp>
        <p:nvSpPr>
          <p:cNvPr id="20488" name="Text Box 9"/>
          <p:cNvSpPr txBox="1">
            <a:spLocks noChangeArrowheads="1"/>
          </p:cNvSpPr>
          <p:nvPr/>
        </p:nvSpPr>
        <p:spPr bwMode="auto">
          <a:xfrm>
            <a:off x="899592" y="1484784"/>
            <a:ext cx="3602038" cy="517525"/>
          </a:xfrm>
          <a:prstGeom prst="rect">
            <a:avLst/>
          </a:prstGeom>
          <a:noFill/>
          <a:ln w="9525">
            <a:noFill/>
            <a:miter lim="800000"/>
            <a:headEnd/>
            <a:tailEnd/>
          </a:ln>
        </p:spPr>
        <p:txBody>
          <a:bodyPr>
            <a:spAutoFit/>
          </a:bodyPr>
          <a:lstStyle/>
          <a:p>
            <a:r>
              <a:rPr lang="zh-CN" altLang="en-US" sz="2800" b="1" i="0" dirty="0">
                <a:latin typeface="黑体" pitchFamily="49" charset="-122"/>
                <a:ea typeface="黑体" pitchFamily="49" charset="-122"/>
              </a:rPr>
              <a:t>3.学生的就业状况</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899592" y="836712"/>
            <a:ext cx="4911725" cy="579437"/>
          </a:xfrm>
          <a:prstGeom prst="rect">
            <a:avLst/>
          </a:prstGeom>
          <a:noFill/>
          <a:ln w="9525">
            <a:noFill/>
            <a:miter lim="800000"/>
            <a:headEnd/>
            <a:tailEnd/>
          </a:ln>
        </p:spPr>
        <p:txBody>
          <a:bodyPr>
            <a:spAutoFit/>
          </a:bodyPr>
          <a:lstStyle/>
          <a:p>
            <a:r>
              <a:rPr lang="zh-CN" altLang="en-US" sz="3200" i="0" dirty="0" smtClean="0">
                <a:latin typeface="黑体" pitchFamily="49" charset="-122"/>
                <a:ea typeface="黑体" pitchFamily="49" charset="-122"/>
              </a:rPr>
              <a:t>为什么提转型？</a:t>
            </a:r>
            <a:endParaRPr lang="zh-CN" altLang="en-US" dirty="0">
              <a:ea typeface="华文细黑" pitchFamily="2" charset="-122"/>
            </a:endParaRPr>
          </a:p>
        </p:txBody>
      </p:sp>
      <p:sp>
        <p:nvSpPr>
          <p:cNvPr id="143364" name="自选图形 4"/>
          <p:cNvSpPr>
            <a:spLocks noChangeArrowheads="1"/>
          </p:cNvSpPr>
          <p:nvPr/>
        </p:nvSpPr>
        <p:spPr bwMode="auto">
          <a:xfrm>
            <a:off x="179388" y="2760663"/>
            <a:ext cx="4248150" cy="3168650"/>
          </a:xfrm>
          <a:prstGeom prst="roundRect">
            <a:avLst>
              <a:gd name="adj" fmla="val 10347"/>
            </a:avLst>
          </a:prstGeom>
          <a:gradFill rotWithShape="1">
            <a:gsLst>
              <a:gs pos="0">
                <a:srgbClr val="CCECFF"/>
              </a:gs>
              <a:gs pos="100000">
                <a:srgbClr val="FFFFFF"/>
              </a:gs>
            </a:gsLst>
            <a:lin ang="27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grpSp>
        <p:nvGrpSpPr>
          <p:cNvPr id="2" name="Group 5"/>
          <p:cNvGrpSpPr>
            <a:grpSpLocks/>
          </p:cNvGrpSpPr>
          <p:nvPr/>
        </p:nvGrpSpPr>
        <p:grpSpPr bwMode="auto">
          <a:xfrm>
            <a:off x="3994150" y="1773238"/>
            <a:ext cx="646113" cy="1800225"/>
            <a:chOff x="0" y="0"/>
            <a:chExt cx="498" cy="1245"/>
          </a:xfrm>
        </p:grpSpPr>
        <p:sp>
          <p:nvSpPr>
            <p:cNvPr id="143366" name="任意多边形 6"/>
            <p:cNvSpPr>
              <a:spLocks noChangeArrowheads="1"/>
            </p:cNvSpPr>
            <p:nvPr/>
          </p:nvSpPr>
          <p:spPr bwMode="auto">
            <a:xfrm>
              <a:off x="121" y="0"/>
              <a:ext cx="232"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9525">
              <a:noFill/>
              <a:miter lim="800000"/>
              <a:headEnd/>
              <a:tailEnd/>
            </a:ln>
            <a:effectLst>
              <a:outerShdw dist="91581" dir="3378596" algn="ctr" rotWithShape="0">
                <a:srgbClr val="C0C0C0">
                  <a:alpha val="50000"/>
                </a:srgbClr>
              </a:outerShdw>
            </a:effectLst>
          </p:spPr>
          <p:txBody>
            <a:bodyPr/>
            <a:lstStyle/>
            <a:p>
              <a:pPr>
                <a:buFont typeface="Arial" pitchFamily="34" charset="0"/>
                <a:buNone/>
                <a:defRPr/>
              </a:pPr>
              <a:endParaRPr lang="zh-CN" altLang="en-US">
                <a:latin typeface="Arial" pitchFamily="34" charset="0"/>
                <a:ea typeface="华文细黑" pitchFamily="2" charset="-122"/>
              </a:endParaRPr>
            </a:p>
          </p:txBody>
        </p:sp>
        <p:sp>
          <p:nvSpPr>
            <p:cNvPr id="143367" name="任意多边形 7"/>
            <p:cNvSpPr>
              <a:spLocks noChangeArrowheads="1"/>
            </p:cNvSpPr>
            <p:nvPr/>
          </p:nvSpPr>
          <p:spPr bwMode="auto">
            <a:xfrm>
              <a:off x="0" y="281"/>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7099E2"/>
            </a:solidFill>
            <a:ln w="9525">
              <a:noFill/>
              <a:miter lim="800000"/>
              <a:headEnd/>
              <a:tailEnd/>
            </a:ln>
            <a:effectLst>
              <a:outerShdw dist="91581" dir="3378596" algn="ctr" rotWithShape="0">
                <a:srgbClr val="C0C0C0">
                  <a:alpha val="50000"/>
                </a:srgbClr>
              </a:outerShdw>
            </a:effectLst>
          </p:spPr>
          <p:txBody>
            <a:bodyPr/>
            <a:lstStyle/>
            <a:p>
              <a:pPr>
                <a:buFont typeface="Arial" pitchFamily="34" charset="0"/>
                <a:buNone/>
                <a:defRPr/>
              </a:pPr>
              <a:endParaRPr lang="zh-CN" altLang="en-US">
                <a:latin typeface="Arial" pitchFamily="34" charset="0"/>
                <a:ea typeface="华文细黑" pitchFamily="2" charset="-122"/>
              </a:endParaRPr>
            </a:p>
          </p:txBody>
        </p:sp>
      </p:grpSp>
      <p:sp>
        <p:nvSpPr>
          <p:cNvPr id="28677" name="文本框 8"/>
          <p:cNvSpPr txBox="1">
            <a:spLocks noChangeArrowheads="1"/>
          </p:cNvSpPr>
          <p:nvPr/>
        </p:nvSpPr>
        <p:spPr bwMode="auto">
          <a:xfrm>
            <a:off x="250825" y="2924175"/>
            <a:ext cx="4033838" cy="2652713"/>
          </a:xfrm>
          <a:prstGeom prst="rect">
            <a:avLst/>
          </a:prstGeom>
          <a:noFill/>
          <a:ln w="9525">
            <a:noFill/>
            <a:miter lim="800000"/>
            <a:headEnd/>
            <a:tailEnd/>
          </a:ln>
        </p:spPr>
        <p:txBody>
          <a:bodyPr>
            <a:spAutoFit/>
          </a:bodyPr>
          <a:lstStyle/>
          <a:p>
            <a:pPr eaLnBrk="0" hangingPunct="0"/>
            <a:r>
              <a:rPr lang="zh-CN" altLang="en-US" sz="2200" i="0" dirty="0">
                <a:solidFill>
                  <a:srgbClr val="000000"/>
                </a:solidFill>
                <a:ea typeface="黑体" pitchFamily="49" charset="-122"/>
              </a:rPr>
              <a:t>     </a:t>
            </a:r>
            <a:r>
              <a:rPr lang="zh-CN" altLang="en-US" sz="2400" i="0" dirty="0">
                <a:solidFill>
                  <a:srgbClr val="000000"/>
                </a:solidFill>
                <a:ea typeface="黑体" pitchFamily="49" charset="-122"/>
              </a:rPr>
              <a:t> </a:t>
            </a:r>
            <a:r>
              <a:rPr lang="zh-CN" altLang="en-US" sz="2400" i="0" dirty="0" smtClean="0">
                <a:solidFill>
                  <a:srgbClr val="000000"/>
                </a:solidFill>
                <a:ea typeface="黑体" pitchFamily="49" charset="-122"/>
              </a:rPr>
              <a:t>新建</a:t>
            </a:r>
            <a:r>
              <a:rPr lang="en-US" sz="2400" i="0" dirty="0" smtClean="0">
                <a:solidFill>
                  <a:srgbClr val="000000"/>
                </a:solidFill>
                <a:ea typeface="黑体" pitchFamily="49" charset="-122"/>
              </a:rPr>
              <a:t>本科院校建校起点不高</a:t>
            </a:r>
            <a:r>
              <a:rPr lang="en-US" sz="2400" i="0" dirty="0">
                <a:solidFill>
                  <a:srgbClr val="000000"/>
                </a:solidFill>
                <a:ea typeface="黑体" pitchFamily="49" charset="-122"/>
              </a:rPr>
              <a:t>，一般都把学校定位在教学型，把人才培养目标定位在应用型，与应用技术型属于同一种人才类型，从培养目标上没有转型的问题，但是这只是表面现象。</a:t>
            </a:r>
          </a:p>
        </p:txBody>
      </p:sp>
      <p:sp>
        <p:nvSpPr>
          <p:cNvPr id="143369" name="自选图形 10"/>
          <p:cNvSpPr>
            <a:spLocks noChangeArrowheads="1"/>
          </p:cNvSpPr>
          <p:nvPr/>
        </p:nvSpPr>
        <p:spPr bwMode="auto">
          <a:xfrm>
            <a:off x="4714875" y="2749550"/>
            <a:ext cx="4249738" cy="3135313"/>
          </a:xfrm>
          <a:prstGeom prst="roundRect">
            <a:avLst>
              <a:gd name="adj" fmla="val 10347"/>
            </a:avLst>
          </a:prstGeom>
          <a:gradFill rotWithShape="1">
            <a:gsLst>
              <a:gs pos="0">
                <a:srgbClr val="FFFFFF"/>
              </a:gs>
              <a:gs pos="100000">
                <a:srgbClr val="D8F4BE"/>
              </a:gs>
            </a:gsLst>
            <a:lin ang="189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28679" name="文本框 11"/>
          <p:cNvSpPr txBox="1">
            <a:spLocks noChangeArrowheads="1"/>
          </p:cNvSpPr>
          <p:nvPr/>
        </p:nvSpPr>
        <p:spPr bwMode="auto">
          <a:xfrm>
            <a:off x="4787900" y="2749550"/>
            <a:ext cx="4176713" cy="3017838"/>
          </a:xfrm>
          <a:prstGeom prst="rect">
            <a:avLst/>
          </a:prstGeom>
          <a:noFill/>
          <a:ln w="9525">
            <a:noFill/>
            <a:miter lim="800000"/>
            <a:headEnd/>
            <a:tailEnd/>
          </a:ln>
        </p:spPr>
        <p:txBody>
          <a:bodyPr>
            <a:spAutoFit/>
          </a:bodyPr>
          <a:lstStyle/>
          <a:p>
            <a:pPr eaLnBrk="0" hangingPunct="0"/>
            <a:r>
              <a:rPr lang="zh-CN" altLang="en-US" sz="2200" i="0" dirty="0">
                <a:solidFill>
                  <a:srgbClr val="000000"/>
                </a:solidFill>
                <a:ea typeface="黑体" pitchFamily="49" charset="-122"/>
              </a:rPr>
              <a:t>         </a:t>
            </a:r>
            <a:r>
              <a:rPr lang="en-US" sz="2400" i="0" dirty="0" err="1">
                <a:solidFill>
                  <a:srgbClr val="000000"/>
                </a:solidFill>
                <a:ea typeface="黑体" pitchFamily="49" charset="-122"/>
              </a:rPr>
              <a:t>事实上，</a:t>
            </a:r>
            <a:r>
              <a:rPr lang="en-US" sz="2400" i="0" dirty="0" err="1" smtClean="0">
                <a:solidFill>
                  <a:srgbClr val="000000"/>
                </a:solidFill>
                <a:ea typeface="黑体" pitchFamily="49" charset="-122"/>
              </a:rPr>
              <a:t>诸多的</a:t>
            </a:r>
            <a:r>
              <a:rPr lang="zh-CN" altLang="en-US" sz="2400" i="0" dirty="0" smtClean="0">
                <a:solidFill>
                  <a:srgbClr val="000000"/>
                </a:solidFill>
                <a:ea typeface="黑体" pitchFamily="49" charset="-122"/>
              </a:rPr>
              <a:t>新建</a:t>
            </a:r>
            <a:r>
              <a:rPr lang="en-US" sz="2400" i="0" dirty="0" smtClean="0">
                <a:solidFill>
                  <a:srgbClr val="000000"/>
                </a:solidFill>
                <a:ea typeface="黑体" pitchFamily="49" charset="-122"/>
              </a:rPr>
              <a:t>本</a:t>
            </a:r>
            <a:endParaRPr lang="en-US" sz="2400" i="0" dirty="0">
              <a:solidFill>
                <a:srgbClr val="000000"/>
              </a:solidFill>
              <a:ea typeface="黑体" pitchFamily="49" charset="-122"/>
            </a:endParaRPr>
          </a:p>
          <a:p>
            <a:pPr eaLnBrk="0" hangingPunct="0"/>
            <a:r>
              <a:rPr lang="zh-CN" altLang="en-US" sz="2400" i="0" dirty="0">
                <a:solidFill>
                  <a:srgbClr val="000000"/>
                </a:solidFill>
                <a:ea typeface="黑体" pitchFamily="49" charset="-122"/>
              </a:rPr>
              <a:t>     </a:t>
            </a:r>
            <a:r>
              <a:rPr lang="en-US" sz="2400" i="0" dirty="0">
                <a:solidFill>
                  <a:srgbClr val="000000"/>
                </a:solidFill>
                <a:ea typeface="黑体" pitchFamily="49" charset="-122"/>
              </a:rPr>
              <a:t>科院校没有自己的办学经验和套路，就模仿老本科院校甚至重点大学办学道路和培养模式，在诸多方面存在着与应用技术型人才培养不相符合、不能支撑的问题。</a:t>
            </a:r>
            <a:r>
              <a:rPr lang="en-US" sz="2400" i="0" dirty="0" err="1">
                <a:solidFill>
                  <a:srgbClr val="FF3300"/>
                </a:solidFill>
                <a:ea typeface="黑体" pitchFamily="49" charset="-122"/>
              </a:rPr>
              <a:t>这就提出了转型的任务</a:t>
            </a:r>
            <a:r>
              <a:rPr lang="en-US" sz="2400" i="0" dirty="0">
                <a:solidFill>
                  <a:srgbClr val="FF3300"/>
                </a:solidFill>
                <a:ea typeface="黑体" pitchFamily="49" charset="-122"/>
              </a:rPr>
              <a:t>。</a:t>
            </a:r>
          </a:p>
        </p:txBody>
      </p:sp>
      <p:grpSp>
        <p:nvGrpSpPr>
          <p:cNvPr id="3" name="Group 11"/>
          <p:cNvGrpSpPr>
            <a:grpSpLocks/>
          </p:cNvGrpSpPr>
          <p:nvPr/>
        </p:nvGrpSpPr>
        <p:grpSpPr bwMode="auto">
          <a:xfrm>
            <a:off x="4714875" y="1773238"/>
            <a:ext cx="647700" cy="1798637"/>
            <a:chOff x="0" y="0"/>
            <a:chExt cx="498" cy="1245"/>
          </a:xfrm>
        </p:grpSpPr>
        <p:sp>
          <p:nvSpPr>
            <p:cNvPr id="143372" name="任意多边形 13"/>
            <p:cNvSpPr>
              <a:spLocks noChangeArrowheads="1"/>
            </p:cNvSpPr>
            <p:nvPr/>
          </p:nvSpPr>
          <p:spPr bwMode="auto">
            <a:xfrm>
              <a:off x="121" y="0"/>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9525">
              <a:noFill/>
              <a:miter lim="800000"/>
              <a:headEnd/>
              <a:tailEnd/>
            </a:ln>
            <a:effectLst>
              <a:outerShdw dist="91581" dir="3378596" algn="ctr" rotWithShape="0">
                <a:srgbClr val="C0C0C0">
                  <a:alpha val="50000"/>
                </a:srgbClr>
              </a:outerShdw>
            </a:effectLst>
          </p:spPr>
          <p:txBody>
            <a:bodyPr/>
            <a:lstStyle/>
            <a:p>
              <a:pPr>
                <a:buFont typeface="Arial" pitchFamily="34" charset="0"/>
                <a:buNone/>
                <a:defRPr/>
              </a:pPr>
              <a:endParaRPr lang="zh-CN" altLang="en-US">
                <a:latin typeface="Arial" pitchFamily="34" charset="0"/>
                <a:ea typeface="华文细黑" pitchFamily="2" charset="-122"/>
              </a:endParaRPr>
            </a:p>
          </p:txBody>
        </p:sp>
        <p:sp>
          <p:nvSpPr>
            <p:cNvPr id="143373" name="任意多边形 14"/>
            <p:cNvSpPr>
              <a:spLocks noChangeArrowheads="1"/>
            </p:cNvSpPr>
            <p:nvPr/>
          </p:nvSpPr>
          <p:spPr bwMode="auto">
            <a:xfrm>
              <a:off x="0" y="281"/>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4988C"/>
            </a:solidFill>
            <a:ln w="9525">
              <a:noFill/>
              <a:miter lim="800000"/>
              <a:headEnd/>
              <a:tailEnd/>
            </a:ln>
            <a:effectLst>
              <a:outerShdw dist="91581" dir="3378596" algn="ctr" rotWithShape="0">
                <a:srgbClr val="C0C0C0">
                  <a:alpha val="50000"/>
                </a:srgbClr>
              </a:outerShdw>
            </a:effectLst>
          </p:spPr>
          <p:txBody>
            <a:bodyPr/>
            <a:lstStyle/>
            <a:p>
              <a:pPr>
                <a:buFont typeface="Arial" pitchFamily="34" charset="0"/>
                <a:buNone/>
                <a:defRPr/>
              </a:pPr>
              <a:endParaRPr lang="zh-CN" altLang="en-US">
                <a:latin typeface="Arial" pitchFamily="34" charset="0"/>
                <a:ea typeface="华文细黑" pitchFamily="2" charset="-122"/>
              </a:endParaRPr>
            </a:p>
          </p:txBody>
        </p:sp>
      </p:grpSp>
      <p:sp>
        <p:nvSpPr>
          <p:cNvPr id="28681" name="Rectangle 2"/>
          <p:cNvSpPr>
            <a:spLocks noChangeArrowheads="1"/>
          </p:cNvSpPr>
          <p:nvPr/>
        </p:nvSpPr>
        <p:spPr bwMode="auto">
          <a:xfrm>
            <a:off x="468313" y="173038"/>
            <a:ext cx="8207375" cy="592137"/>
          </a:xfrm>
          <a:prstGeom prst="rect">
            <a:avLst/>
          </a:prstGeom>
          <a:noFill/>
          <a:ln w="9525">
            <a:noFill/>
            <a:miter lim="800000"/>
            <a:headEnd/>
            <a:tailEnd/>
          </a:ln>
        </p:spPr>
        <p:txBody>
          <a:bodyPr anchor="ctr"/>
          <a:lstStyle/>
          <a:p>
            <a:pPr>
              <a:buFontTx/>
              <a:buNone/>
            </a:pPr>
            <a:r>
              <a:rPr lang="zh-CN" altLang="en-US" sz="3600" i="0" dirty="0" smtClean="0">
                <a:latin typeface="黑体" pitchFamily="49" charset="-122"/>
                <a:ea typeface="黑体" pitchFamily="49" charset="-122"/>
              </a:rPr>
              <a:t>  五</a:t>
            </a:r>
            <a:r>
              <a:rPr lang="zh-CN" altLang="en-US" sz="3600" i="0" dirty="0" smtClean="0">
                <a:latin typeface="黑体" pitchFamily="49" charset="-122"/>
                <a:ea typeface="黑体" pitchFamily="49" charset="-122"/>
              </a:rPr>
              <a:t>、向应用技术型大学转型，转什么？</a:t>
            </a:r>
            <a:endParaRPr lang="en-US" altLang="zh-CN" sz="3600" i="0" dirty="0">
              <a:latin typeface="黑体" pitchFamily="49" charset="-122"/>
              <a:ea typeface="黑体" pitchFamily="49" charset="-122"/>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Documents and Settings\鱼不愚\桌面\001.png"/>
          <p:cNvPicPr>
            <a:picLocks noChangeAspect="1" noChangeArrowheads="1"/>
          </p:cNvPicPr>
          <p:nvPr/>
        </p:nvPicPr>
        <p:blipFill>
          <a:blip r:embed="rId2" cstate="print"/>
          <a:srcRect/>
          <a:stretch>
            <a:fillRect/>
          </a:stretch>
        </p:blipFill>
        <p:spPr bwMode="auto">
          <a:xfrm>
            <a:off x="1044575" y="2060575"/>
            <a:ext cx="1935163" cy="3178175"/>
          </a:xfrm>
          <a:prstGeom prst="rect">
            <a:avLst/>
          </a:prstGeom>
          <a:noFill/>
          <a:ln w="9525">
            <a:noFill/>
            <a:miter lim="800000"/>
            <a:headEnd/>
            <a:tailEnd/>
          </a:ln>
        </p:spPr>
      </p:pic>
      <p:pic>
        <p:nvPicPr>
          <p:cNvPr id="29699" name="圆角矩形 38"/>
          <p:cNvPicPr>
            <a:picLocks noChangeArrowheads="1"/>
          </p:cNvPicPr>
          <p:nvPr/>
        </p:nvPicPr>
        <p:blipFill>
          <a:blip r:embed="rId3" cstate="print"/>
          <a:srcRect/>
          <a:stretch>
            <a:fillRect/>
          </a:stretch>
        </p:blipFill>
        <p:spPr bwMode="auto">
          <a:xfrm>
            <a:off x="4140200" y="1989138"/>
            <a:ext cx="4176713" cy="5605462"/>
          </a:xfrm>
          <a:prstGeom prst="rect">
            <a:avLst/>
          </a:prstGeom>
          <a:noFill/>
          <a:ln w="9525">
            <a:noFill/>
            <a:miter lim="800000"/>
            <a:headEnd/>
            <a:tailEnd/>
          </a:ln>
        </p:spPr>
      </p:pic>
      <p:sp>
        <p:nvSpPr>
          <p:cNvPr id="29700" name="TextBox 40"/>
          <p:cNvSpPr txBox="1">
            <a:spLocks noChangeArrowheads="1"/>
          </p:cNvSpPr>
          <p:nvPr/>
        </p:nvSpPr>
        <p:spPr bwMode="auto">
          <a:xfrm>
            <a:off x="4356100" y="2133600"/>
            <a:ext cx="3889375" cy="2652713"/>
          </a:xfrm>
          <a:prstGeom prst="rect">
            <a:avLst/>
          </a:prstGeom>
          <a:noFill/>
          <a:ln w="9525">
            <a:noFill/>
            <a:miter lim="800000"/>
            <a:headEnd/>
            <a:tailEnd/>
          </a:ln>
        </p:spPr>
        <p:txBody>
          <a:bodyPr>
            <a:spAutoFit/>
          </a:bodyPr>
          <a:lstStyle/>
          <a:p>
            <a:pPr eaLnBrk="0" hangingPunct="0"/>
            <a:r>
              <a:rPr lang="zh-CN" altLang="en-US" sz="2400" i="0">
                <a:latin typeface="微软雅黑" pitchFamily="34" charset="-122"/>
                <a:ea typeface="黑体" pitchFamily="49" charset="-122"/>
              </a:rPr>
              <a:t>   </a:t>
            </a:r>
            <a:r>
              <a:rPr lang="en-US" sz="2400" i="0">
                <a:latin typeface="微软雅黑" pitchFamily="34" charset="-122"/>
                <a:ea typeface="黑体" pitchFamily="49" charset="-122"/>
              </a:rPr>
              <a:t>专业还是按照学科体系及传统专业目录来设置，专业方向及教学内容和行业发展、企业需求相脱节。</a:t>
            </a:r>
          </a:p>
          <a:p>
            <a:pPr eaLnBrk="0" hangingPunct="0"/>
            <a:r>
              <a:rPr lang="zh-CN" altLang="en-US" sz="2400" i="0">
                <a:latin typeface="微软雅黑" pitchFamily="34" charset="-122"/>
                <a:ea typeface="黑体" pitchFamily="49" charset="-122"/>
              </a:rPr>
              <a:t>   </a:t>
            </a:r>
            <a:r>
              <a:rPr lang="en-US" sz="2400" i="0">
                <a:solidFill>
                  <a:srgbClr val="FF3300"/>
                </a:solidFill>
                <a:latin typeface="微软雅黑" pitchFamily="34" charset="-122"/>
                <a:ea typeface="黑体" pitchFamily="49" charset="-122"/>
              </a:rPr>
              <a:t>所以要实现专业或专业方向设置的转型。</a:t>
            </a:r>
          </a:p>
          <a:p>
            <a:pPr eaLnBrk="0" hangingPunct="0"/>
            <a:endParaRPr lang="en-US" sz="2400" i="0">
              <a:solidFill>
                <a:srgbClr val="FF3300"/>
              </a:solidFill>
              <a:latin typeface="微软雅黑" pitchFamily="34" charset="-122"/>
              <a:ea typeface="黑体" pitchFamily="49" charset="-122"/>
            </a:endParaRPr>
          </a:p>
        </p:txBody>
      </p:sp>
      <p:sp>
        <p:nvSpPr>
          <p:cNvPr id="144389" name="燕尾形箭头 13"/>
          <p:cNvSpPr>
            <a:spLocks noChangeArrowheads="1"/>
          </p:cNvSpPr>
          <p:nvPr/>
        </p:nvSpPr>
        <p:spPr bwMode="auto">
          <a:xfrm>
            <a:off x="2844800" y="3070225"/>
            <a:ext cx="1143000" cy="571500"/>
          </a:xfrm>
          <a:prstGeom prst="notchedRightArrow">
            <a:avLst>
              <a:gd name="adj1" fmla="val 50000"/>
              <a:gd name="adj2" fmla="val 50000"/>
            </a:avLst>
          </a:prstGeom>
          <a:solidFill>
            <a:srgbClr val="009900"/>
          </a:solidFill>
          <a:ln w="9525">
            <a:solidFill>
              <a:srgbClr val="CCFF33"/>
            </a:solidFill>
            <a:miter lim="800000"/>
            <a:headEnd/>
            <a:tailEnd/>
          </a:ln>
          <a:effectLst>
            <a:outerShdw dist="23000" dir="5400000" algn="ctr" rotWithShape="0">
              <a:srgbClr val="000000">
                <a:alpha val="31000"/>
              </a:srgbClr>
            </a:outerShdw>
          </a:effectLst>
        </p:spPr>
        <p:txBody>
          <a:bodyPr anchor="ctr"/>
          <a:lstStyle/>
          <a:p>
            <a:pPr algn="ctr" eaLnBrk="0" hangingPunct="0">
              <a:buFont typeface="Arial" pitchFamily="34" charset="0"/>
              <a:buNone/>
              <a:defRPr/>
            </a:pPr>
            <a:endParaRPr lang="zh-CN" altLang="en-US">
              <a:solidFill>
                <a:srgbClr val="FFFFFF"/>
              </a:solidFill>
              <a:latin typeface="Arial" pitchFamily="34" charset="0"/>
              <a:ea typeface="华文细黑" pitchFamily="2" charset="-122"/>
            </a:endParaRPr>
          </a:p>
        </p:txBody>
      </p:sp>
      <p:sp>
        <p:nvSpPr>
          <p:cNvPr id="29703" name="Text Box 8"/>
          <p:cNvSpPr txBox="1">
            <a:spLocks noChangeArrowheads="1"/>
          </p:cNvSpPr>
          <p:nvPr/>
        </p:nvSpPr>
        <p:spPr bwMode="auto">
          <a:xfrm>
            <a:off x="1331913" y="2636838"/>
            <a:ext cx="623887" cy="639762"/>
          </a:xfrm>
          <a:prstGeom prst="rect">
            <a:avLst/>
          </a:prstGeom>
          <a:noFill/>
          <a:ln w="9525">
            <a:noFill/>
            <a:miter lim="800000"/>
            <a:headEnd/>
            <a:tailEnd/>
          </a:ln>
        </p:spPr>
        <p:txBody>
          <a:bodyPr>
            <a:spAutoFit/>
          </a:bodyPr>
          <a:lstStyle/>
          <a:p>
            <a:r>
              <a:rPr lang="zh-CN" altLang="en-US" sz="2400" b="1" i="0">
                <a:latin typeface="黑体" pitchFamily="49" charset="-122"/>
                <a:ea typeface="黑体" pitchFamily="49" charset="-122"/>
              </a:rPr>
              <a:t> </a:t>
            </a:r>
            <a:r>
              <a:rPr lang="zh-CN" altLang="en-US" sz="3600" b="1" i="0">
                <a:latin typeface="黑体" pitchFamily="49" charset="-122"/>
                <a:ea typeface="黑体" pitchFamily="49" charset="-122"/>
              </a:rPr>
              <a:t>1</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Documents and Settings\鱼不愚\桌面\001.png"/>
          <p:cNvPicPr>
            <a:picLocks noChangeAspect="1" noChangeArrowheads="1"/>
          </p:cNvPicPr>
          <p:nvPr/>
        </p:nvPicPr>
        <p:blipFill>
          <a:blip r:embed="rId2" cstate="print"/>
          <a:srcRect/>
          <a:stretch>
            <a:fillRect/>
          </a:stretch>
        </p:blipFill>
        <p:spPr bwMode="auto">
          <a:xfrm>
            <a:off x="1044575" y="2276475"/>
            <a:ext cx="1935163" cy="3178175"/>
          </a:xfrm>
          <a:prstGeom prst="rect">
            <a:avLst/>
          </a:prstGeom>
          <a:noFill/>
          <a:ln w="9525">
            <a:noFill/>
            <a:miter lim="800000"/>
            <a:headEnd/>
            <a:tailEnd/>
          </a:ln>
        </p:spPr>
      </p:pic>
      <p:pic>
        <p:nvPicPr>
          <p:cNvPr id="30723" name="圆角矩形 38"/>
          <p:cNvPicPr>
            <a:picLocks noChangeArrowheads="1"/>
          </p:cNvPicPr>
          <p:nvPr/>
        </p:nvPicPr>
        <p:blipFill>
          <a:blip r:embed="rId3" cstate="print"/>
          <a:srcRect/>
          <a:stretch>
            <a:fillRect/>
          </a:stretch>
        </p:blipFill>
        <p:spPr bwMode="auto">
          <a:xfrm>
            <a:off x="3563938" y="2205038"/>
            <a:ext cx="5327650" cy="5462587"/>
          </a:xfrm>
          <a:prstGeom prst="rect">
            <a:avLst/>
          </a:prstGeom>
          <a:noFill/>
          <a:ln w="9525">
            <a:noFill/>
            <a:miter lim="800000"/>
            <a:headEnd/>
            <a:tailEnd/>
          </a:ln>
        </p:spPr>
      </p:pic>
      <p:sp>
        <p:nvSpPr>
          <p:cNvPr id="30724" name="TextBox 40"/>
          <p:cNvSpPr txBox="1">
            <a:spLocks noChangeArrowheads="1"/>
          </p:cNvSpPr>
          <p:nvPr/>
        </p:nvSpPr>
        <p:spPr bwMode="auto">
          <a:xfrm>
            <a:off x="3851275" y="2276475"/>
            <a:ext cx="5041900" cy="2560638"/>
          </a:xfrm>
          <a:prstGeom prst="rect">
            <a:avLst/>
          </a:prstGeom>
          <a:noFill/>
          <a:ln w="9525">
            <a:noFill/>
            <a:miter lim="800000"/>
            <a:headEnd/>
            <a:tailEnd/>
          </a:ln>
        </p:spPr>
        <p:txBody>
          <a:bodyPr>
            <a:spAutoFit/>
          </a:bodyPr>
          <a:lstStyle/>
          <a:p>
            <a:pPr eaLnBrk="0" hangingPunct="0"/>
            <a:r>
              <a:rPr lang="zh-CN" altLang="en-US" sz="2400" i="0">
                <a:latin typeface="微软雅黑" pitchFamily="34" charset="-122"/>
                <a:ea typeface="黑体" pitchFamily="49" charset="-122"/>
              </a:rPr>
              <a:t>  </a:t>
            </a:r>
            <a:r>
              <a:rPr lang="zh-CN" altLang="en-US" sz="2300" i="0">
                <a:latin typeface="微软雅黑" pitchFamily="34" charset="-122"/>
                <a:ea typeface="黑体" pitchFamily="49" charset="-122"/>
              </a:rPr>
              <a:t>培养方案还是按照专业规范追求学科知识的系统性、规范性，课程体系还是按照学科体系设置的多年不变的课程，培养方式还是以课程讲授为主要形式，以知识传授为主要目的，弱化了专业能力培养和第二课堂培养要求。</a:t>
            </a:r>
            <a:r>
              <a:rPr lang="zh-CN" altLang="en-US" sz="2300" i="0">
                <a:solidFill>
                  <a:srgbClr val="FF3300"/>
                </a:solidFill>
                <a:latin typeface="微软雅黑" pitchFamily="34" charset="-122"/>
                <a:ea typeface="黑体" pitchFamily="49" charset="-122"/>
              </a:rPr>
              <a:t>所以要实现培养方案的转型。</a:t>
            </a:r>
            <a:r>
              <a:rPr lang="zh-CN" altLang="en-US" sz="2300" i="0">
                <a:latin typeface="微软雅黑" pitchFamily="34" charset="-122"/>
                <a:ea typeface="黑体" pitchFamily="49" charset="-122"/>
              </a:rPr>
              <a:t> </a:t>
            </a:r>
            <a:endParaRPr lang="en-US" sz="2300" i="0">
              <a:latin typeface="微软雅黑" pitchFamily="34" charset="-122"/>
              <a:ea typeface="黑体" pitchFamily="49" charset="-122"/>
            </a:endParaRPr>
          </a:p>
        </p:txBody>
      </p:sp>
      <p:sp>
        <p:nvSpPr>
          <p:cNvPr id="145413" name="燕尾形箭头 13"/>
          <p:cNvSpPr>
            <a:spLocks noChangeArrowheads="1"/>
          </p:cNvSpPr>
          <p:nvPr/>
        </p:nvSpPr>
        <p:spPr bwMode="auto">
          <a:xfrm>
            <a:off x="2484438" y="3070225"/>
            <a:ext cx="1143000" cy="571500"/>
          </a:xfrm>
          <a:prstGeom prst="notchedRightArrow">
            <a:avLst>
              <a:gd name="adj1" fmla="val 50000"/>
              <a:gd name="adj2" fmla="val 50000"/>
            </a:avLst>
          </a:prstGeom>
          <a:solidFill>
            <a:srgbClr val="009900"/>
          </a:solidFill>
          <a:ln w="9525">
            <a:solidFill>
              <a:srgbClr val="CCFF33"/>
            </a:solidFill>
            <a:miter lim="800000"/>
            <a:headEnd/>
            <a:tailEnd/>
          </a:ln>
          <a:effectLst>
            <a:outerShdw dist="23000" dir="5400000" algn="ctr" rotWithShape="0">
              <a:srgbClr val="000000">
                <a:alpha val="31000"/>
              </a:srgbClr>
            </a:outerShdw>
          </a:effectLst>
        </p:spPr>
        <p:txBody>
          <a:bodyPr anchor="ctr"/>
          <a:lstStyle/>
          <a:p>
            <a:pPr algn="ctr" eaLnBrk="0" hangingPunct="0">
              <a:buFont typeface="Arial" pitchFamily="34" charset="0"/>
              <a:buNone/>
              <a:defRPr/>
            </a:pPr>
            <a:endParaRPr lang="zh-CN" altLang="en-US">
              <a:solidFill>
                <a:srgbClr val="FFFFFF"/>
              </a:solidFill>
              <a:latin typeface="Arial" pitchFamily="34" charset="0"/>
              <a:ea typeface="华文细黑" pitchFamily="2" charset="-122"/>
            </a:endParaRPr>
          </a:p>
        </p:txBody>
      </p:sp>
      <p:sp>
        <p:nvSpPr>
          <p:cNvPr id="30727" name="Text Box 8"/>
          <p:cNvSpPr txBox="1">
            <a:spLocks noChangeArrowheads="1"/>
          </p:cNvSpPr>
          <p:nvPr/>
        </p:nvSpPr>
        <p:spPr bwMode="auto">
          <a:xfrm>
            <a:off x="1331913" y="2781300"/>
            <a:ext cx="623887" cy="639763"/>
          </a:xfrm>
          <a:prstGeom prst="rect">
            <a:avLst/>
          </a:prstGeom>
          <a:noFill/>
          <a:ln w="9525">
            <a:noFill/>
            <a:miter lim="800000"/>
            <a:headEnd/>
            <a:tailEnd/>
          </a:ln>
        </p:spPr>
        <p:txBody>
          <a:bodyPr>
            <a:spAutoFit/>
          </a:bodyPr>
          <a:lstStyle/>
          <a:p>
            <a:r>
              <a:rPr lang="zh-CN" altLang="en-US" sz="2400" b="1" i="0">
                <a:latin typeface="黑体" pitchFamily="49" charset="-122"/>
                <a:ea typeface="黑体" pitchFamily="49" charset="-122"/>
              </a:rPr>
              <a:t> </a:t>
            </a:r>
            <a:r>
              <a:rPr lang="zh-CN" altLang="en-US" sz="3600" b="1" i="0">
                <a:latin typeface="黑体" pitchFamily="49" charset="-122"/>
                <a:ea typeface="黑体" pitchFamily="49" charset="-122"/>
              </a:rPr>
              <a:t>2</a:t>
            </a:r>
          </a:p>
        </p:txBody>
      </p:sp>
      <p:sp>
        <p:nvSpPr>
          <p:cNvPr id="9" name="矩形 8"/>
          <p:cNvSpPr/>
          <p:nvPr/>
        </p:nvSpPr>
        <p:spPr>
          <a:xfrm>
            <a:off x="4248834" y="3244334"/>
            <a:ext cx="646331" cy="369332"/>
          </a:xfrm>
          <a:prstGeom prst="rect">
            <a:avLst/>
          </a:prstGeom>
        </p:spPr>
        <p:txBody>
          <a:bodyPr wrap="none">
            <a:spAutoFit/>
          </a:bodyPr>
          <a:lstStyle/>
          <a:p>
            <a:r>
              <a:rPr lang="zh-CN" altLang="en-US" dirty="0" smtClean="0">
                <a:latin typeface="黑体" pitchFamily="49" charset="-122"/>
                <a:ea typeface="黑体" pitchFamily="49" charset="-122"/>
              </a:rPr>
              <a:t>二、</a:t>
            </a:r>
            <a:endParaRPr lang="zh-CN" alt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1700808"/>
            <a:ext cx="6643734" cy="2713820"/>
          </a:xfrm>
          <a:prstGeom prst="rect">
            <a:avLst/>
          </a:prstGeom>
          <a:noFill/>
        </p:spPr>
        <p:txBody>
          <a:bodyPr wrap="square" rtlCol="0">
            <a:spAutoFit/>
          </a:bodyPr>
          <a:lstStyle/>
          <a:p>
            <a:pPr>
              <a:lnSpc>
                <a:spcPct val="150000"/>
              </a:lnSpc>
              <a:buClr>
                <a:srgbClr val="FFFF00"/>
              </a:buClr>
            </a:pPr>
            <a:r>
              <a:rPr lang="zh-CN" altLang="en-US" sz="2400" b="1" dirty="0" smtClean="0">
                <a:latin typeface="华文中宋" pitchFamily="2" charset="-122"/>
                <a:ea typeface="华文中宋" pitchFamily="2" charset="-122"/>
                <a:cs typeface="+mj-cs"/>
              </a:rPr>
              <a:t> </a:t>
            </a:r>
            <a:r>
              <a:rPr lang="zh-CN" altLang="zh-CN" sz="2400" b="1" dirty="0" smtClean="0">
                <a:solidFill>
                  <a:srgbClr val="FF0000"/>
                </a:solidFill>
                <a:latin typeface="华文中宋" pitchFamily="2" charset="-122"/>
                <a:ea typeface="华文中宋" pitchFamily="2" charset="-122"/>
              </a:rPr>
              <a:t>★</a:t>
            </a:r>
            <a:r>
              <a:rPr lang="zh-CN" altLang="en-US" sz="2400" b="1" dirty="0" smtClean="0">
                <a:latin typeface="华文中宋" pitchFamily="2" charset="-122"/>
                <a:ea typeface="华文中宋" pitchFamily="2" charset="-122"/>
                <a:cs typeface="+mj-cs"/>
              </a:rPr>
              <a:t>不同</a:t>
            </a:r>
            <a:r>
              <a:rPr lang="zh-CN" altLang="en-US" sz="2400" b="1" dirty="0">
                <a:latin typeface="华文中宋" pitchFamily="2" charset="-122"/>
                <a:ea typeface="华文中宋" pitchFamily="2" charset="-122"/>
                <a:cs typeface="+mj-cs"/>
              </a:rPr>
              <a:t>类型的人才其培养方式是不同的。</a:t>
            </a:r>
          </a:p>
          <a:p>
            <a:pPr>
              <a:lnSpc>
                <a:spcPct val="150000"/>
              </a:lnSpc>
              <a:buClr>
                <a:srgbClr val="FFFF00"/>
              </a:buClr>
            </a:pPr>
            <a:r>
              <a:rPr lang="zh-CN" altLang="en-US" sz="2400" b="1" dirty="0" smtClean="0">
                <a:latin typeface="华文中宋" pitchFamily="2" charset="-122"/>
                <a:ea typeface="华文中宋" pitchFamily="2" charset="-122"/>
                <a:cs typeface="+mj-cs"/>
              </a:rPr>
              <a:t> </a:t>
            </a:r>
            <a:r>
              <a:rPr lang="zh-CN" altLang="zh-CN" sz="2400" b="1" dirty="0" smtClean="0">
                <a:solidFill>
                  <a:srgbClr val="FF0000"/>
                </a:solidFill>
                <a:latin typeface="华文中宋" pitchFamily="2" charset="-122"/>
                <a:ea typeface="华文中宋" pitchFamily="2" charset="-122"/>
              </a:rPr>
              <a:t>★</a:t>
            </a:r>
            <a:r>
              <a:rPr lang="zh-CN" altLang="en-US" sz="2400" b="1" dirty="0" smtClean="0">
                <a:latin typeface="华文中宋" pitchFamily="2" charset="-122"/>
                <a:ea typeface="华文中宋" pitchFamily="2" charset="-122"/>
                <a:cs typeface="+mj-cs"/>
              </a:rPr>
              <a:t>社会对人才的需求分为不同的类型。</a:t>
            </a:r>
          </a:p>
          <a:p>
            <a:pPr>
              <a:lnSpc>
                <a:spcPct val="150000"/>
              </a:lnSpc>
              <a:buClr>
                <a:srgbClr val="FFFF00"/>
              </a:buClr>
            </a:pPr>
            <a:r>
              <a:rPr lang="zh-CN" altLang="en-US" sz="2400" b="1" dirty="0" smtClean="0">
                <a:latin typeface="华文中宋" pitchFamily="2" charset="-122"/>
                <a:ea typeface="华文中宋" pitchFamily="2" charset="-122"/>
                <a:cs typeface="+mj-cs"/>
              </a:rPr>
              <a:t> </a:t>
            </a:r>
            <a:r>
              <a:rPr lang="zh-CN" altLang="zh-CN" sz="2400" b="1" dirty="0" smtClean="0">
                <a:solidFill>
                  <a:srgbClr val="FF0000"/>
                </a:solidFill>
                <a:latin typeface="华文中宋" pitchFamily="2" charset="-122"/>
                <a:ea typeface="华文中宋" pitchFamily="2" charset="-122"/>
              </a:rPr>
              <a:t>★</a:t>
            </a:r>
            <a:r>
              <a:rPr lang="zh-CN" altLang="en-US" sz="2400" b="1" dirty="0" smtClean="0">
                <a:latin typeface="华文中宋" pitchFamily="2" charset="-122"/>
                <a:ea typeface="华文中宋" pitchFamily="2" charset="-122"/>
                <a:cs typeface="+mj-cs"/>
              </a:rPr>
              <a:t>千</a:t>
            </a:r>
            <a:r>
              <a:rPr lang="zh-CN" altLang="en-US" sz="2400" b="1" dirty="0">
                <a:latin typeface="华文中宋" pitchFamily="2" charset="-122"/>
                <a:ea typeface="华文中宋" pitchFamily="2" charset="-122"/>
                <a:cs typeface="+mj-cs"/>
              </a:rPr>
              <a:t>人一面、千校一面是我国高等教育需要解决的问题。</a:t>
            </a:r>
          </a:p>
          <a:p>
            <a:pPr>
              <a:lnSpc>
                <a:spcPct val="120000"/>
              </a:lnSpc>
              <a:buClr>
                <a:srgbClr val="FF0000"/>
              </a:buClr>
            </a:pPr>
            <a:endParaRPr lang="zh-CN" altLang="en-US" sz="2400" b="1" dirty="0">
              <a:latin typeface="华文中宋" pitchFamily="2" charset="-122"/>
              <a:ea typeface="华文中宋" pitchFamily="2" charset="-122"/>
              <a:cs typeface="+mj-cs"/>
            </a:endParaRPr>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C:\Documents and Settings\鱼不愚\桌面\001.png"/>
          <p:cNvPicPr>
            <a:picLocks noChangeAspect="1" noChangeArrowheads="1"/>
          </p:cNvPicPr>
          <p:nvPr/>
        </p:nvPicPr>
        <p:blipFill>
          <a:blip r:embed="rId2" cstate="print"/>
          <a:srcRect/>
          <a:stretch>
            <a:fillRect/>
          </a:stretch>
        </p:blipFill>
        <p:spPr bwMode="auto">
          <a:xfrm>
            <a:off x="1044575" y="2276475"/>
            <a:ext cx="1935163" cy="3178175"/>
          </a:xfrm>
          <a:prstGeom prst="rect">
            <a:avLst/>
          </a:prstGeom>
          <a:noFill/>
          <a:ln w="9525">
            <a:noFill/>
            <a:miter lim="800000"/>
            <a:headEnd/>
            <a:tailEnd/>
          </a:ln>
        </p:spPr>
      </p:pic>
      <p:pic>
        <p:nvPicPr>
          <p:cNvPr id="31747" name="圆角矩形 38"/>
          <p:cNvPicPr>
            <a:picLocks noChangeArrowheads="1"/>
          </p:cNvPicPr>
          <p:nvPr/>
        </p:nvPicPr>
        <p:blipFill>
          <a:blip r:embed="rId3" cstate="print"/>
          <a:srcRect/>
          <a:stretch>
            <a:fillRect/>
          </a:stretch>
        </p:blipFill>
        <p:spPr bwMode="auto">
          <a:xfrm>
            <a:off x="3563938" y="2205038"/>
            <a:ext cx="5327650" cy="5462587"/>
          </a:xfrm>
          <a:prstGeom prst="rect">
            <a:avLst/>
          </a:prstGeom>
          <a:noFill/>
          <a:ln w="9525">
            <a:noFill/>
            <a:miter lim="800000"/>
            <a:headEnd/>
            <a:tailEnd/>
          </a:ln>
        </p:spPr>
      </p:pic>
      <p:sp>
        <p:nvSpPr>
          <p:cNvPr id="31748" name="TextBox 40"/>
          <p:cNvSpPr txBox="1">
            <a:spLocks noChangeArrowheads="1"/>
          </p:cNvSpPr>
          <p:nvPr/>
        </p:nvSpPr>
        <p:spPr bwMode="auto">
          <a:xfrm>
            <a:off x="3708400" y="2420938"/>
            <a:ext cx="5184775" cy="1920875"/>
          </a:xfrm>
          <a:prstGeom prst="rect">
            <a:avLst/>
          </a:prstGeom>
          <a:noFill/>
          <a:ln w="9525">
            <a:noFill/>
            <a:miter lim="800000"/>
            <a:headEnd/>
            <a:tailEnd/>
          </a:ln>
        </p:spPr>
        <p:txBody>
          <a:bodyPr>
            <a:spAutoFit/>
          </a:bodyPr>
          <a:lstStyle/>
          <a:p>
            <a:pPr eaLnBrk="0" hangingPunct="0"/>
            <a:r>
              <a:rPr lang="zh-CN" altLang="en-US" sz="2400" i="0">
                <a:latin typeface="微软雅黑" pitchFamily="34" charset="-122"/>
                <a:ea typeface="黑体" pitchFamily="49" charset="-122"/>
              </a:rPr>
              <a:t>   培养道路还是封闭式办学，普遍是以教室、书本和教师为中心的“三中心”教学模式，培养方式还是与行业脱节、与企业隔离的封闭式知识传授。</a:t>
            </a:r>
            <a:r>
              <a:rPr lang="en-US" sz="2300" i="0">
                <a:solidFill>
                  <a:srgbClr val="FF3300"/>
                </a:solidFill>
                <a:latin typeface="微软雅黑" pitchFamily="34" charset="-122"/>
                <a:ea typeface="黑体" pitchFamily="49" charset="-122"/>
              </a:rPr>
              <a:t>所以要实现培养道路的转型。</a:t>
            </a:r>
          </a:p>
        </p:txBody>
      </p:sp>
      <p:sp>
        <p:nvSpPr>
          <p:cNvPr id="146437" name="燕尾形箭头 13"/>
          <p:cNvSpPr>
            <a:spLocks noChangeArrowheads="1"/>
          </p:cNvSpPr>
          <p:nvPr/>
        </p:nvSpPr>
        <p:spPr bwMode="auto">
          <a:xfrm>
            <a:off x="2484438" y="3070225"/>
            <a:ext cx="1143000" cy="571500"/>
          </a:xfrm>
          <a:prstGeom prst="notchedRightArrow">
            <a:avLst>
              <a:gd name="adj1" fmla="val 50000"/>
              <a:gd name="adj2" fmla="val 50000"/>
            </a:avLst>
          </a:prstGeom>
          <a:solidFill>
            <a:srgbClr val="009900"/>
          </a:solidFill>
          <a:ln w="9525">
            <a:solidFill>
              <a:srgbClr val="CCFF33"/>
            </a:solidFill>
            <a:miter lim="800000"/>
            <a:headEnd/>
            <a:tailEnd/>
          </a:ln>
          <a:effectLst>
            <a:outerShdw dist="23000" dir="5400000" algn="ctr" rotWithShape="0">
              <a:srgbClr val="000000">
                <a:alpha val="31000"/>
              </a:srgbClr>
            </a:outerShdw>
          </a:effectLst>
        </p:spPr>
        <p:txBody>
          <a:bodyPr anchor="ctr"/>
          <a:lstStyle/>
          <a:p>
            <a:pPr algn="ctr" eaLnBrk="0" hangingPunct="0">
              <a:buFont typeface="Arial" pitchFamily="34" charset="0"/>
              <a:buNone/>
              <a:defRPr/>
            </a:pPr>
            <a:endParaRPr lang="zh-CN" altLang="en-US">
              <a:solidFill>
                <a:srgbClr val="FFFFFF"/>
              </a:solidFill>
              <a:latin typeface="Arial" pitchFamily="34" charset="0"/>
              <a:ea typeface="华文细黑" pitchFamily="2" charset="-122"/>
            </a:endParaRPr>
          </a:p>
        </p:txBody>
      </p:sp>
      <p:sp>
        <p:nvSpPr>
          <p:cNvPr id="31751" name="Text Box 8"/>
          <p:cNvSpPr txBox="1">
            <a:spLocks noChangeArrowheads="1"/>
          </p:cNvSpPr>
          <p:nvPr/>
        </p:nvSpPr>
        <p:spPr bwMode="auto">
          <a:xfrm>
            <a:off x="1331913" y="2781300"/>
            <a:ext cx="623887" cy="639763"/>
          </a:xfrm>
          <a:prstGeom prst="rect">
            <a:avLst/>
          </a:prstGeom>
          <a:noFill/>
          <a:ln w="9525">
            <a:noFill/>
            <a:miter lim="800000"/>
            <a:headEnd/>
            <a:tailEnd/>
          </a:ln>
        </p:spPr>
        <p:txBody>
          <a:bodyPr>
            <a:spAutoFit/>
          </a:bodyPr>
          <a:lstStyle/>
          <a:p>
            <a:r>
              <a:rPr lang="zh-CN" altLang="en-US" sz="2400" b="1" i="0">
                <a:latin typeface="黑体" pitchFamily="49" charset="-122"/>
                <a:ea typeface="黑体" pitchFamily="49" charset="-122"/>
              </a:rPr>
              <a:t> </a:t>
            </a:r>
            <a:r>
              <a:rPr lang="zh-CN" altLang="en-US" sz="3600" b="1" i="0">
                <a:latin typeface="黑体" pitchFamily="49" charset="-122"/>
                <a:ea typeface="黑体" pitchFamily="49" charset="-122"/>
              </a:rPr>
              <a:t>3</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84213" y="2492375"/>
            <a:ext cx="7920037" cy="5175250"/>
            <a:chOff x="0" y="0"/>
            <a:chExt cx="12358" cy="8148"/>
          </a:xfrm>
        </p:grpSpPr>
        <p:pic>
          <p:nvPicPr>
            <p:cNvPr id="32828" name="圆角矩形 38"/>
            <p:cNvPicPr>
              <a:picLocks noChangeArrowheads="1"/>
            </p:cNvPicPr>
            <p:nvPr/>
          </p:nvPicPr>
          <p:blipFill>
            <a:blip r:embed="rId2" cstate="print"/>
            <a:srcRect/>
            <a:stretch>
              <a:fillRect/>
            </a:stretch>
          </p:blipFill>
          <p:spPr bwMode="auto">
            <a:xfrm>
              <a:off x="3741" y="0"/>
              <a:ext cx="8392" cy="8148"/>
            </a:xfrm>
            <a:prstGeom prst="rect">
              <a:avLst/>
            </a:prstGeom>
            <a:noFill/>
            <a:ln w="9525">
              <a:noFill/>
              <a:miter lim="800000"/>
              <a:headEnd/>
              <a:tailEnd/>
            </a:ln>
          </p:spPr>
        </p:pic>
        <p:grpSp>
          <p:nvGrpSpPr>
            <p:cNvPr id="3" name="Group 6"/>
            <p:cNvGrpSpPr>
              <a:grpSpLocks/>
            </p:cNvGrpSpPr>
            <p:nvPr/>
          </p:nvGrpSpPr>
          <p:grpSpPr bwMode="auto">
            <a:xfrm>
              <a:off x="0" y="113"/>
              <a:ext cx="12359" cy="5004"/>
              <a:chOff x="0" y="0"/>
              <a:chExt cx="12359" cy="5004"/>
            </a:xfrm>
          </p:grpSpPr>
          <p:pic>
            <p:nvPicPr>
              <p:cNvPr id="32830" name="Picture 4" descr="C:\Documents and Settings\鱼不愚\桌面\001.png"/>
              <p:cNvPicPr>
                <a:picLocks noChangeAspect="1" noChangeArrowheads="1"/>
              </p:cNvPicPr>
              <p:nvPr/>
            </p:nvPicPr>
            <p:blipFill>
              <a:blip r:embed="rId3" cstate="print"/>
              <a:srcRect/>
              <a:stretch>
                <a:fillRect/>
              </a:stretch>
            </p:blipFill>
            <p:spPr bwMode="auto">
              <a:xfrm>
                <a:off x="0" y="0"/>
                <a:ext cx="3048" cy="5005"/>
              </a:xfrm>
              <a:prstGeom prst="rect">
                <a:avLst/>
              </a:prstGeom>
              <a:noFill/>
              <a:ln w="9525">
                <a:noFill/>
                <a:miter lim="800000"/>
                <a:headEnd/>
                <a:tailEnd/>
              </a:ln>
            </p:spPr>
          </p:pic>
          <p:sp>
            <p:nvSpPr>
              <p:cNvPr id="32831" name="TextBox 40"/>
              <p:cNvSpPr txBox="1">
                <a:spLocks noChangeArrowheads="1"/>
              </p:cNvSpPr>
              <p:nvPr/>
            </p:nvSpPr>
            <p:spPr bwMode="auto">
              <a:xfrm>
                <a:off x="4195" y="228"/>
                <a:ext cx="8165" cy="2447"/>
              </a:xfrm>
              <a:prstGeom prst="rect">
                <a:avLst/>
              </a:prstGeom>
              <a:noFill/>
              <a:ln w="9525">
                <a:noFill/>
                <a:miter lim="800000"/>
                <a:headEnd/>
                <a:tailEnd/>
              </a:ln>
            </p:spPr>
            <p:txBody>
              <a:bodyPr>
                <a:spAutoFit/>
              </a:bodyPr>
              <a:lstStyle/>
              <a:p>
                <a:pPr eaLnBrk="0" hangingPunct="0"/>
                <a:r>
                  <a:rPr lang="zh-CN" altLang="en-US" sz="2400" i="0">
                    <a:latin typeface="微软雅黑" pitchFamily="34" charset="-122"/>
                    <a:ea typeface="黑体" pitchFamily="49" charset="-122"/>
                  </a:rPr>
                  <a:t>  教学方式还是按照传统教学的灌输式、应试型，单向知识传授的方式，学生还是处于死记硬背、为考而学的被动状态。</a:t>
                </a:r>
              </a:p>
            </p:txBody>
          </p:sp>
          <p:sp>
            <p:nvSpPr>
              <p:cNvPr id="147465" name="燕尾形箭头 13"/>
              <p:cNvSpPr>
                <a:spLocks noChangeArrowheads="1"/>
              </p:cNvSpPr>
              <p:nvPr/>
            </p:nvSpPr>
            <p:spPr bwMode="auto">
              <a:xfrm>
                <a:off x="2269" y="1249"/>
                <a:ext cx="1471" cy="900"/>
              </a:xfrm>
              <a:prstGeom prst="notchedRightArrow">
                <a:avLst>
                  <a:gd name="adj1" fmla="val 50000"/>
                  <a:gd name="adj2" fmla="val 40889"/>
                </a:avLst>
              </a:prstGeom>
              <a:solidFill>
                <a:srgbClr val="009900"/>
              </a:solidFill>
              <a:ln w="9525">
                <a:solidFill>
                  <a:srgbClr val="CCFF33"/>
                </a:solidFill>
                <a:miter lim="800000"/>
                <a:headEnd/>
                <a:tailEnd/>
              </a:ln>
              <a:effectLst>
                <a:outerShdw dist="23000" dir="5400000" algn="ctr" rotWithShape="0">
                  <a:srgbClr val="000000">
                    <a:alpha val="31000"/>
                  </a:srgbClr>
                </a:outerShdw>
              </a:effectLst>
            </p:spPr>
            <p:txBody>
              <a:bodyPr anchor="ctr"/>
              <a:lstStyle/>
              <a:p>
                <a:pPr algn="ctr" eaLnBrk="0" hangingPunct="0">
                  <a:buFont typeface="Arial" pitchFamily="34" charset="0"/>
                  <a:buNone/>
                  <a:defRPr/>
                </a:pPr>
                <a:endParaRPr lang="zh-CN" altLang="en-US">
                  <a:solidFill>
                    <a:srgbClr val="FFFFFF"/>
                  </a:solidFill>
                  <a:latin typeface="Arial" pitchFamily="34" charset="0"/>
                  <a:ea typeface="华文细黑" pitchFamily="2" charset="-122"/>
                </a:endParaRPr>
              </a:p>
            </p:txBody>
          </p:sp>
          <p:sp>
            <p:nvSpPr>
              <p:cNvPr id="32833" name="Text Box 10"/>
              <p:cNvSpPr txBox="1">
                <a:spLocks noChangeArrowheads="1"/>
              </p:cNvSpPr>
              <p:nvPr/>
            </p:nvSpPr>
            <p:spPr bwMode="auto">
              <a:xfrm>
                <a:off x="453" y="795"/>
                <a:ext cx="982" cy="1008"/>
              </a:xfrm>
              <a:prstGeom prst="rect">
                <a:avLst/>
              </a:prstGeom>
              <a:noFill/>
              <a:ln w="9525">
                <a:noFill/>
                <a:miter lim="800000"/>
                <a:headEnd/>
                <a:tailEnd/>
              </a:ln>
            </p:spPr>
            <p:txBody>
              <a:bodyPr>
                <a:spAutoFit/>
              </a:bodyPr>
              <a:lstStyle/>
              <a:p>
                <a:r>
                  <a:rPr lang="zh-CN" altLang="en-US" sz="2400" b="1" i="0">
                    <a:latin typeface="黑体" pitchFamily="49" charset="-122"/>
                    <a:ea typeface="黑体" pitchFamily="49" charset="-122"/>
                  </a:rPr>
                  <a:t> </a:t>
                </a:r>
                <a:r>
                  <a:rPr lang="zh-CN" altLang="en-US" sz="3600" b="1" i="0">
                    <a:latin typeface="黑体" pitchFamily="49" charset="-122"/>
                    <a:ea typeface="黑体" pitchFamily="49" charset="-122"/>
                  </a:rPr>
                  <a:t>4</a:t>
                </a:r>
              </a:p>
            </p:txBody>
          </p:sp>
        </p:grpSp>
      </p:grpSp>
      <p:grpSp>
        <p:nvGrpSpPr>
          <p:cNvPr id="4" name="Group 11"/>
          <p:cNvGrpSpPr>
            <a:grpSpLocks/>
          </p:cNvGrpSpPr>
          <p:nvPr/>
        </p:nvGrpSpPr>
        <p:grpSpPr bwMode="auto">
          <a:xfrm>
            <a:off x="396875" y="2060575"/>
            <a:ext cx="8347075" cy="4176713"/>
            <a:chOff x="0" y="0"/>
            <a:chExt cx="13147" cy="6576"/>
          </a:xfrm>
        </p:grpSpPr>
        <p:sp>
          <p:nvSpPr>
            <p:cNvPr id="147468" name="自选图形 21"/>
            <p:cNvSpPr>
              <a:spLocks noChangeArrowheads="1"/>
            </p:cNvSpPr>
            <p:nvPr/>
          </p:nvSpPr>
          <p:spPr bwMode="auto">
            <a:xfrm>
              <a:off x="0" y="2382"/>
              <a:ext cx="4196" cy="1472"/>
            </a:xfrm>
            <a:prstGeom prst="roundRect">
              <a:avLst>
                <a:gd name="adj" fmla="val 16667"/>
              </a:avLst>
            </a:prstGeom>
            <a:gradFill rotWithShape="1">
              <a:gsLst>
                <a:gs pos="0">
                  <a:schemeClr val="hlink"/>
                </a:gs>
                <a:gs pos="100000">
                  <a:srgbClr val="474776"/>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buFont typeface="Arial" pitchFamily="34" charset="0"/>
                <a:buNone/>
                <a:defRPr/>
              </a:pPr>
              <a:endParaRPr lang="en-US">
                <a:solidFill>
                  <a:srgbClr val="FEFEFE"/>
                </a:solidFill>
                <a:latin typeface="Arial" pitchFamily="34" charset="0"/>
                <a:ea typeface="华文细黑" pitchFamily="2" charset="-122"/>
                <a:cs typeface="Arial" pitchFamily="34" charset="0"/>
              </a:endParaRPr>
            </a:p>
          </p:txBody>
        </p:sp>
        <p:sp>
          <p:nvSpPr>
            <p:cNvPr id="32798" name="Text Box 13"/>
            <p:cNvSpPr txBox="1">
              <a:spLocks noChangeArrowheads="1"/>
            </p:cNvSpPr>
            <p:nvPr/>
          </p:nvSpPr>
          <p:spPr bwMode="auto">
            <a:xfrm>
              <a:off x="276" y="2472"/>
              <a:ext cx="3572" cy="1104"/>
            </a:xfrm>
            <a:prstGeom prst="rect">
              <a:avLst/>
            </a:prstGeom>
            <a:noFill/>
            <a:ln w="9525">
              <a:noFill/>
              <a:miter lim="800000"/>
              <a:headEnd/>
              <a:tailEnd/>
            </a:ln>
          </p:spPr>
          <p:txBody>
            <a:bodyPr>
              <a:spAutoFit/>
            </a:bodyPr>
            <a:lstStyle/>
            <a:p>
              <a:r>
                <a:rPr lang="zh-CN" altLang="en-US" sz="2000" i="0">
                  <a:solidFill>
                    <a:schemeClr val="bg1"/>
                  </a:solidFill>
                  <a:ea typeface="黑体" pitchFamily="49" charset="-122"/>
                </a:rPr>
                <a:t>讲授内容上封闭式过多，发散式过少</a:t>
              </a:r>
              <a:endParaRPr lang="zh-CN" altLang="en-US">
                <a:ea typeface="华文细黑" pitchFamily="2" charset="-122"/>
              </a:endParaRPr>
            </a:p>
          </p:txBody>
        </p:sp>
        <p:grpSp>
          <p:nvGrpSpPr>
            <p:cNvPr id="5" name="Group 14"/>
            <p:cNvGrpSpPr>
              <a:grpSpLocks/>
            </p:cNvGrpSpPr>
            <p:nvPr/>
          </p:nvGrpSpPr>
          <p:grpSpPr bwMode="auto">
            <a:xfrm>
              <a:off x="501" y="0"/>
              <a:ext cx="12647" cy="6577"/>
              <a:chOff x="0" y="0"/>
              <a:chExt cx="12647" cy="6577"/>
            </a:xfrm>
          </p:grpSpPr>
          <p:sp>
            <p:nvSpPr>
              <p:cNvPr id="32800" name="自选图形 3"/>
              <p:cNvSpPr>
                <a:spLocks noChangeArrowheads="1"/>
              </p:cNvSpPr>
              <p:nvPr/>
            </p:nvSpPr>
            <p:spPr bwMode="auto">
              <a:xfrm rot="-3660000">
                <a:off x="6341" y="1497"/>
                <a:ext cx="1098" cy="400"/>
              </a:xfrm>
              <a:prstGeom prst="rightArrow">
                <a:avLst>
                  <a:gd name="adj1" fmla="val 35167"/>
                  <a:gd name="adj2" fmla="val 111160"/>
                </a:avLst>
              </a:prstGeom>
              <a:gradFill rotWithShape="1">
                <a:gsLst>
                  <a:gs pos="0">
                    <a:srgbClr val="2D5BB6">
                      <a:alpha val="0"/>
                    </a:srgbClr>
                  </a:gs>
                  <a:gs pos="100000">
                    <a:schemeClr val="tx2"/>
                  </a:gs>
                </a:gsLst>
                <a:lin ang="0" scaled="1"/>
              </a:gradFill>
              <a:ln w="9525">
                <a:noFill/>
                <a:miter lim="800000"/>
                <a:headEnd/>
                <a:tailEnd/>
              </a:ln>
            </p:spPr>
            <p:txBody>
              <a:bodyPr wrap="none" anchor="ctr"/>
              <a:lstStyle/>
              <a:p>
                <a:endParaRPr lang="zh-CN" altLang="en-US">
                  <a:ea typeface="华文细黑" pitchFamily="2" charset="-122"/>
                </a:endParaRPr>
              </a:p>
            </p:txBody>
          </p:sp>
          <p:sp>
            <p:nvSpPr>
              <p:cNvPr id="32801" name="自选图形 4"/>
              <p:cNvSpPr>
                <a:spLocks noChangeArrowheads="1"/>
              </p:cNvSpPr>
              <p:nvPr/>
            </p:nvSpPr>
            <p:spPr bwMode="auto">
              <a:xfrm rot="3420000">
                <a:off x="6341" y="4497"/>
                <a:ext cx="1098" cy="400"/>
              </a:xfrm>
              <a:prstGeom prst="rightArrow">
                <a:avLst>
                  <a:gd name="adj1" fmla="val 35167"/>
                  <a:gd name="adj2" fmla="val 111160"/>
                </a:avLst>
              </a:prstGeom>
              <a:gradFill rotWithShape="1">
                <a:gsLst>
                  <a:gs pos="0">
                    <a:srgbClr val="2D5BB6">
                      <a:alpha val="0"/>
                    </a:srgbClr>
                  </a:gs>
                  <a:gs pos="100000">
                    <a:schemeClr val="tx2"/>
                  </a:gs>
                </a:gsLst>
                <a:lin ang="0" scaled="1"/>
              </a:gradFill>
              <a:ln w="9525">
                <a:noFill/>
                <a:miter lim="800000"/>
                <a:headEnd/>
                <a:tailEnd/>
              </a:ln>
            </p:spPr>
            <p:txBody>
              <a:bodyPr wrap="none" anchor="ctr"/>
              <a:lstStyle/>
              <a:p>
                <a:endParaRPr lang="zh-CN" altLang="en-US">
                  <a:ea typeface="华文细黑" pitchFamily="2" charset="-122"/>
                </a:endParaRPr>
              </a:p>
            </p:txBody>
          </p:sp>
          <p:sp>
            <p:nvSpPr>
              <p:cNvPr id="32802" name="自选图形 5"/>
              <p:cNvSpPr>
                <a:spLocks noChangeArrowheads="1"/>
              </p:cNvSpPr>
              <p:nvPr/>
            </p:nvSpPr>
            <p:spPr bwMode="auto">
              <a:xfrm rot="-7260000">
                <a:off x="4651" y="1602"/>
                <a:ext cx="1098" cy="400"/>
              </a:xfrm>
              <a:prstGeom prst="rightArrow">
                <a:avLst>
                  <a:gd name="adj1" fmla="val 35167"/>
                  <a:gd name="adj2" fmla="val 111160"/>
                </a:avLst>
              </a:prstGeom>
              <a:gradFill rotWithShape="1">
                <a:gsLst>
                  <a:gs pos="0">
                    <a:srgbClr val="2D5BB6">
                      <a:alpha val="0"/>
                    </a:srgbClr>
                  </a:gs>
                  <a:gs pos="100000">
                    <a:schemeClr val="tx2"/>
                  </a:gs>
                </a:gsLst>
                <a:lin ang="0" scaled="1"/>
              </a:gradFill>
              <a:ln w="9525">
                <a:noFill/>
                <a:miter lim="800000"/>
                <a:headEnd/>
                <a:tailEnd/>
              </a:ln>
            </p:spPr>
            <p:txBody>
              <a:bodyPr wrap="none" anchor="ctr"/>
              <a:lstStyle/>
              <a:p>
                <a:endParaRPr lang="zh-CN" altLang="en-US">
                  <a:ea typeface="华文细黑" pitchFamily="2" charset="-122"/>
                </a:endParaRPr>
              </a:p>
            </p:txBody>
          </p:sp>
          <p:sp>
            <p:nvSpPr>
              <p:cNvPr id="32803" name="自选图形 6"/>
              <p:cNvSpPr>
                <a:spLocks noChangeArrowheads="1"/>
              </p:cNvSpPr>
              <p:nvPr/>
            </p:nvSpPr>
            <p:spPr bwMode="auto">
              <a:xfrm rot="7500000">
                <a:off x="4593" y="4445"/>
                <a:ext cx="1100" cy="403"/>
              </a:xfrm>
              <a:prstGeom prst="rightArrow">
                <a:avLst>
                  <a:gd name="adj1" fmla="val 35167"/>
                  <a:gd name="adj2" fmla="val 110533"/>
                </a:avLst>
              </a:prstGeom>
              <a:gradFill rotWithShape="1">
                <a:gsLst>
                  <a:gs pos="0">
                    <a:srgbClr val="2D5BB6">
                      <a:alpha val="0"/>
                    </a:srgbClr>
                  </a:gs>
                  <a:gs pos="100000">
                    <a:schemeClr val="tx2"/>
                  </a:gs>
                </a:gsLst>
                <a:lin ang="0" scaled="1"/>
              </a:gradFill>
              <a:ln w="9525">
                <a:noFill/>
                <a:miter lim="800000"/>
                <a:headEnd/>
                <a:tailEnd/>
              </a:ln>
            </p:spPr>
            <p:txBody>
              <a:bodyPr wrap="none" anchor="ctr"/>
              <a:lstStyle/>
              <a:p>
                <a:endParaRPr lang="zh-CN" altLang="en-US">
                  <a:ea typeface="华文细黑" pitchFamily="2" charset="-122"/>
                </a:endParaRPr>
              </a:p>
            </p:txBody>
          </p:sp>
          <p:sp>
            <p:nvSpPr>
              <p:cNvPr id="32804" name="自选图形 7"/>
              <p:cNvSpPr>
                <a:spLocks noChangeArrowheads="1"/>
              </p:cNvSpPr>
              <p:nvPr/>
            </p:nvSpPr>
            <p:spPr bwMode="auto">
              <a:xfrm>
                <a:off x="7143" y="3061"/>
                <a:ext cx="1097" cy="400"/>
              </a:xfrm>
              <a:prstGeom prst="rightArrow">
                <a:avLst>
                  <a:gd name="adj1" fmla="val 35167"/>
                  <a:gd name="adj2" fmla="val 111059"/>
                </a:avLst>
              </a:prstGeom>
              <a:gradFill rotWithShape="1">
                <a:gsLst>
                  <a:gs pos="0">
                    <a:srgbClr val="2D5BB6">
                      <a:alpha val="0"/>
                    </a:srgbClr>
                  </a:gs>
                  <a:gs pos="100000">
                    <a:schemeClr val="tx2"/>
                  </a:gs>
                </a:gsLst>
                <a:lin ang="0" scaled="1"/>
              </a:gradFill>
              <a:ln w="9525">
                <a:noFill/>
                <a:miter lim="800000"/>
                <a:headEnd/>
                <a:tailEnd/>
              </a:ln>
            </p:spPr>
            <p:txBody>
              <a:bodyPr wrap="none" anchor="ctr"/>
              <a:lstStyle/>
              <a:p>
                <a:endParaRPr lang="zh-CN" altLang="en-US">
                  <a:ea typeface="华文细黑" pitchFamily="2" charset="-122"/>
                </a:endParaRPr>
              </a:p>
            </p:txBody>
          </p:sp>
          <p:sp>
            <p:nvSpPr>
              <p:cNvPr id="32805" name="自选图形 8"/>
              <p:cNvSpPr>
                <a:spLocks noChangeArrowheads="1"/>
              </p:cNvSpPr>
              <p:nvPr/>
            </p:nvSpPr>
            <p:spPr bwMode="auto">
              <a:xfrm rot="10800000">
                <a:off x="3802" y="3051"/>
                <a:ext cx="1197" cy="402"/>
              </a:xfrm>
              <a:prstGeom prst="rightArrow">
                <a:avLst>
                  <a:gd name="adj1" fmla="val 35167"/>
                  <a:gd name="adj2" fmla="val 120579"/>
                </a:avLst>
              </a:prstGeom>
              <a:gradFill rotWithShape="1">
                <a:gsLst>
                  <a:gs pos="0">
                    <a:srgbClr val="2D5BB6">
                      <a:alpha val="0"/>
                    </a:srgbClr>
                  </a:gs>
                  <a:gs pos="100000">
                    <a:schemeClr val="tx2"/>
                  </a:gs>
                </a:gsLst>
                <a:lin ang="0" scaled="1"/>
              </a:gradFill>
              <a:ln w="9525">
                <a:noFill/>
                <a:miter lim="800000"/>
                <a:headEnd/>
                <a:tailEnd/>
              </a:ln>
            </p:spPr>
            <p:txBody>
              <a:bodyPr wrap="none" anchor="ctr"/>
              <a:lstStyle/>
              <a:p>
                <a:endParaRPr lang="zh-CN" altLang="en-US">
                  <a:ea typeface="华文细黑" pitchFamily="2" charset="-122"/>
                </a:endParaRPr>
              </a:p>
            </p:txBody>
          </p:sp>
          <p:sp>
            <p:nvSpPr>
              <p:cNvPr id="32806" name="椭圆 9"/>
              <p:cNvSpPr>
                <a:spLocks noChangeArrowheads="1"/>
              </p:cNvSpPr>
              <p:nvPr/>
            </p:nvSpPr>
            <p:spPr bwMode="auto">
              <a:xfrm>
                <a:off x="3450" y="608"/>
                <a:ext cx="5190" cy="5193"/>
              </a:xfrm>
              <a:prstGeom prst="ellipse">
                <a:avLst/>
              </a:prstGeom>
              <a:noFill/>
              <a:ln w="38100">
                <a:solidFill>
                  <a:srgbClr val="808080"/>
                </a:solidFill>
                <a:round/>
                <a:headEnd/>
                <a:tailEnd/>
              </a:ln>
            </p:spPr>
            <p:txBody>
              <a:bodyPr anchor="ctr">
                <a:spAutoFit/>
              </a:bodyPr>
              <a:lstStyle/>
              <a:p>
                <a:endParaRPr lang="zh-CN" altLang="en-US">
                  <a:ea typeface="华文细黑" pitchFamily="2" charset="-122"/>
                </a:endParaRPr>
              </a:p>
            </p:txBody>
          </p:sp>
          <p:grpSp>
            <p:nvGrpSpPr>
              <p:cNvPr id="6" name="Group 22"/>
              <p:cNvGrpSpPr>
                <a:grpSpLocks/>
              </p:cNvGrpSpPr>
              <p:nvPr/>
            </p:nvGrpSpPr>
            <p:grpSpPr bwMode="auto">
              <a:xfrm>
                <a:off x="4481" y="1821"/>
                <a:ext cx="2995" cy="2995"/>
                <a:chOff x="0" y="0"/>
                <a:chExt cx="1361" cy="1361"/>
              </a:xfrm>
            </p:grpSpPr>
            <p:sp>
              <p:nvSpPr>
                <p:cNvPr id="32818" name="椭圆 11"/>
                <p:cNvSpPr>
                  <a:spLocks noChangeArrowheads="1"/>
                </p:cNvSpPr>
                <p:nvPr/>
              </p:nvSpPr>
              <p:spPr bwMode="auto">
                <a:xfrm>
                  <a:off x="0" y="0"/>
                  <a:ext cx="1361" cy="1361"/>
                </a:xfrm>
                <a:prstGeom prst="ellipse">
                  <a:avLst/>
                </a:prstGeom>
                <a:gradFill rotWithShape="1">
                  <a:gsLst>
                    <a:gs pos="0">
                      <a:srgbClr val="0099CC"/>
                    </a:gs>
                    <a:gs pos="50000">
                      <a:srgbClr val="93D4E9"/>
                    </a:gs>
                    <a:gs pos="100000">
                      <a:srgbClr val="0099CC"/>
                    </a:gs>
                  </a:gsLst>
                  <a:lin ang="18900000" scaled="1"/>
                </a:gradFill>
                <a:ln w="9525">
                  <a:noFill/>
                  <a:round/>
                  <a:headEnd/>
                  <a:tailEnd/>
                </a:ln>
              </p:spPr>
              <p:txBody>
                <a:bodyPr wrap="none" anchor="ctr">
                  <a:spAutoFit/>
                </a:bodyPr>
                <a:lstStyle/>
                <a:p>
                  <a:endParaRPr lang="zh-CN" altLang="en-US">
                    <a:ea typeface="华文细黑" pitchFamily="2" charset="-122"/>
                  </a:endParaRPr>
                </a:p>
              </p:txBody>
            </p:sp>
            <p:sp>
              <p:nvSpPr>
                <p:cNvPr id="32819" name="椭圆 12"/>
                <p:cNvSpPr>
                  <a:spLocks noChangeArrowheads="1"/>
                </p:cNvSpPr>
                <p:nvPr/>
              </p:nvSpPr>
              <p:spPr bwMode="auto">
                <a:xfrm>
                  <a:off x="89" y="89"/>
                  <a:ext cx="1183" cy="1183"/>
                </a:xfrm>
                <a:prstGeom prst="ellipse">
                  <a:avLst/>
                </a:prstGeom>
                <a:gradFill rotWithShape="1">
                  <a:gsLst>
                    <a:gs pos="0">
                      <a:srgbClr val="0099CC"/>
                    </a:gs>
                    <a:gs pos="50000">
                      <a:srgbClr val="00536E"/>
                    </a:gs>
                    <a:gs pos="100000">
                      <a:srgbClr val="0099CC"/>
                    </a:gs>
                  </a:gsLst>
                  <a:lin ang="2700000" scaled="1"/>
                </a:gradFill>
                <a:ln w="9525">
                  <a:noFill/>
                  <a:round/>
                  <a:headEnd/>
                  <a:tailEnd/>
                </a:ln>
              </p:spPr>
              <p:txBody>
                <a:bodyPr anchor="ctr">
                  <a:spAutoFit/>
                </a:bodyPr>
                <a:lstStyle/>
                <a:p>
                  <a:endParaRPr lang="zh-CN" altLang="en-US">
                    <a:ea typeface="华文细黑" pitchFamily="2" charset="-122"/>
                  </a:endParaRPr>
                </a:p>
              </p:txBody>
            </p:sp>
            <p:sp>
              <p:nvSpPr>
                <p:cNvPr id="32820" name="椭圆 13"/>
                <p:cNvSpPr>
                  <a:spLocks noChangeArrowheads="1"/>
                </p:cNvSpPr>
                <p:nvPr/>
              </p:nvSpPr>
              <p:spPr bwMode="auto">
                <a:xfrm>
                  <a:off x="90" y="91"/>
                  <a:ext cx="1183" cy="1183"/>
                </a:xfrm>
                <a:prstGeom prst="ellipse">
                  <a:avLst/>
                </a:prstGeom>
                <a:gradFill rotWithShape="1">
                  <a:gsLst>
                    <a:gs pos="0">
                      <a:srgbClr val="006182"/>
                    </a:gs>
                    <a:gs pos="100000">
                      <a:srgbClr val="0099CC">
                        <a:alpha val="0"/>
                      </a:srgbClr>
                    </a:gs>
                  </a:gsLst>
                  <a:lin ang="18900000" scaled="1"/>
                </a:gradFill>
                <a:ln w="9525">
                  <a:noFill/>
                  <a:round/>
                  <a:headEnd/>
                  <a:tailEnd/>
                </a:ln>
              </p:spPr>
              <p:txBody>
                <a:bodyPr anchor="ctr">
                  <a:spAutoFit/>
                </a:bodyPr>
                <a:lstStyle/>
                <a:p>
                  <a:endParaRPr lang="zh-CN" altLang="en-US">
                    <a:ea typeface="华文细黑" pitchFamily="2" charset="-122"/>
                  </a:endParaRPr>
                </a:p>
              </p:txBody>
            </p:sp>
            <p:sp>
              <p:nvSpPr>
                <p:cNvPr id="32821" name="椭圆 14"/>
                <p:cNvSpPr>
                  <a:spLocks noChangeArrowheads="1"/>
                </p:cNvSpPr>
                <p:nvPr/>
              </p:nvSpPr>
              <p:spPr bwMode="auto">
                <a:xfrm>
                  <a:off x="153" y="148"/>
                  <a:ext cx="1065" cy="1065"/>
                </a:xfrm>
                <a:prstGeom prst="ellipse">
                  <a:avLst/>
                </a:prstGeom>
                <a:solidFill>
                  <a:srgbClr val="333333"/>
                </a:solidFill>
                <a:ln w="9525">
                  <a:noFill/>
                  <a:round/>
                  <a:headEnd/>
                  <a:tailEnd/>
                </a:ln>
              </p:spPr>
              <p:txBody>
                <a:bodyPr anchor="ctr">
                  <a:spAutoFit/>
                </a:bodyPr>
                <a:lstStyle/>
                <a:p>
                  <a:endParaRPr lang="zh-CN" altLang="en-US">
                    <a:ea typeface="华文细黑" pitchFamily="2" charset="-122"/>
                  </a:endParaRPr>
                </a:p>
              </p:txBody>
            </p:sp>
            <p:grpSp>
              <p:nvGrpSpPr>
                <p:cNvPr id="7" name="Group 27"/>
                <p:cNvGrpSpPr>
                  <a:grpSpLocks/>
                </p:cNvGrpSpPr>
                <p:nvPr/>
              </p:nvGrpSpPr>
              <p:grpSpPr bwMode="auto">
                <a:xfrm>
                  <a:off x="172" y="160"/>
                  <a:ext cx="1031" cy="1031"/>
                  <a:chOff x="0" y="0"/>
                  <a:chExt cx="1252" cy="1252"/>
                </a:xfrm>
              </p:grpSpPr>
              <p:sp>
                <p:nvSpPr>
                  <p:cNvPr id="32824" name="椭圆 16"/>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ea typeface="华文细黑" pitchFamily="2" charset="-122"/>
                    </a:endParaRPr>
                  </a:p>
                </p:txBody>
              </p:sp>
              <p:sp>
                <p:nvSpPr>
                  <p:cNvPr id="32825" name="椭圆 17"/>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ea typeface="华文细黑" pitchFamily="2" charset="-122"/>
                    </a:endParaRPr>
                  </a:p>
                </p:txBody>
              </p:sp>
              <p:sp>
                <p:nvSpPr>
                  <p:cNvPr id="32826" name="椭圆 18"/>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ea typeface="华文细黑" pitchFamily="2" charset="-122"/>
                    </a:endParaRPr>
                  </a:p>
                </p:txBody>
              </p:sp>
              <p:sp>
                <p:nvSpPr>
                  <p:cNvPr id="32827" name="椭圆 19"/>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ea typeface="华文细黑" pitchFamily="2" charset="-122"/>
                    </a:endParaRPr>
                  </a:p>
                </p:txBody>
              </p:sp>
            </p:grpSp>
            <p:sp>
              <p:nvSpPr>
                <p:cNvPr id="32823" name="文本框 20"/>
                <p:cNvSpPr txBox="1">
                  <a:spLocks noChangeArrowheads="1"/>
                </p:cNvSpPr>
                <p:nvPr/>
              </p:nvSpPr>
              <p:spPr bwMode="auto">
                <a:xfrm>
                  <a:off x="414" y="541"/>
                  <a:ext cx="555" cy="327"/>
                </a:xfrm>
                <a:prstGeom prst="rect">
                  <a:avLst/>
                </a:prstGeom>
                <a:noFill/>
                <a:ln w="9525">
                  <a:noFill/>
                  <a:miter lim="800000"/>
                  <a:headEnd/>
                  <a:tailEnd/>
                </a:ln>
              </p:spPr>
              <p:txBody>
                <a:bodyPr wrap="none">
                  <a:spAutoFit/>
                </a:bodyPr>
                <a:lstStyle/>
                <a:p>
                  <a:pPr algn="ctr" eaLnBrk="0" hangingPunct="0"/>
                  <a:endParaRPr lang="en-US" altLang="zh-CN" sz="2400">
                    <a:solidFill>
                      <a:srgbClr val="080808"/>
                    </a:solidFill>
                    <a:ea typeface="华文细黑" pitchFamily="2" charset="-122"/>
                    <a:cs typeface="Arial" charset="0"/>
                  </a:endParaRPr>
                </a:p>
              </p:txBody>
            </p:sp>
          </p:grpSp>
          <p:sp>
            <p:nvSpPr>
              <p:cNvPr id="147489" name="自选图形 22"/>
              <p:cNvSpPr>
                <a:spLocks noChangeArrowheads="1"/>
              </p:cNvSpPr>
              <p:nvPr/>
            </p:nvSpPr>
            <p:spPr bwMode="auto">
              <a:xfrm>
                <a:off x="287" y="0"/>
                <a:ext cx="4296" cy="1357"/>
              </a:xfrm>
              <a:prstGeom prst="roundRect">
                <a:avLst>
                  <a:gd name="adj" fmla="val 16667"/>
                </a:avLst>
              </a:prstGeom>
              <a:gradFill rotWithShape="1">
                <a:gsLst>
                  <a:gs pos="0">
                    <a:schemeClr val="accent1"/>
                  </a:gs>
                  <a:gs pos="100000">
                    <a:srgbClr val="37556B"/>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buFont typeface="Arial" pitchFamily="34" charset="0"/>
                  <a:buNone/>
                  <a:defRPr/>
                </a:pPr>
                <a:r>
                  <a:rPr lang="zh-CN" altLang="en-US" i="0">
                    <a:latin typeface="Arial" pitchFamily="34" charset="0"/>
                    <a:ea typeface="黑体" pitchFamily="49" charset="-122"/>
                  </a:rPr>
                  <a:t>    </a:t>
                </a:r>
                <a:r>
                  <a:rPr lang="zh-CN" altLang="en-US" sz="2000" i="0">
                    <a:latin typeface="Arial" pitchFamily="34" charset="0"/>
                    <a:ea typeface="黑体" pitchFamily="49" charset="-122"/>
                  </a:rPr>
                  <a:t>讲</a:t>
                </a:r>
                <a:r>
                  <a:rPr lang="en-US" sz="2000" i="0">
                    <a:latin typeface="Arial" pitchFamily="34" charset="0"/>
                    <a:ea typeface="黑体" pitchFamily="49" charset="-122"/>
                  </a:rPr>
                  <a:t>授方式上注入式过多，</a:t>
                </a:r>
              </a:p>
              <a:p>
                <a:pPr algn="ctr" eaLnBrk="0" hangingPunct="0">
                  <a:buFont typeface="Arial" pitchFamily="34" charset="0"/>
                  <a:buNone/>
                  <a:defRPr/>
                </a:pPr>
                <a:r>
                  <a:rPr lang="en-US" sz="2000" i="0">
                    <a:latin typeface="Arial" pitchFamily="34" charset="0"/>
                    <a:ea typeface="黑体" pitchFamily="49" charset="-122"/>
                  </a:rPr>
                  <a:t>启发式、参与式过少</a:t>
                </a:r>
                <a:endParaRPr lang="en-US">
                  <a:latin typeface="Arial" pitchFamily="34" charset="0"/>
                  <a:ea typeface="华文细黑" pitchFamily="2" charset="-122"/>
                </a:endParaRPr>
              </a:p>
            </p:txBody>
          </p:sp>
          <p:sp>
            <p:nvSpPr>
              <p:cNvPr id="147490" name="自选图形 23"/>
              <p:cNvSpPr>
                <a:spLocks noChangeArrowheads="1"/>
              </p:cNvSpPr>
              <p:nvPr/>
            </p:nvSpPr>
            <p:spPr bwMode="auto">
              <a:xfrm>
                <a:off x="-1" y="4651"/>
                <a:ext cx="4648" cy="1925"/>
              </a:xfrm>
              <a:prstGeom prst="roundRect">
                <a:avLst>
                  <a:gd name="adj" fmla="val 16667"/>
                </a:avLst>
              </a:prstGeom>
              <a:gradFill rotWithShape="1">
                <a:gsLst>
                  <a:gs pos="0">
                    <a:schemeClr val="folHlink"/>
                  </a:gs>
                  <a:gs pos="100000">
                    <a:srgbClr val="454545"/>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buFont typeface="Arial" pitchFamily="34" charset="0"/>
                  <a:buNone/>
                  <a:defRPr/>
                </a:pPr>
                <a:endParaRPr lang="en-US">
                  <a:solidFill>
                    <a:srgbClr val="FEFEFE"/>
                  </a:solidFill>
                  <a:latin typeface="Arial" pitchFamily="34" charset="0"/>
                  <a:ea typeface="华文细黑" pitchFamily="2" charset="-122"/>
                  <a:cs typeface="Arial" pitchFamily="34" charset="0"/>
                </a:endParaRPr>
              </a:p>
            </p:txBody>
          </p:sp>
          <p:sp>
            <p:nvSpPr>
              <p:cNvPr id="147491" name="自选图形 24"/>
              <p:cNvSpPr>
                <a:spLocks noChangeArrowheads="1"/>
              </p:cNvSpPr>
              <p:nvPr/>
            </p:nvSpPr>
            <p:spPr bwMode="auto">
              <a:xfrm>
                <a:off x="8223" y="2422"/>
                <a:ext cx="4423" cy="1475"/>
              </a:xfrm>
              <a:prstGeom prst="roundRect">
                <a:avLst>
                  <a:gd name="adj" fmla="val 16667"/>
                </a:avLst>
              </a:prstGeom>
              <a:gradFill rotWithShape="1">
                <a:gsLst>
                  <a:gs pos="0">
                    <a:srgbClr val="474776"/>
                  </a:gs>
                  <a:gs pos="100000">
                    <a:schemeClr val="hlink"/>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buFont typeface="Arial" pitchFamily="34" charset="0"/>
                  <a:buNone/>
                  <a:defRPr/>
                </a:pPr>
                <a:endParaRPr lang="en-US">
                  <a:solidFill>
                    <a:srgbClr val="FEFEFE"/>
                  </a:solidFill>
                  <a:latin typeface="Arial" pitchFamily="34" charset="0"/>
                  <a:ea typeface="华文细黑" pitchFamily="2" charset="-122"/>
                  <a:cs typeface="Arial" pitchFamily="34" charset="0"/>
                </a:endParaRPr>
              </a:p>
            </p:txBody>
          </p:sp>
          <p:sp>
            <p:nvSpPr>
              <p:cNvPr id="147492" name="自选图形 25"/>
              <p:cNvSpPr>
                <a:spLocks noChangeArrowheads="1"/>
              </p:cNvSpPr>
              <p:nvPr/>
            </p:nvSpPr>
            <p:spPr bwMode="auto">
              <a:xfrm>
                <a:off x="7315" y="0"/>
                <a:ext cx="4651" cy="1355"/>
              </a:xfrm>
              <a:prstGeom prst="roundRect">
                <a:avLst>
                  <a:gd name="adj" fmla="val 16667"/>
                </a:avLst>
              </a:prstGeom>
              <a:gradFill rotWithShape="1">
                <a:gsLst>
                  <a:gs pos="0">
                    <a:srgbClr val="37556B"/>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buFont typeface="Arial" pitchFamily="34" charset="0"/>
                  <a:buNone/>
                  <a:defRPr/>
                </a:pPr>
                <a:endParaRPr lang="en-US">
                  <a:solidFill>
                    <a:srgbClr val="FEFEFE"/>
                  </a:solidFill>
                  <a:latin typeface="Arial" pitchFamily="34" charset="0"/>
                  <a:ea typeface="华文细黑" pitchFamily="2" charset="-122"/>
                  <a:cs typeface="Arial" pitchFamily="34" charset="0"/>
                </a:endParaRPr>
              </a:p>
            </p:txBody>
          </p:sp>
          <p:sp>
            <p:nvSpPr>
              <p:cNvPr id="147493" name="自选图形 26"/>
              <p:cNvSpPr>
                <a:spLocks noChangeArrowheads="1"/>
              </p:cNvSpPr>
              <p:nvPr/>
            </p:nvSpPr>
            <p:spPr bwMode="auto">
              <a:xfrm>
                <a:off x="7205" y="4651"/>
                <a:ext cx="4646" cy="1815"/>
              </a:xfrm>
              <a:prstGeom prst="roundRect">
                <a:avLst>
                  <a:gd name="adj" fmla="val 16667"/>
                </a:avLst>
              </a:prstGeom>
              <a:gradFill rotWithShape="1">
                <a:gsLst>
                  <a:gs pos="0">
                    <a:srgbClr val="454545"/>
                  </a:gs>
                  <a:gs pos="100000">
                    <a:schemeClr val="folHlink"/>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buFont typeface="Arial" pitchFamily="34" charset="0"/>
                  <a:buNone/>
                  <a:defRPr/>
                </a:pPr>
                <a:endParaRPr lang="en-US">
                  <a:solidFill>
                    <a:srgbClr val="FEFEFE"/>
                  </a:solidFill>
                  <a:latin typeface="Arial" pitchFamily="34" charset="0"/>
                  <a:ea typeface="华文细黑" pitchFamily="2" charset="-122"/>
                  <a:cs typeface="Arial" pitchFamily="34" charset="0"/>
                </a:endParaRPr>
              </a:p>
            </p:txBody>
          </p:sp>
          <p:sp>
            <p:nvSpPr>
              <p:cNvPr id="32813" name="Text Box 38"/>
              <p:cNvSpPr txBox="1">
                <a:spLocks noChangeArrowheads="1"/>
              </p:cNvSpPr>
              <p:nvPr/>
            </p:nvSpPr>
            <p:spPr bwMode="auto">
              <a:xfrm>
                <a:off x="5277" y="2495"/>
                <a:ext cx="1667" cy="1488"/>
              </a:xfrm>
              <a:prstGeom prst="rect">
                <a:avLst/>
              </a:prstGeom>
              <a:noFill/>
              <a:ln w="9525">
                <a:noFill/>
                <a:miter lim="800000"/>
                <a:headEnd/>
                <a:tailEnd/>
              </a:ln>
            </p:spPr>
            <p:txBody>
              <a:bodyPr>
                <a:spAutoFit/>
              </a:bodyPr>
              <a:lstStyle/>
              <a:p>
                <a:r>
                  <a:rPr lang="zh-CN" altLang="en-US" sz="2800" i="0">
                    <a:ea typeface="黑体" pitchFamily="49" charset="-122"/>
                  </a:rPr>
                  <a:t>教师</a:t>
                </a:r>
              </a:p>
              <a:p>
                <a:r>
                  <a:rPr lang="zh-CN" altLang="en-US" sz="2800" i="0">
                    <a:ea typeface="黑体" pitchFamily="49" charset="-122"/>
                  </a:rPr>
                  <a:t>教法</a:t>
                </a:r>
                <a:endParaRPr lang="zh-CN" altLang="en-US">
                  <a:ea typeface="华文细黑" pitchFamily="2" charset="-122"/>
                </a:endParaRPr>
              </a:p>
            </p:txBody>
          </p:sp>
          <p:sp>
            <p:nvSpPr>
              <p:cNvPr id="32814" name="Text Box 39"/>
              <p:cNvSpPr txBox="1">
                <a:spLocks noChangeArrowheads="1"/>
              </p:cNvSpPr>
              <p:nvPr/>
            </p:nvSpPr>
            <p:spPr bwMode="auto">
              <a:xfrm>
                <a:off x="7430" y="114"/>
                <a:ext cx="4423" cy="1104"/>
              </a:xfrm>
              <a:prstGeom prst="rect">
                <a:avLst/>
              </a:prstGeom>
              <a:noFill/>
              <a:ln w="9525">
                <a:noFill/>
                <a:miter lim="800000"/>
                <a:headEnd/>
                <a:tailEnd/>
              </a:ln>
            </p:spPr>
            <p:txBody>
              <a:bodyPr>
                <a:spAutoFit/>
              </a:bodyPr>
              <a:lstStyle/>
              <a:p>
                <a:pPr algn="ctr"/>
                <a:r>
                  <a:rPr lang="zh-CN" altLang="en-US" sz="2000" b="1" i="0">
                    <a:latin typeface="宋体" charset="-122"/>
                    <a:ea typeface="黑体" pitchFamily="49" charset="-122"/>
                    <a:sym typeface="宋体" charset="-122"/>
                  </a:rPr>
                  <a:t>讲授过程中结论型过多，问题型过少</a:t>
                </a:r>
                <a:endParaRPr lang="zh-CN" altLang="en-US" sz="2000" i="0">
                  <a:ea typeface="黑体" pitchFamily="49" charset="-122"/>
                </a:endParaRPr>
              </a:p>
            </p:txBody>
          </p:sp>
          <p:sp>
            <p:nvSpPr>
              <p:cNvPr id="32815" name="Text Box 40"/>
              <p:cNvSpPr txBox="1">
                <a:spLocks noChangeArrowheads="1"/>
              </p:cNvSpPr>
              <p:nvPr/>
            </p:nvSpPr>
            <p:spPr bwMode="auto">
              <a:xfrm>
                <a:off x="8340" y="2452"/>
                <a:ext cx="4307" cy="1104"/>
              </a:xfrm>
              <a:prstGeom prst="rect">
                <a:avLst/>
              </a:prstGeom>
              <a:noFill/>
              <a:ln w="9525">
                <a:noFill/>
                <a:miter lim="800000"/>
                <a:headEnd/>
                <a:tailEnd/>
              </a:ln>
            </p:spPr>
            <p:txBody>
              <a:bodyPr>
                <a:spAutoFit/>
              </a:bodyPr>
              <a:lstStyle/>
              <a:p>
                <a:r>
                  <a:rPr lang="zh-CN" altLang="en-US" sz="2000" i="0">
                    <a:solidFill>
                      <a:schemeClr val="bg1"/>
                    </a:solidFill>
                    <a:ea typeface="黑体" pitchFamily="49" charset="-122"/>
                  </a:rPr>
                  <a:t>教学要求上，共性标准过多，个性发挥过少</a:t>
                </a:r>
                <a:endParaRPr lang="zh-CN" altLang="en-US">
                  <a:ea typeface="华文细黑" pitchFamily="2" charset="-122"/>
                </a:endParaRPr>
              </a:p>
            </p:txBody>
          </p:sp>
          <p:sp>
            <p:nvSpPr>
              <p:cNvPr id="32816" name="Text Box 41"/>
              <p:cNvSpPr txBox="1">
                <a:spLocks noChangeArrowheads="1"/>
              </p:cNvSpPr>
              <p:nvPr/>
            </p:nvSpPr>
            <p:spPr bwMode="auto">
              <a:xfrm>
                <a:off x="59" y="4825"/>
                <a:ext cx="4422" cy="1584"/>
              </a:xfrm>
              <a:prstGeom prst="rect">
                <a:avLst/>
              </a:prstGeom>
              <a:noFill/>
              <a:ln w="9525">
                <a:noFill/>
                <a:miter lim="800000"/>
                <a:headEnd/>
                <a:tailEnd/>
              </a:ln>
            </p:spPr>
            <p:txBody>
              <a:bodyPr>
                <a:spAutoFit/>
              </a:bodyPr>
              <a:lstStyle/>
              <a:p>
                <a:r>
                  <a:rPr lang="zh-CN" altLang="en-US" sz="2000" i="0">
                    <a:ea typeface="黑体" pitchFamily="49" charset="-122"/>
                  </a:rPr>
                  <a:t>知识结构上，书本知识过多，实践知识和解决问题的能力训练过少</a:t>
                </a:r>
                <a:endParaRPr lang="zh-CN" altLang="en-US">
                  <a:ea typeface="华文细黑" pitchFamily="2" charset="-122"/>
                </a:endParaRPr>
              </a:p>
            </p:txBody>
          </p:sp>
          <p:sp>
            <p:nvSpPr>
              <p:cNvPr id="32817" name="Text Box 42"/>
              <p:cNvSpPr txBox="1">
                <a:spLocks noChangeArrowheads="1"/>
              </p:cNvSpPr>
              <p:nvPr/>
            </p:nvSpPr>
            <p:spPr bwMode="auto">
              <a:xfrm>
                <a:off x="7316" y="4876"/>
                <a:ext cx="4310" cy="1104"/>
              </a:xfrm>
              <a:prstGeom prst="rect">
                <a:avLst/>
              </a:prstGeom>
              <a:noFill/>
              <a:ln w="9525">
                <a:noFill/>
                <a:miter lim="800000"/>
                <a:headEnd/>
                <a:tailEnd/>
              </a:ln>
            </p:spPr>
            <p:txBody>
              <a:bodyPr>
                <a:spAutoFit/>
              </a:bodyPr>
              <a:lstStyle/>
              <a:p>
                <a:r>
                  <a:rPr lang="zh-CN" altLang="en-US" sz="2000" b="1" i="0">
                    <a:solidFill>
                      <a:srgbClr val="000000"/>
                    </a:solidFill>
                    <a:latin typeface="宋体" charset="-122"/>
                    <a:ea typeface="黑体" pitchFamily="49" charset="-122"/>
                    <a:sym typeface="宋体" charset="-122"/>
                  </a:rPr>
                  <a:t>考核标准上重分数过多，重能力过少</a:t>
                </a:r>
                <a:endParaRPr lang="zh-CN" altLang="en-US" sz="2000" i="0">
                  <a:ea typeface="黑体" pitchFamily="49" charset="-122"/>
                </a:endParaRPr>
              </a:p>
            </p:txBody>
          </p:sp>
        </p:grpSp>
      </p:grpSp>
      <p:grpSp>
        <p:nvGrpSpPr>
          <p:cNvPr id="8" name="Group 43"/>
          <p:cNvGrpSpPr>
            <a:grpSpLocks/>
          </p:cNvGrpSpPr>
          <p:nvPr/>
        </p:nvGrpSpPr>
        <p:grpSpPr bwMode="auto">
          <a:xfrm>
            <a:off x="1187450" y="1773238"/>
            <a:ext cx="6265863" cy="4548187"/>
            <a:chOff x="0" y="0"/>
            <a:chExt cx="9866" cy="7164"/>
          </a:xfrm>
        </p:grpSpPr>
        <p:sp>
          <p:nvSpPr>
            <p:cNvPr id="147500" name="自选图形 2"/>
            <p:cNvSpPr>
              <a:spLocks noChangeArrowheads="1"/>
            </p:cNvSpPr>
            <p:nvPr/>
          </p:nvSpPr>
          <p:spPr bwMode="auto">
            <a:xfrm flipV="1">
              <a:off x="115" y="3626"/>
              <a:ext cx="4649" cy="3516"/>
            </a:xfrm>
            <a:prstGeom prst="triangle">
              <a:avLst>
                <a:gd name="adj" fmla="val 50000"/>
              </a:avLst>
            </a:prstGeom>
            <a:gradFill rotWithShape="1">
              <a:gsLst>
                <a:gs pos="0">
                  <a:schemeClr val="accent1"/>
                </a:gs>
                <a:gs pos="100000">
                  <a:srgbClr val="3D5D76"/>
                </a:gs>
              </a:gsLst>
              <a:lin ang="2700000" scaled="1"/>
            </a:gradFill>
            <a:ln w="28575">
              <a:solidFill>
                <a:srgbClr val="FFFFFF"/>
              </a:solidFill>
              <a:miter lim="800000"/>
              <a:headEnd/>
              <a:tailEnd/>
            </a:ln>
            <a:effectLst>
              <a:outerShdw dist="35921" dir="2700000" algn="ctr" rotWithShape="0">
                <a:schemeClr val="bg2"/>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147501" name="自选图形 3"/>
            <p:cNvSpPr>
              <a:spLocks noChangeArrowheads="1"/>
            </p:cNvSpPr>
            <p:nvPr/>
          </p:nvSpPr>
          <p:spPr bwMode="auto">
            <a:xfrm>
              <a:off x="5122" y="0"/>
              <a:ext cx="4744" cy="3538"/>
            </a:xfrm>
            <a:prstGeom prst="triangle">
              <a:avLst>
                <a:gd name="adj" fmla="val 50000"/>
              </a:avLst>
            </a:prstGeom>
            <a:gradFill rotWithShape="1">
              <a:gsLst>
                <a:gs pos="0">
                  <a:srgbClr val="7E7ED2"/>
                </a:gs>
                <a:gs pos="100000">
                  <a:schemeClr val="hlink"/>
                </a:gs>
              </a:gsLst>
              <a:lin ang="2700000" scaled="1"/>
            </a:gradFill>
            <a:ln w="28575">
              <a:solidFill>
                <a:srgbClr val="FFFFFF"/>
              </a:solidFill>
              <a:miter lim="800000"/>
              <a:headEnd/>
              <a:tailEnd/>
            </a:ln>
            <a:effectLst>
              <a:outerShdw dist="35921" dir="2700000" algn="ctr" rotWithShape="0">
                <a:schemeClr val="bg2"/>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147502" name="自选图形 4"/>
            <p:cNvSpPr>
              <a:spLocks noChangeArrowheads="1"/>
            </p:cNvSpPr>
            <p:nvPr/>
          </p:nvSpPr>
          <p:spPr bwMode="auto">
            <a:xfrm>
              <a:off x="0" y="113"/>
              <a:ext cx="5209" cy="3513"/>
            </a:xfrm>
            <a:prstGeom prst="triangle">
              <a:avLst>
                <a:gd name="adj" fmla="val 50000"/>
              </a:avLst>
            </a:prstGeom>
            <a:gradFill rotWithShape="1">
              <a:gsLst>
                <a:gs pos="0">
                  <a:schemeClr val="hlink"/>
                </a:gs>
                <a:gs pos="100000">
                  <a:srgbClr val="7474C2"/>
                </a:gs>
              </a:gsLst>
              <a:lin ang="18900000" scaled="1"/>
            </a:gradFill>
            <a:ln w="28575">
              <a:solidFill>
                <a:srgbClr val="FFFFFF"/>
              </a:solidFill>
              <a:miter lim="800000"/>
              <a:headEnd/>
              <a:tailEnd/>
            </a:ln>
            <a:effectLst>
              <a:outerShdw dist="35921" dir="2700000" algn="ctr" rotWithShape="0">
                <a:schemeClr val="bg2"/>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147503" name="自选图形 5"/>
            <p:cNvSpPr>
              <a:spLocks noChangeArrowheads="1"/>
            </p:cNvSpPr>
            <p:nvPr/>
          </p:nvSpPr>
          <p:spPr bwMode="auto">
            <a:xfrm flipV="1">
              <a:off x="2610" y="110"/>
              <a:ext cx="4874" cy="3741"/>
            </a:xfrm>
            <a:prstGeom prst="triangle">
              <a:avLst>
                <a:gd name="adj" fmla="val 50000"/>
              </a:avLst>
            </a:prstGeom>
            <a:gradFill rotWithShape="1">
              <a:gsLst>
                <a:gs pos="0">
                  <a:srgbClr val="5C5C9A"/>
                </a:gs>
                <a:gs pos="100000">
                  <a:schemeClr val="hlink"/>
                </a:gs>
              </a:gsLst>
              <a:lin ang="5400000" scaled="1"/>
            </a:gradFill>
            <a:ln w="28575">
              <a:solidFill>
                <a:srgbClr val="FFFFFF"/>
              </a:solidFill>
              <a:miter lim="800000"/>
              <a:headEnd/>
              <a:tailEnd/>
            </a:ln>
            <a:effectLst>
              <a:outerShdw dist="35921" dir="2700000" algn="ctr" rotWithShape="0">
                <a:srgbClr val="808080">
                  <a:alpha val="50000"/>
                </a:srgb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147504" name="自选图形 6"/>
            <p:cNvSpPr>
              <a:spLocks noChangeArrowheads="1"/>
            </p:cNvSpPr>
            <p:nvPr/>
          </p:nvSpPr>
          <p:spPr bwMode="auto">
            <a:xfrm>
              <a:off x="2382" y="3403"/>
              <a:ext cx="5217" cy="3761"/>
            </a:xfrm>
            <a:prstGeom prst="triangle">
              <a:avLst>
                <a:gd name="adj" fmla="val 50000"/>
              </a:avLst>
            </a:prstGeom>
            <a:gradFill rotWithShape="1">
              <a:gsLst>
                <a:gs pos="0">
                  <a:srgbClr val="5B8BB0"/>
                </a:gs>
                <a:gs pos="100000">
                  <a:schemeClr val="accent1"/>
                </a:gs>
              </a:gsLst>
              <a:lin ang="5400000" scaled="1"/>
            </a:gradFill>
            <a:ln w="28575">
              <a:solidFill>
                <a:srgbClr val="FFFFFF"/>
              </a:solidFill>
              <a:miter lim="800000"/>
              <a:headEnd/>
              <a:tailEnd/>
            </a:ln>
            <a:effectLst>
              <a:outerShdw dist="35921" dir="2700000" algn="ctr" rotWithShape="0">
                <a:schemeClr val="bg2"/>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147505" name="自选图形 7"/>
            <p:cNvSpPr>
              <a:spLocks noChangeArrowheads="1"/>
            </p:cNvSpPr>
            <p:nvPr/>
          </p:nvSpPr>
          <p:spPr bwMode="auto">
            <a:xfrm flipV="1">
              <a:off x="5117" y="3608"/>
              <a:ext cx="4749" cy="3533"/>
            </a:xfrm>
            <a:prstGeom prst="triangle">
              <a:avLst>
                <a:gd name="adj" fmla="val 50000"/>
              </a:avLst>
            </a:prstGeom>
            <a:gradFill rotWithShape="1">
              <a:gsLst>
                <a:gs pos="0">
                  <a:srgbClr val="5785A8"/>
                </a:gs>
                <a:gs pos="100000">
                  <a:schemeClr val="accent1"/>
                </a:gs>
              </a:gsLst>
              <a:lin ang="18900000" scaled="1"/>
            </a:gradFill>
            <a:ln w="28575">
              <a:solidFill>
                <a:srgbClr val="FFFFFF"/>
              </a:solidFill>
              <a:miter lim="800000"/>
              <a:headEnd/>
              <a:tailEnd/>
            </a:ln>
            <a:effectLst>
              <a:outerShdw dist="35921" dir="2700000" algn="ctr" rotWithShape="0">
                <a:schemeClr val="bg2"/>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32787" name="矩形 8"/>
            <p:cNvSpPr>
              <a:spLocks noChangeArrowheads="1"/>
            </p:cNvSpPr>
            <p:nvPr/>
          </p:nvSpPr>
          <p:spPr bwMode="auto">
            <a:xfrm>
              <a:off x="3290" y="224"/>
              <a:ext cx="3514" cy="1728"/>
            </a:xfrm>
            <a:prstGeom prst="rect">
              <a:avLst/>
            </a:prstGeom>
            <a:noFill/>
            <a:ln w="9525">
              <a:noFill/>
              <a:miter lim="800000"/>
              <a:headEnd/>
              <a:tailEnd/>
            </a:ln>
          </p:spPr>
          <p:txBody>
            <a:bodyPr>
              <a:spAutoFit/>
            </a:bodyPr>
            <a:lstStyle/>
            <a:p>
              <a:pPr algn="ctr" eaLnBrk="0" hangingPunct="0"/>
              <a:r>
                <a:rPr lang="en-US" sz="2200" b="1" i="0">
                  <a:solidFill>
                    <a:srgbClr val="FFFFFF"/>
                  </a:solidFill>
                  <a:ea typeface="黑体" pitchFamily="49" charset="-122"/>
                </a:rPr>
                <a:t>学习方式上，从师型过多，自主性过少</a:t>
              </a:r>
              <a:endParaRPr lang="en-US">
                <a:ea typeface="华文细黑" pitchFamily="2" charset="-122"/>
              </a:endParaRPr>
            </a:p>
          </p:txBody>
        </p:sp>
        <p:sp>
          <p:nvSpPr>
            <p:cNvPr id="32788" name="矩形 9"/>
            <p:cNvSpPr>
              <a:spLocks noChangeArrowheads="1"/>
            </p:cNvSpPr>
            <p:nvPr/>
          </p:nvSpPr>
          <p:spPr bwMode="auto">
            <a:xfrm>
              <a:off x="1248" y="3740"/>
              <a:ext cx="2255" cy="2784"/>
            </a:xfrm>
            <a:prstGeom prst="rect">
              <a:avLst/>
            </a:prstGeom>
            <a:noFill/>
            <a:ln w="9525">
              <a:noFill/>
              <a:miter lim="800000"/>
              <a:headEnd/>
              <a:tailEnd/>
            </a:ln>
          </p:spPr>
          <p:txBody>
            <a:bodyPr>
              <a:spAutoFit/>
            </a:bodyPr>
            <a:lstStyle/>
            <a:p>
              <a:pPr algn="ctr" eaLnBrk="0" hangingPunct="0"/>
              <a:r>
                <a:rPr lang="en-US" sz="2200" b="1" i="0">
                  <a:ea typeface="黑体" pitchFamily="49" charset="-122"/>
                </a:rPr>
                <a:t>学习层次上，继承性过多，创新性过少</a:t>
              </a:r>
              <a:endParaRPr lang="en-US">
                <a:ea typeface="华文细黑" pitchFamily="2" charset="-122"/>
              </a:endParaRPr>
            </a:p>
          </p:txBody>
        </p:sp>
        <p:sp>
          <p:nvSpPr>
            <p:cNvPr id="32789" name="矩形 10"/>
            <p:cNvSpPr>
              <a:spLocks noChangeArrowheads="1"/>
            </p:cNvSpPr>
            <p:nvPr/>
          </p:nvSpPr>
          <p:spPr bwMode="auto">
            <a:xfrm>
              <a:off x="6124" y="3740"/>
              <a:ext cx="2835" cy="2256"/>
            </a:xfrm>
            <a:prstGeom prst="rect">
              <a:avLst/>
            </a:prstGeom>
            <a:noFill/>
            <a:ln w="9525">
              <a:noFill/>
              <a:miter lim="800000"/>
              <a:headEnd/>
              <a:tailEnd/>
            </a:ln>
          </p:spPr>
          <p:txBody>
            <a:bodyPr>
              <a:spAutoFit/>
            </a:bodyPr>
            <a:lstStyle/>
            <a:p>
              <a:pPr algn="ctr" eaLnBrk="0" hangingPunct="0"/>
              <a:r>
                <a:rPr lang="zh-CN" altLang="en-US" sz="2200" b="1" i="0">
                  <a:ea typeface="黑体" pitchFamily="49" charset="-122"/>
                </a:rPr>
                <a:t>   </a:t>
              </a:r>
              <a:r>
                <a:rPr lang="en-US" sz="2200" b="1" i="0">
                  <a:ea typeface="黑体" pitchFamily="49" charset="-122"/>
                </a:rPr>
                <a:t>学习状态上，</a:t>
              </a:r>
              <a:r>
                <a:rPr lang="zh-CN" altLang="en-US" sz="2200" b="1" i="0">
                  <a:ea typeface="黑体" pitchFamily="49" charset="-122"/>
                </a:rPr>
                <a:t> </a:t>
              </a:r>
              <a:r>
                <a:rPr lang="en-US" sz="2200" b="1" i="0">
                  <a:ea typeface="黑体" pitchFamily="49" charset="-122"/>
                </a:rPr>
                <a:t>被动式过多，主动式过少</a:t>
              </a:r>
              <a:endParaRPr lang="en-US">
                <a:ea typeface="华文细黑" pitchFamily="2" charset="-122"/>
              </a:endParaRPr>
            </a:p>
          </p:txBody>
        </p:sp>
        <p:sp>
          <p:nvSpPr>
            <p:cNvPr id="32790" name="矩形 11"/>
            <p:cNvSpPr>
              <a:spLocks noChangeArrowheads="1"/>
            </p:cNvSpPr>
            <p:nvPr/>
          </p:nvSpPr>
          <p:spPr bwMode="auto">
            <a:xfrm>
              <a:off x="3629" y="4874"/>
              <a:ext cx="2720" cy="2256"/>
            </a:xfrm>
            <a:prstGeom prst="rect">
              <a:avLst/>
            </a:prstGeom>
            <a:noFill/>
            <a:ln w="9525">
              <a:noFill/>
              <a:miter lim="800000"/>
              <a:headEnd/>
              <a:tailEnd/>
            </a:ln>
          </p:spPr>
          <p:txBody>
            <a:bodyPr>
              <a:spAutoFit/>
            </a:bodyPr>
            <a:lstStyle/>
            <a:p>
              <a:pPr algn="ctr" eaLnBrk="0" hangingPunct="0"/>
              <a:r>
                <a:rPr lang="zh-CN" altLang="en-US" sz="2200" b="1" i="0">
                  <a:ea typeface="黑体" pitchFamily="49" charset="-122"/>
                </a:rPr>
                <a:t>   </a:t>
              </a:r>
              <a:r>
                <a:rPr lang="en-US" sz="2200" b="1" i="0">
                  <a:ea typeface="黑体" pitchFamily="49" charset="-122"/>
                </a:rPr>
                <a:t>学习类型上，盲从型过多，问题型过少</a:t>
              </a:r>
              <a:endParaRPr lang="en-US">
                <a:ea typeface="华文细黑" pitchFamily="2" charset="-122"/>
              </a:endParaRPr>
            </a:p>
          </p:txBody>
        </p:sp>
        <p:sp>
          <p:nvSpPr>
            <p:cNvPr id="32791" name="矩形 18"/>
            <p:cNvSpPr>
              <a:spLocks noChangeArrowheads="1"/>
            </p:cNvSpPr>
            <p:nvPr/>
          </p:nvSpPr>
          <p:spPr bwMode="auto">
            <a:xfrm>
              <a:off x="1248" y="1358"/>
              <a:ext cx="2596" cy="2256"/>
            </a:xfrm>
            <a:prstGeom prst="rect">
              <a:avLst/>
            </a:prstGeom>
            <a:noFill/>
            <a:ln w="9525">
              <a:noFill/>
              <a:miter lim="800000"/>
              <a:headEnd/>
              <a:tailEnd/>
            </a:ln>
          </p:spPr>
          <p:txBody>
            <a:bodyPr>
              <a:spAutoFit/>
            </a:bodyPr>
            <a:lstStyle/>
            <a:p>
              <a:pPr algn="ctr" eaLnBrk="0" hangingPunct="0"/>
              <a:r>
                <a:rPr lang="en-US" sz="2200" b="1" i="0">
                  <a:solidFill>
                    <a:srgbClr val="FFFFFF"/>
                  </a:solidFill>
                  <a:ea typeface="黑体" pitchFamily="49" charset="-122"/>
                </a:rPr>
                <a:t>学习情感上，应试型过多，兴趣型过少</a:t>
              </a:r>
              <a:endParaRPr lang="en-US">
                <a:ea typeface="华文细黑" pitchFamily="2" charset="-122"/>
              </a:endParaRPr>
            </a:p>
          </p:txBody>
        </p:sp>
        <p:sp>
          <p:nvSpPr>
            <p:cNvPr id="32792" name="矩形 19"/>
            <p:cNvSpPr>
              <a:spLocks noChangeArrowheads="1"/>
            </p:cNvSpPr>
            <p:nvPr/>
          </p:nvSpPr>
          <p:spPr bwMode="auto">
            <a:xfrm>
              <a:off x="6237" y="1585"/>
              <a:ext cx="2954" cy="1728"/>
            </a:xfrm>
            <a:prstGeom prst="rect">
              <a:avLst/>
            </a:prstGeom>
            <a:noFill/>
            <a:ln w="9525">
              <a:noFill/>
              <a:miter lim="800000"/>
              <a:headEnd/>
              <a:tailEnd/>
            </a:ln>
          </p:spPr>
          <p:txBody>
            <a:bodyPr>
              <a:spAutoFit/>
            </a:bodyPr>
            <a:lstStyle/>
            <a:p>
              <a:pPr algn="ctr" eaLnBrk="0" hangingPunct="0"/>
              <a:r>
                <a:rPr lang="en-US" sz="2200" b="1" i="0">
                  <a:solidFill>
                    <a:srgbClr val="FFFFFF"/>
                  </a:solidFill>
                  <a:ea typeface="黑体" pitchFamily="49" charset="-122"/>
                </a:rPr>
                <a:t>思维方式上，求同性过多，求异性过少</a:t>
              </a:r>
              <a:endParaRPr lang="en-US">
                <a:ea typeface="华文细黑" pitchFamily="2" charset="-122"/>
              </a:endParaRPr>
            </a:p>
          </p:txBody>
        </p:sp>
        <p:grpSp>
          <p:nvGrpSpPr>
            <p:cNvPr id="9" name="Group 56"/>
            <p:cNvGrpSpPr>
              <a:grpSpLocks/>
            </p:cNvGrpSpPr>
            <p:nvPr/>
          </p:nvGrpSpPr>
          <p:grpSpPr bwMode="auto">
            <a:xfrm>
              <a:off x="3459" y="2539"/>
              <a:ext cx="3025" cy="2030"/>
              <a:chOff x="0" y="0"/>
              <a:chExt cx="1210" cy="812"/>
            </a:xfrm>
          </p:grpSpPr>
          <p:sp>
            <p:nvSpPr>
              <p:cNvPr id="32795" name="自选图形 21"/>
              <p:cNvSpPr>
                <a:spLocks noChangeArrowheads="1"/>
              </p:cNvSpPr>
              <p:nvPr/>
            </p:nvSpPr>
            <p:spPr bwMode="auto">
              <a:xfrm>
                <a:off x="0" y="0"/>
                <a:ext cx="1210" cy="812"/>
              </a:xfrm>
              <a:prstGeom prst="hexagon">
                <a:avLst>
                  <a:gd name="adj" fmla="val 37254"/>
                  <a:gd name="vf" fmla="val 115470"/>
                </a:avLst>
              </a:prstGeom>
              <a:solidFill>
                <a:srgbClr val="F8F8F8">
                  <a:alpha val="50195"/>
                </a:srgbClr>
              </a:solidFill>
              <a:ln w="19050">
                <a:solidFill>
                  <a:srgbClr val="F8F8F8"/>
                </a:solidFill>
                <a:miter lim="800000"/>
                <a:headEnd/>
                <a:tailEnd/>
              </a:ln>
            </p:spPr>
            <p:txBody>
              <a:bodyPr wrap="none" anchor="ctr"/>
              <a:lstStyle/>
              <a:p>
                <a:endParaRPr lang="zh-CN" altLang="en-US">
                  <a:ea typeface="华文细黑" pitchFamily="2" charset="-122"/>
                </a:endParaRPr>
              </a:p>
            </p:txBody>
          </p:sp>
          <p:sp>
            <p:nvSpPr>
              <p:cNvPr id="32796" name="自选图形 22"/>
              <p:cNvSpPr>
                <a:spLocks noChangeArrowheads="1"/>
              </p:cNvSpPr>
              <p:nvPr/>
            </p:nvSpPr>
            <p:spPr bwMode="auto">
              <a:xfrm>
                <a:off x="32" y="20"/>
                <a:ext cx="1138" cy="764"/>
              </a:xfrm>
              <a:prstGeom prst="hexagon">
                <a:avLst>
                  <a:gd name="adj" fmla="val 37238"/>
                  <a:gd name="vf" fmla="val 115470"/>
                </a:avLst>
              </a:prstGeom>
              <a:solidFill>
                <a:srgbClr val="F8F8F8"/>
              </a:solidFill>
              <a:ln w="19050">
                <a:solidFill>
                  <a:srgbClr val="F8F8F8"/>
                </a:solidFill>
                <a:miter lim="800000"/>
                <a:headEnd/>
                <a:tailEnd/>
              </a:ln>
            </p:spPr>
            <p:txBody>
              <a:bodyPr wrap="none" anchor="ctr"/>
              <a:lstStyle/>
              <a:p>
                <a:endParaRPr lang="zh-CN" altLang="en-US">
                  <a:ea typeface="华文细黑" pitchFamily="2" charset="-122"/>
                </a:endParaRPr>
              </a:p>
            </p:txBody>
          </p:sp>
        </p:grpSp>
        <p:sp>
          <p:nvSpPr>
            <p:cNvPr id="147515" name="矩形 23"/>
            <p:cNvSpPr>
              <a:spLocks noChangeArrowheads="1"/>
            </p:cNvSpPr>
            <p:nvPr/>
          </p:nvSpPr>
          <p:spPr bwMode="auto">
            <a:xfrm>
              <a:off x="3954" y="2873"/>
              <a:ext cx="2030" cy="1390"/>
            </a:xfrm>
            <a:prstGeom prst="rect">
              <a:avLst/>
            </a:prstGeom>
            <a:noFill/>
            <a:ln w="9525">
              <a:noFill/>
              <a:miter lim="800000"/>
              <a:headEnd/>
              <a:tailEnd/>
            </a:ln>
            <a:effectLst/>
          </p:spPr>
          <p:txBody>
            <a:bodyPr>
              <a:spAutoFit/>
            </a:bodyPr>
            <a:lstStyle/>
            <a:p>
              <a:pPr algn="ctr">
                <a:buFont typeface="Arial" pitchFamily="34" charset="0"/>
                <a:buNone/>
                <a:defRPr/>
              </a:pPr>
              <a:r>
                <a:rPr lang="zh-CN" altLang="en-US" sz="2600" b="1">
                  <a:solidFill>
                    <a:srgbClr val="000000"/>
                  </a:solidFill>
                  <a:effectLst>
                    <a:outerShdw blurRad="38100" dist="38100" dir="2700000" algn="tl">
                      <a:srgbClr val="C0C0C0"/>
                    </a:outerShdw>
                  </a:effectLst>
                  <a:latin typeface="Arial" pitchFamily="34" charset="0"/>
                  <a:ea typeface="宋体" pitchFamily="2" charset="-122"/>
                </a:rPr>
                <a:t>学生</a:t>
              </a:r>
            </a:p>
            <a:p>
              <a:pPr algn="ctr">
                <a:buFont typeface="Arial" pitchFamily="34" charset="0"/>
                <a:buNone/>
                <a:defRPr/>
              </a:pPr>
              <a:r>
                <a:rPr lang="zh-CN" altLang="en-US" sz="2600" b="1">
                  <a:solidFill>
                    <a:srgbClr val="000000"/>
                  </a:solidFill>
                  <a:effectLst>
                    <a:outerShdw blurRad="38100" dist="38100" dir="2700000" algn="tl">
                      <a:srgbClr val="C0C0C0"/>
                    </a:outerShdw>
                  </a:effectLst>
                  <a:latin typeface="Arial" pitchFamily="34" charset="0"/>
                  <a:ea typeface="宋体" pitchFamily="2" charset="-122"/>
                </a:rPr>
                <a:t>学法</a:t>
              </a:r>
              <a:endParaRPr lang="en-US" sz="2600" b="1">
                <a:solidFill>
                  <a:srgbClr val="000000"/>
                </a:solidFill>
                <a:effectLst>
                  <a:outerShdw blurRad="38100" dist="38100" dir="2700000" algn="tl">
                    <a:srgbClr val="C0C0C0"/>
                  </a:outerShdw>
                </a:effectLst>
                <a:latin typeface="Arial" pitchFamily="34" charset="0"/>
                <a:ea typeface="华文细黑" pitchFamily="2" charset="-122"/>
                <a:cs typeface="Arial" pitchFamily="34" charset="0"/>
              </a:endParaRPr>
            </a:p>
          </p:txBody>
        </p:sp>
      </p:grpSp>
      <p:grpSp>
        <p:nvGrpSpPr>
          <p:cNvPr id="10" name="Group 60"/>
          <p:cNvGrpSpPr>
            <a:grpSpLocks/>
          </p:cNvGrpSpPr>
          <p:nvPr/>
        </p:nvGrpSpPr>
        <p:grpSpPr bwMode="auto">
          <a:xfrm>
            <a:off x="684213" y="2205038"/>
            <a:ext cx="7920037" cy="4813300"/>
            <a:chOff x="0" y="0"/>
            <a:chExt cx="12472" cy="7580"/>
          </a:xfrm>
        </p:grpSpPr>
        <p:pic>
          <p:nvPicPr>
            <p:cNvPr id="32776" name="Picture 4" descr="C:\Documents and Settings\鱼不愚\桌面\001.png"/>
            <p:cNvPicPr>
              <a:picLocks noChangeAspect="1" noChangeArrowheads="1"/>
            </p:cNvPicPr>
            <p:nvPr/>
          </p:nvPicPr>
          <p:blipFill>
            <a:blip r:embed="rId4" cstate="print"/>
            <a:srcRect/>
            <a:stretch>
              <a:fillRect/>
            </a:stretch>
          </p:blipFill>
          <p:spPr bwMode="auto">
            <a:xfrm>
              <a:off x="0" y="227"/>
              <a:ext cx="3048" cy="5005"/>
            </a:xfrm>
            <a:prstGeom prst="rect">
              <a:avLst/>
            </a:prstGeom>
            <a:noFill/>
            <a:ln w="9525">
              <a:noFill/>
              <a:miter lim="800000"/>
              <a:headEnd/>
              <a:tailEnd/>
            </a:ln>
          </p:spPr>
        </p:pic>
        <p:pic>
          <p:nvPicPr>
            <p:cNvPr id="32777" name="圆角矩形 38"/>
            <p:cNvPicPr>
              <a:picLocks noChangeArrowheads="1"/>
            </p:cNvPicPr>
            <p:nvPr/>
          </p:nvPicPr>
          <p:blipFill>
            <a:blip r:embed="rId2" cstate="print"/>
            <a:srcRect/>
            <a:stretch>
              <a:fillRect/>
            </a:stretch>
          </p:blipFill>
          <p:spPr bwMode="auto">
            <a:xfrm>
              <a:off x="4082" y="0"/>
              <a:ext cx="8390" cy="7581"/>
            </a:xfrm>
            <a:prstGeom prst="rect">
              <a:avLst/>
            </a:prstGeom>
            <a:noFill/>
            <a:ln w="9525">
              <a:noFill/>
              <a:miter lim="800000"/>
              <a:headEnd/>
              <a:tailEnd/>
            </a:ln>
          </p:spPr>
        </p:pic>
        <p:sp>
          <p:nvSpPr>
            <p:cNvPr id="32778" name="TextBox 40"/>
            <p:cNvSpPr txBox="1">
              <a:spLocks noChangeArrowheads="1"/>
            </p:cNvSpPr>
            <p:nvPr/>
          </p:nvSpPr>
          <p:spPr bwMode="auto">
            <a:xfrm>
              <a:off x="4196" y="454"/>
              <a:ext cx="8165" cy="1872"/>
            </a:xfrm>
            <a:prstGeom prst="rect">
              <a:avLst/>
            </a:prstGeom>
            <a:noFill/>
            <a:ln w="9525">
              <a:noFill/>
              <a:miter lim="800000"/>
              <a:headEnd/>
              <a:tailEnd/>
            </a:ln>
          </p:spPr>
          <p:txBody>
            <a:bodyPr>
              <a:spAutoFit/>
            </a:bodyPr>
            <a:lstStyle/>
            <a:p>
              <a:pPr eaLnBrk="0" hangingPunct="0"/>
              <a:r>
                <a:rPr lang="zh-CN" altLang="en-US" sz="2400" i="0">
                  <a:latin typeface="微软雅黑" pitchFamily="34" charset="-122"/>
                  <a:ea typeface="黑体" pitchFamily="49" charset="-122"/>
                </a:rPr>
                <a:t>   所以要实现教学方式和学习方式的转型。其主要的目标任务就是改变这些过多与过少。</a:t>
              </a:r>
            </a:p>
          </p:txBody>
        </p:sp>
        <p:sp>
          <p:nvSpPr>
            <p:cNvPr id="147520" name="燕尾形箭头 13"/>
            <p:cNvSpPr>
              <a:spLocks noChangeArrowheads="1"/>
            </p:cNvSpPr>
            <p:nvPr/>
          </p:nvSpPr>
          <p:spPr bwMode="auto">
            <a:xfrm>
              <a:off x="2270" y="1475"/>
              <a:ext cx="1800" cy="900"/>
            </a:xfrm>
            <a:prstGeom prst="notchedRightArrow">
              <a:avLst>
                <a:gd name="adj1" fmla="val 50000"/>
                <a:gd name="adj2" fmla="val 50000"/>
              </a:avLst>
            </a:prstGeom>
            <a:solidFill>
              <a:srgbClr val="009900"/>
            </a:solidFill>
            <a:ln w="9525">
              <a:solidFill>
                <a:srgbClr val="CCFF33"/>
              </a:solidFill>
              <a:miter lim="800000"/>
              <a:headEnd/>
              <a:tailEnd/>
            </a:ln>
            <a:effectLst>
              <a:outerShdw dist="23000" dir="5400000" algn="ctr" rotWithShape="0">
                <a:srgbClr val="000000">
                  <a:alpha val="31000"/>
                </a:srgbClr>
              </a:outerShdw>
            </a:effectLst>
          </p:spPr>
          <p:txBody>
            <a:bodyPr anchor="ctr"/>
            <a:lstStyle/>
            <a:p>
              <a:pPr algn="ctr" eaLnBrk="0" hangingPunct="0">
                <a:buFont typeface="Arial" pitchFamily="34" charset="0"/>
                <a:buNone/>
                <a:defRPr/>
              </a:pPr>
              <a:endParaRPr lang="zh-CN" altLang="en-US">
                <a:solidFill>
                  <a:srgbClr val="FFFFFF"/>
                </a:solidFill>
                <a:latin typeface="Arial" pitchFamily="34" charset="0"/>
                <a:ea typeface="华文细黑" pitchFamily="2" charset="-122"/>
              </a:endParaRPr>
            </a:p>
          </p:txBody>
        </p:sp>
        <p:sp>
          <p:nvSpPr>
            <p:cNvPr id="32780" name="Text Box 65"/>
            <p:cNvSpPr txBox="1">
              <a:spLocks noChangeArrowheads="1"/>
            </p:cNvSpPr>
            <p:nvPr/>
          </p:nvSpPr>
          <p:spPr bwMode="auto">
            <a:xfrm>
              <a:off x="454" y="1021"/>
              <a:ext cx="982" cy="1008"/>
            </a:xfrm>
            <a:prstGeom prst="rect">
              <a:avLst/>
            </a:prstGeom>
            <a:noFill/>
            <a:ln w="9525">
              <a:noFill/>
              <a:miter lim="800000"/>
              <a:headEnd/>
              <a:tailEnd/>
            </a:ln>
          </p:spPr>
          <p:txBody>
            <a:bodyPr>
              <a:spAutoFit/>
            </a:bodyPr>
            <a:lstStyle/>
            <a:p>
              <a:r>
                <a:rPr lang="zh-CN" altLang="en-US" sz="2400" b="1" i="0">
                  <a:latin typeface="黑体" pitchFamily="49" charset="-122"/>
                  <a:ea typeface="黑体" pitchFamily="49" charset="-122"/>
                </a:rPr>
                <a:t> </a:t>
              </a:r>
              <a:r>
                <a:rPr lang="zh-CN" altLang="en-US" sz="3600" b="1" i="0">
                  <a:latin typeface="黑体" pitchFamily="49" charset="-122"/>
                  <a:ea typeface="黑体" pitchFamily="49" charset="-122"/>
                </a:rPr>
                <a:t>4</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Documents and Settings\鱼不愚\桌面\001.png"/>
          <p:cNvPicPr>
            <a:picLocks noChangeAspect="1" noChangeArrowheads="1"/>
          </p:cNvPicPr>
          <p:nvPr/>
        </p:nvPicPr>
        <p:blipFill>
          <a:blip r:embed="rId2" cstate="print"/>
          <a:srcRect/>
          <a:stretch>
            <a:fillRect/>
          </a:stretch>
        </p:blipFill>
        <p:spPr bwMode="auto">
          <a:xfrm>
            <a:off x="612775" y="2276475"/>
            <a:ext cx="1935163" cy="3178175"/>
          </a:xfrm>
          <a:prstGeom prst="rect">
            <a:avLst/>
          </a:prstGeom>
          <a:noFill/>
          <a:ln w="9525">
            <a:noFill/>
            <a:miter lim="800000"/>
            <a:headEnd/>
            <a:tailEnd/>
          </a:ln>
        </p:spPr>
      </p:pic>
      <p:pic>
        <p:nvPicPr>
          <p:cNvPr id="33795" name="圆角矩形 38"/>
          <p:cNvPicPr>
            <a:picLocks noChangeArrowheads="1"/>
          </p:cNvPicPr>
          <p:nvPr/>
        </p:nvPicPr>
        <p:blipFill>
          <a:blip r:embed="rId3" cstate="print"/>
          <a:srcRect/>
          <a:stretch>
            <a:fillRect/>
          </a:stretch>
        </p:blipFill>
        <p:spPr bwMode="auto">
          <a:xfrm>
            <a:off x="2844800" y="1989138"/>
            <a:ext cx="5902325" cy="6757987"/>
          </a:xfrm>
          <a:prstGeom prst="rect">
            <a:avLst/>
          </a:prstGeom>
          <a:noFill/>
          <a:ln w="9525">
            <a:noFill/>
            <a:miter lim="800000"/>
            <a:headEnd/>
            <a:tailEnd/>
          </a:ln>
        </p:spPr>
      </p:pic>
      <p:sp>
        <p:nvSpPr>
          <p:cNvPr id="33796" name="TextBox 40"/>
          <p:cNvSpPr txBox="1">
            <a:spLocks noChangeArrowheads="1"/>
          </p:cNvSpPr>
          <p:nvPr/>
        </p:nvSpPr>
        <p:spPr bwMode="auto">
          <a:xfrm>
            <a:off x="3060700" y="2133600"/>
            <a:ext cx="5688013" cy="3138488"/>
          </a:xfrm>
          <a:prstGeom prst="rect">
            <a:avLst/>
          </a:prstGeom>
          <a:noFill/>
          <a:ln w="9525">
            <a:noFill/>
            <a:miter lim="800000"/>
            <a:headEnd/>
            <a:tailEnd/>
          </a:ln>
        </p:spPr>
        <p:txBody>
          <a:bodyPr>
            <a:spAutoFit/>
          </a:bodyPr>
          <a:lstStyle/>
          <a:p>
            <a:pPr eaLnBrk="0" hangingPunct="0"/>
            <a:r>
              <a:rPr lang="zh-CN" altLang="en-US" sz="2400" i="0">
                <a:latin typeface="微软雅黑" pitchFamily="34" charset="-122"/>
                <a:ea typeface="黑体" pitchFamily="49" charset="-122"/>
              </a:rPr>
              <a:t>   </a:t>
            </a:r>
            <a:r>
              <a:rPr lang="zh-CN" altLang="en-US" sz="2200" i="0">
                <a:latin typeface="黑体" pitchFamily="49" charset="-122"/>
                <a:ea typeface="黑体" pitchFamily="49" charset="-122"/>
              </a:rPr>
              <a:t>教师队伍建设还是追求高学历、高学位而轻视实践经历和能力。教师队伍中单纯的教书匠过多，擅长理论结合实践，擅长知识应用的人过少；只在课堂上与学生见面、课后不管学生的教师过多，能够在第二课堂指导学生，像师傅带徒弟那样的教师过少。存在着两个一手硬一手软的问题：理论与实践一手硬一手软；教书与育人一手硬一手软。</a:t>
            </a:r>
          </a:p>
          <a:p>
            <a:pPr eaLnBrk="0" hangingPunct="0"/>
            <a:r>
              <a:rPr lang="zh-CN" altLang="en-US" sz="2200" i="0">
                <a:latin typeface="黑体" pitchFamily="49" charset="-122"/>
                <a:ea typeface="黑体" pitchFamily="49" charset="-122"/>
              </a:rPr>
              <a:t>   </a:t>
            </a:r>
            <a:r>
              <a:rPr lang="zh-CN" altLang="en-US" sz="2200" i="0">
                <a:solidFill>
                  <a:srgbClr val="FF3300"/>
                </a:solidFill>
                <a:latin typeface="黑体" pitchFamily="49" charset="-122"/>
                <a:ea typeface="黑体" pitchFamily="49" charset="-122"/>
              </a:rPr>
              <a:t>所以要实现队伍建设的转型。</a:t>
            </a:r>
          </a:p>
        </p:txBody>
      </p:sp>
      <p:sp>
        <p:nvSpPr>
          <p:cNvPr id="148485" name="燕尾形箭头 13"/>
          <p:cNvSpPr>
            <a:spLocks noChangeArrowheads="1"/>
          </p:cNvSpPr>
          <p:nvPr/>
        </p:nvSpPr>
        <p:spPr bwMode="auto">
          <a:xfrm>
            <a:off x="1979613" y="2997200"/>
            <a:ext cx="935037" cy="571500"/>
          </a:xfrm>
          <a:prstGeom prst="notchedRightArrow">
            <a:avLst>
              <a:gd name="adj1" fmla="val 50000"/>
              <a:gd name="adj2" fmla="val 40903"/>
            </a:avLst>
          </a:prstGeom>
          <a:solidFill>
            <a:srgbClr val="009900"/>
          </a:solidFill>
          <a:ln w="9525">
            <a:solidFill>
              <a:srgbClr val="CCFF33"/>
            </a:solidFill>
            <a:miter lim="800000"/>
            <a:headEnd/>
            <a:tailEnd/>
          </a:ln>
          <a:effectLst>
            <a:outerShdw dist="23000" dir="5400000" algn="ctr" rotWithShape="0">
              <a:srgbClr val="000000">
                <a:alpha val="31000"/>
              </a:srgbClr>
            </a:outerShdw>
          </a:effectLst>
        </p:spPr>
        <p:txBody>
          <a:bodyPr anchor="ctr"/>
          <a:lstStyle/>
          <a:p>
            <a:pPr algn="ctr" eaLnBrk="0" hangingPunct="0">
              <a:buFont typeface="Arial" pitchFamily="34" charset="0"/>
              <a:buNone/>
              <a:defRPr/>
            </a:pPr>
            <a:endParaRPr lang="zh-CN" altLang="en-US">
              <a:solidFill>
                <a:srgbClr val="FFFFFF"/>
              </a:solidFill>
              <a:latin typeface="Arial" pitchFamily="34" charset="0"/>
              <a:ea typeface="华文细黑" pitchFamily="2" charset="-122"/>
            </a:endParaRPr>
          </a:p>
        </p:txBody>
      </p:sp>
      <p:sp>
        <p:nvSpPr>
          <p:cNvPr id="33799" name="Text Box 8"/>
          <p:cNvSpPr txBox="1">
            <a:spLocks noChangeArrowheads="1"/>
          </p:cNvSpPr>
          <p:nvPr/>
        </p:nvSpPr>
        <p:spPr bwMode="auto">
          <a:xfrm>
            <a:off x="900113" y="2781300"/>
            <a:ext cx="623887" cy="639763"/>
          </a:xfrm>
          <a:prstGeom prst="rect">
            <a:avLst/>
          </a:prstGeom>
          <a:noFill/>
          <a:ln w="9525">
            <a:noFill/>
            <a:miter lim="800000"/>
            <a:headEnd/>
            <a:tailEnd/>
          </a:ln>
        </p:spPr>
        <p:txBody>
          <a:bodyPr>
            <a:spAutoFit/>
          </a:bodyPr>
          <a:lstStyle/>
          <a:p>
            <a:r>
              <a:rPr lang="zh-CN" altLang="en-US" sz="2400" b="1" i="0">
                <a:latin typeface="黑体" pitchFamily="49" charset="-122"/>
                <a:ea typeface="黑体" pitchFamily="49" charset="-122"/>
              </a:rPr>
              <a:t> </a:t>
            </a:r>
            <a:r>
              <a:rPr lang="zh-CN" altLang="en-US" sz="3600" b="1" i="0">
                <a:latin typeface="黑体" pitchFamily="49" charset="-122"/>
                <a:ea typeface="黑体" pitchFamily="49" charset="-122"/>
              </a:rPr>
              <a:t>5</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C:\Documents and Settings\鱼不愚\桌面\001.png"/>
          <p:cNvPicPr>
            <a:picLocks noChangeAspect="1" noChangeArrowheads="1"/>
          </p:cNvPicPr>
          <p:nvPr/>
        </p:nvPicPr>
        <p:blipFill>
          <a:blip r:embed="rId2" cstate="print"/>
          <a:srcRect/>
          <a:stretch>
            <a:fillRect/>
          </a:stretch>
        </p:blipFill>
        <p:spPr bwMode="auto">
          <a:xfrm>
            <a:off x="1044575" y="2276475"/>
            <a:ext cx="1935163" cy="3178175"/>
          </a:xfrm>
          <a:prstGeom prst="rect">
            <a:avLst/>
          </a:prstGeom>
          <a:noFill/>
          <a:ln w="9525">
            <a:noFill/>
            <a:miter lim="800000"/>
            <a:headEnd/>
            <a:tailEnd/>
          </a:ln>
        </p:spPr>
      </p:pic>
      <p:pic>
        <p:nvPicPr>
          <p:cNvPr id="34819" name="圆角矩形 38"/>
          <p:cNvPicPr>
            <a:picLocks noChangeArrowheads="1"/>
          </p:cNvPicPr>
          <p:nvPr/>
        </p:nvPicPr>
        <p:blipFill>
          <a:blip r:embed="rId3" cstate="print"/>
          <a:srcRect/>
          <a:stretch>
            <a:fillRect/>
          </a:stretch>
        </p:blipFill>
        <p:spPr bwMode="auto">
          <a:xfrm>
            <a:off x="3492500" y="2133600"/>
            <a:ext cx="5400675" cy="5389563"/>
          </a:xfrm>
          <a:prstGeom prst="rect">
            <a:avLst/>
          </a:prstGeom>
          <a:noFill/>
          <a:ln w="9525">
            <a:noFill/>
            <a:miter lim="800000"/>
            <a:headEnd/>
            <a:tailEnd/>
          </a:ln>
        </p:spPr>
      </p:pic>
      <p:sp>
        <p:nvSpPr>
          <p:cNvPr id="34820" name="TextBox 40"/>
          <p:cNvSpPr txBox="1">
            <a:spLocks noChangeArrowheads="1"/>
          </p:cNvSpPr>
          <p:nvPr/>
        </p:nvSpPr>
        <p:spPr bwMode="auto">
          <a:xfrm>
            <a:off x="3708400" y="2276475"/>
            <a:ext cx="5184775" cy="2286000"/>
          </a:xfrm>
          <a:prstGeom prst="rect">
            <a:avLst/>
          </a:prstGeom>
          <a:noFill/>
          <a:ln w="9525">
            <a:noFill/>
            <a:miter lim="800000"/>
            <a:headEnd/>
            <a:tailEnd/>
          </a:ln>
        </p:spPr>
        <p:txBody>
          <a:bodyPr>
            <a:spAutoFit/>
          </a:bodyPr>
          <a:lstStyle/>
          <a:p>
            <a:pPr eaLnBrk="0" hangingPunct="0"/>
            <a:r>
              <a:rPr lang="zh-CN" altLang="en-US" sz="2400" i="0">
                <a:latin typeface="微软雅黑" pitchFamily="34" charset="-122"/>
                <a:ea typeface="黑体" pitchFamily="49" charset="-122"/>
              </a:rPr>
              <a:t>    实践教学还是按照验证式、分散式实验的传统实验室装备与实验组织方式。真正的设计型、综合性实验过少，真正的实训动手做的过少。“做中学”体现得不够。</a:t>
            </a:r>
            <a:r>
              <a:rPr lang="zh-CN" altLang="en-US" sz="2400" i="0">
                <a:solidFill>
                  <a:srgbClr val="FF3300"/>
                </a:solidFill>
                <a:latin typeface="微软雅黑" pitchFamily="34" charset="-122"/>
                <a:ea typeface="黑体" pitchFamily="49" charset="-122"/>
              </a:rPr>
              <a:t>所以要实现实践教学条件和组织方式的转型。</a:t>
            </a:r>
          </a:p>
        </p:txBody>
      </p:sp>
      <p:sp>
        <p:nvSpPr>
          <p:cNvPr id="149509" name="燕尾形箭头 13"/>
          <p:cNvSpPr>
            <a:spLocks noChangeArrowheads="1"/>
          </p:cNvSpPr>
          <p:nvPr/>
        </p:nvSpPr>
        <p:spPr bwMode="auto">
          <a:xfrm>
            <a:off x="2484438" y="3070225"/>
            <a:ext cx="935037" cy="571500"/>
          </a:xfrm>
          <a:prstGeom prst="notchedRightArrow">
            <a:avLst>
              <a:gd name="adj1" fmla="val 50000"/>
              <a:gd name="adj2" fmla="val 40903"/>
            </a:avLst>
          </a:prstGeom>
          <a:solidFill>
            <a:srgbClr val="009900"/>
          </a:solidFill>
          <a:ln w="9525">
            <a:solidFill>
              <a:srgbClr val="CCFF33"/>
            </a:solidFill>
            <a:miter lim="800000"/>
            <a:headEnd/>
            <a:tailEnd/>
          </a:ln>
          <a:effectLst>
            <a:outerShdw dist="23000" dir="5400000" algn="ctr" rotWithShape="0">
              <a:srgbClr val="000000">
                <a:alpha val="31000"/>
              </a:srgbClr>
            </a:outerShdw>
          </a:effectLst>
        </p:spPr>
        <p:txBody>
          <a:bodyPr anchor="ctr"/>
          <a:lstStyle/>
          <a:p>
            <a:pPr algn="ctr" eaLnBrk="0" hangingPunct="0">
              <a:buFont typeface="Arial" pitchFamily="34" charset="0"/>
              <a:buNone/>
              <a:defRPr/>
            </a:pPr>
            <a:endParaRPr lang="zh-CN" altLang="en-US">
              <a:solidFill>
                <a:srgbClr val="FFFFFF"/>
              </a:solidFill>
              <a:latin typeface="Arial" pitchFamily="34" charset="0"/>
              <a:ea typeface="华文细黑" pitchFamily="2" charset="-122"/>
            </a:endParaRPr>
          </a:p>
        </p:txBody>
      </p:sp>
      <p:sp>
        <p:nvSpPr>
          <p:cNvPr id="34823" name="Text Box 8"/>
          <p:cNvSpPr txBox="1">
            <a:spLocks noChangeArrowheads="1"/>
          </p:cNvSpPr>
          <p:nvPr/>
        </p:nvSpPr>
        <p:spPr bwMode="auto">
          <a:xfrm>
            <a:off x="1331913" y="2781300"/>
            <a:ext cx="623887" cy="639763"/>
          </a:xfrm>
          <a:prstGeom prst="rect">
            <a:avLst/>
          </a:prstGeom>
          <a:noFill/>
          <a:ln w="9525">
            <a:noFill/>
            <a:miter lim="800000"/>
            <a:headEnd/>
            <a:tailEnd/>
          </a:ln>
        </p:spPr>
        <p:txBody>
          <a:bodyPr>
            <a:spAutoFit/>
          </a:bodyPr>
          <a:lstStyle/>
          <a:p>
            <a:r>
              <a:rPr lang="zh-CN" altLang="en-US" sz="2400" b="1" i="0">
                <a:latin typeface="黑体" pitchFamily="49" charset="-122"/>
                <a:ea typeface="黑体" pitchFamily="49" charset="-122"/>
              </a:rPr>
              <a:t> </a:t>
            </a:r>
            <a:r>
              <a:rPr lang="zh-CN" altLang="en-US" sz="3600" b="1" i="0">
                <a:latin typeface="黑体" pitchFamily="49" charset="-122"/>
                <a:ea typeface="黑体" pitchFamily="49" charset="-122"/>
              </a:rPr>
              <a:t>6</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txBox="1">
            <a:spLocks noChangeArrowheads="1"/>
          </p:cNvSpPr>
          <p:nvPr/>
        </p:nvSpPr>
        <p:spPr bwMode="auto">
          <a:xfrm>
            <a:off x="683568" y="836712"/>
            <a:ext cx="8207375" cy="592138"/>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  转型</a:t>
            </a:r>
            <a:r>
              <a:rPr lang="zh-CN" altLang="en-US" sz="2800" b="1" i="0" dirty="0">
                <a:latin typeface="黑体" pitchFamily="49" charset="-122"/>
                <a:ea typeface="黑体" pitchFamily="49" charset="-122"/>
              </a:rPr>
              <a:t>的目标与思路</a:t>
            </a:r>
          </a:p>
        </p:txBody>
      </p:sp>
      <p:sp>
        <p:nvSpPr>
          <p:cNvPr id="55299" name="椭圆 10"/>
          <p:cNvSpPr>
            <a:spLocks noChangeArrowheads="1"/>
          </p:cNvSpPr>
          <p:nvPr/>
        </p:nvSpPr>
        <p:spPr bwMode="auto">
          <a:xfrm>
            <a:off x="539750" y="3016250"/>
            <a:ext cx="7704138" cy="1079500"/>
          </a:xfrm>
          <a:custGeom>
            <a:avLst/>
            <a:gdLst>
              <a:gd name="T0" fmla="*/ 7704138 w 9163763"/>
              <a:gd name="T1" fmla="*/ 13168 h 1189891"/>
              <a:gd name="T2" fmla="*/ 3470858 w 9163763"/>
              <a:gd name="T3" fmla="*/ 0 h 1189891"/>
              <a:gd name="T4" fmla="*/ 2413015 w 9163763"/>
              <a:gd name="T5" fmla="*/ 1079500 h 1189891"/>
              <a:gd name="T6" fmla="*/ 1355172 w 9163763"/>
              <a:gd name="T7" fmla="*/ 0 h 1189891"/>
              <a:gd name="T8" fmla="*/ 0 w 9163763"/>
              <a:gd name="T9" fmla="*/ 4462 h 1189891"/>
              <a:gd name="T10" fmla="*/ 0 60000 65536"/>
              <a:gd name="T11" fmla="*/ 0 60000 65536"/>
              <a:gd name="T12" fmla="*/ 0 60000 65536"/>
              <a:gd name="T13" fmla="*/ 0 60000 65536"/>
              <a:gd name="T14" fmla="*/ 0 60000 65536"/>
              <a:gd name="T15" fmla="*/ 0 w 9163763"/>
              <a:gd name="T16" fmla="*/ 0 h 1189891"/>
              <a:gd name="T17" fmla="*/ 9163763 w 9163763"/>
              <a:gd name="T18" fmla="*/ 1189891 h 1189891"/>
            </a:gdLst>
            <a:ahLst/>
            <a:cxnLst>
              <a:cxn ang="T10">
                <a:pos x="T0" y="T1"/>
              </a:cxn>
              <a:cxn ang="T11">
                <a:pos x="T2" y="T3"/>
              </a:cxn>
              <a:cxn ang="T12">
                <a:pos x="T4" y="T5"/>
              </a:cxn>
              <a:cxn ang="T13">
                <a:pos x="T6" y="T7"/>
              </a:cxn>
              <a:cxn ang="T14">
                <a:pos x="T8" y="T9"/>
              </a:cxn>
            </a:cxnLst>
            <a:rect l="T15" t="T16" r="T17" b="T18"/>
            <a:pathLst>
              <a:path w="9163763" h="1189891">
                <a:moveTo>
                  <a:pt x="9163763" y="14515"/>
                </a:moveTo>
                <a:lnTo>
                  <a:pt x="4128446" y="0"/>
                </a:lnTo>
                <a:cubicBezTo>
                  <a:pt x="4092690" y="663472"/>
                  <a:pt x="3542913" y="1189891"/>
                  <a:pt x="2870184" y="1189891"/>
                </a:cubicBezTo>
                <a:cubicBezTo>
                  <a:pt x="2197455" y="1189891"/>
                  <a:pt x="1647677" y="663471"/>
                  <a:pt x="1611922" y="0"/>
                </a:cubicBezTo>
                <a:lnTo>
                  <a:pt x="0" y="4918"/>
                </a:lnTo>
              </a:path>
            </a:pathLst>
          </a:custGeom>
          <a:noFill/>
          <a:ln w="76200" cmpd="thinThick">
            <a:solidFill>
              <a:schemeClr val="accent2"/>
            </a:solidFill>
            <a:miter lim="800000"/>
            <a:headEnd/>
            <a:tailEnd/>
          </a:ln>
        </p:spPr>
        <p:txBody>
          <a:bodyPr anchor="ctr"/>
          <a:lstStyle/>
          <a:p>
            <a:endParaRPr lang="zh-CN" altLang="en-US"/>
          </a:p>
        </p:txBody>
      </p:sp>
      <p:grpSp>
        <p:nvGrpSpPr>
          <p:cNvPr id="2" name="Group 5"/>
          <p:cNvGrpSpPr>
            <a:grpSpLocks/>
          </p:cNvGrpSpPr>
          <p:nvPr/>
        </p:nvGrpSpPr>
        <p:grpSpPr bwMode="auto">
          <a:xfrm>
            <a:off x="1979613" y="2062163"/>
            <a:ext cx="1944687" cy="1938337"/>
            <a:chOff x="0" y="0"/>
            <a:chExt cx="3514" cy="3514"/>
          </a:xfrm>
        </p:grpSpPr>
        <p:sp>
          <p:nvSpPr>
            <p:cNvPr id="55308" name="椭圆 13"/>
            <p:cNvSpPr>
              <a:spLocks noChangeArrowheads="1"/>
            </p:cNvSpPr>
            <p:nvPr/>
          </p:nvSpPr>
          <p:spPr bwMode="auto">
            <a:xfrm>
              <a:off x="0" y="0"/>
              <a:ext cx="3515" cy="3515"/>
            </a:xfrm>
            <a:prstGeom prst="ellipse">
              <a:avLst/>
            </a:prstGeom>
            <a:noFill/>
            <a:ln w="25400">
              <a:solidFill>
                <a:schemeClr val="accent2"/>
              </a:solidFill>
              <a:miter lim="800000"/>
              <a:headEnd/>
              <a:tailEnd/>
            </a:ln>
          </p:spPr>
          <p:txBody>
            <a:bodyPr anchor="ctr"/>
            <a:lstStyle/>
            <a:p>
              <a:pPr algn="ctr" eaLnBrk="0" hangingPunct="0"/>
              <a:endParaRPr lang="zh-CN" altLang="en-US">
                <a:solidFill>
                  <a:srgbClr val="FFFFFF"/>
                </a:solidFill>
              </a:endParaRPr>
            </a:p>
          </p:txBody>
        </p:sp>
        <p:sp>
          <p:nvSpPr>
            <p:cNvPr id="55309" name="椭圆 15"/>
            <p:cNvSpPr>
              <a:spLocks noChangeArrowheads="1"/>
            </p:cNvSpPr>
            <p:nvPr/>
          </p:nvSpPr>
          <p:spPr bwMode="auto">
            <a:xfrm>
              <a:off x="114" y="114"/>
              <a:ext cx="3289" cy="3289"/>
            </a:xfrm>
            <a:prstGeom prst="ellipse">
              <a:avLst/>
            </a:prstGeom>
            <a:solidFill>
              <a:schemeClr val="accent2"/>
            </a:solidFill>
            <a:ln w="9525">
              <a:noFill/>
              <a:round/>
              <a:headEnd/>
              <a:tailEnd/>
            </a:ln>
          </p:spPr>
          <p:txBody>
            <a:bodyPr anchor="ctr"/>
            <a:lstStyle/>
            <a:p>
              <a:pPr algn="ctr" eaLnBrk="0" hangingPunct="0"/>
              <a:r>
                <a:rPr lang="zh-CN" altLang="en-US" sz="2800">
                  <a:solidFill>
                    <a:srgbClr val="FFFFFF"/>
                  </a:solidFill>
                  <a:latin typeface="微软雅黑" pitchFamily="34" charset="-122"/>
                  <a:ea typeface="微软雅黑" pitchFamily="34" charset="-122"/>
                  <a:sym typeface="微软雅黑" pitchFamily="34" charset="-122"/>
                </a:rPr>
                <a:t>总体</a:t>
              </a:r>
            </a:p>
            <a:p>
              <a:pPr algn="ctr" eaLnBrk="0" hangingPunct="0"/>
              <a:r>
                <a:rPr lang="zh-CN" altLang="en-US" sz="2800">
                  <a:solidFill>
                    <a:srgbClr val="FFFFFF"/>
                  </a:solidFill>
                  <a:latin typeface="微软雅黑" pitchFamily="34" charset="-122"/>
                  <a:ea typeface="微软雅黑" pitchFamily="34" charset="-122"/>
                  <a:sym typeface="微软雅黑" pitchFamily="34" charset="-122"/>
                </a:rPr>
                <a:t>目标</a:t>
              </a:r>
              <a:endParaRPr lang="zh-CN" altLang="en-US"/>
            </a:p>
          </p:txBody>
        </p:sp>
      </p:grpSp>
      <p:sp>
        <p:nvSpPr>
          <p:cNvPr id="24584" name="自选图形 4"/>
          <p:cNvSpPr>
            <a:spLocks noChangeArrowheads="1"/>
          </p:cNvSpPr>
          <p:nvPr/>
        </p:nvSpPr>
        <p:spPr bwMode="auto">
          <a:xfrm>
            <a:off x="4572000" y="3309938"/>
            <a:ext cx="3960813" cy="3548062"/>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i="0">
              <a:latin typeface="Arial" pitchFamily="34" charset="0"/>
              <a:ea typeface="华文细黑" pitchFamily="2" charset="-122"/>
            </a:endParaRPr>
          </a:p>
        </p:txBody>
      </p:sp>
      <p:grpSp>
        <p:nvGrpSpPr>
          <p:cNvPr id="3" name="Group 7"/>
          <p:cNvGrpSpPr>
            <a:grpSpLocks/>
          </p:cNvGrpSpPr>
          <p:nvPr/>
        </p:nvGrpSpPr>
        <p:grpSpPr bwMode="auto">
          <a:xfrm>
            <a:off x="5205413" y="2711450"/>
            <a:ext cx="1885950" cy="706438"/>
            <a:chOff x="0" y="0"/>
            <a:chExt cx="1484" cy="330"/>
          </a:xfrm>
        </p:grpSpPr>
        <p:sp>
          <p:nvSpPr>
            <p:cNvPr id="55306" name="自选图形 6"/>
            <p:cNvSpPr>
              <a:spLocks noChangeArrowheads="1"/>
            </p:cNvSpPr>
            <p:nvPr/>
          </p:nvSpPr>
          <p:spPr bwMode="auto">
            <a:xfrm>
              <a:off x="0" y="0"/>
              <a:ext cx="1484" cy="330"/>
            </a:xfrm>
            <a:prstGeom prst="roundRect">
              <a:avLst>
                <a:gd name="adj" fmla="val 16667"/>
              </a:avLst>
            </a:prstGeom>
            <a:solidFill>
              <a:schemeClr val="accent2"/>
            </a:solidFill>
            <a:ln w="38100">
              <a:solidFill>
                <a:srgbClr val="FFFFFF">
                  <a:alpha val="52940"/>
                </a:srgbClr>
              </a:solidFill>
              <a:round/>
              <a:headEnd/>
              <a:tailEnd/>
            </a:ln>
          </p:spPr>
          <p:txBody>
            <a:bodyPr wrap="none" anchor="ctr"/>
            <a:lstStyle/>
            <a:p>
              <a:endParaRPr lang="zh-CN" altLang="en-US" i="0">
                <a:ea typeface="华文细黑" pitchFamily="2" charset="-122"/>
              </a:endParaRPr>
            </a:p>
          </p:txBody>
        </p:sp>
        <p:sp>
          <p:nvSpPr>
            <p:cNvPr id="55307" name="自选图形 7"/>
            <p:cNvSpPr>
              <a:spLocks noChangeArrowheads="1"/>
            </p:cNvSpPr>
            <p:nvPr/>
          </p:nvSpPr>
          <p:spPr bwMode="auto">
            <a:xfrm>
              <a:off x="23" y="20"/>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noFill/>
              <a:round/>
              <a:headEnd/>
              <a:tailEnd/>
            </a:ln>
          </p:spPr>
          <p:txBody>
            <a:bodyPr wrap="none" anchor="ctr"/>
            <a:lstStyle/>
            <a:p>
              <a:endParaRPr lang="zh-CN" altLang="en-US" i="0">
                <a:ea typeface="华文细黑" pitchFamily="2" charset="-122"/>
              </a:endParaRPr>
            </a:p>
          </p:txBody>
        </p:sp>
      </p:grpSp>
      <p:sp>
        <p:nvSpPr>
          <p:cNvPr id="55303" name="矩形 8"/>
          <p:cNvSpPr>
            <a:spLocks noChangeArrowheads="1"/>
          </p:cNvSpPr>
          <p:nvPr/>
        </p:nvSpPr>
        <p:spPr bwMode="auto">
          <a:xfrm>
            <a:off x="5959475" y="2870200"/>
            <a:ext cx="338138" cy="427038"/>
          </a:xfrm>
          <a:prstGeom prst="rect">
            <a:avLst/>
          </a:prstGeom>
          <a:noFill/>
          <a:ln w="9525">
            <a:noFill/>
            <a:miter lim="800000"/>
            <a:headEnd/>
            <a:tailEnd/>
          </a:ln>
        </p:spPr>
        <p:txBody>
          <a:bodyPr wrap="none">
            <a:spAutoFit/>
          </a:bodyPr>
          <a:lstStyle/>
          <a:p>
            <a:pPr algn="ctr"/>
            <a:r>
              <a:rPr lang="zh-CN" altLang="en-US" sz="2200" b="1" i="0">
                <a:ea typeface="华文细黑" pitchFamily="2" charset="-122"/>
              </a:rPr>
              <a:t>1</a:t>
            </a:r>
            <a:endParaRPr lang="zh-CN" altLang="en-US"/>
          </a:p>
        </p:txBody>
      </p:sp>
      <p:sp>
        <p:nvSpPr>
          <p:cNvPr id="55304" name="文本框 20"/>
          <p:cNvSpPr txBox="1">
            <a:spLocks noChangeArrowheads="1"/>
          </p:cNvSpPr>
          <p:nvPr/>
        </p:nvSpPr>
        <p:spPr bwMode="auto">
          <a:xfrm>
            <a:off x="4645025" y="3500438"/>
            <a:ext cx="3598863" cy="3019425"/>
          </a:xfrm>
          <a:prstGeom prst="rect">
            <a:avLst/>
          </a:prstGeom>
          <a:noFill/>
          <a:ln w="9525">
            <a:noFill/>
            <a:miter lim="800000"/>
            <a:headEnd/>
            <a:tailEnd/>
          </a:ln>
        </p:spPr>
        <p:txBody>
          <a:bodyPr>
            <a:spAutoFit/>
          </a:bodyPr>
          <a:lstStyle/>
          <a:p>
            <a:pPr>
              <a:lnSpc>
                <a:spcPts val="3300"/>
              </a:lnSpc>
              <a:spcBef>
                <a:spcPct val="50000"/>
              </a:spcBef>
            </a:pPr>
            <a:r>
              <a:rPr lang="zh-CN" altLang="en-US" sz="2000" b="1" i="0" dirty="0"/>
              <a:t>       </a:t>
            </a:r>
            <a:r>
              <a:rPr lang="en-US" sz="2400" b="1" i="0" dirty="0" err="1">
                <a:ea typeface="华文细黑" pitchFamily="2" charset="-122"/>
                <a:sym typeface="Arial" charset="0"/>
              </a:rPr>
              <a:t>以培养应用技术型人才为宗旨，形成产教融合、校企合作的办学模式，</a:t>
            </a:r>
            <a:r>
              <a:rPr lang="en-US" sz="2400" b="1" i="0" dirty="0" err="1" smtClean="0">
                <a:ea typeface="华文细黑" pitchFamily="2" charset="-122"/>
                <a:sym typeface="Arial" charset="0"/>
              </a:rPr>
              <a:t>更好地融入</a:t>
            </a:r>
            <a:r>
              <a:rPr lang="zh-CN" altLang="en-US" sz="2400" b="1" i="0" dirty="0" smtClean="0">
                <a:ea typeface="华文细黑" pitchFamily="2" charset="-122"/>
                <a:sym typeface="Arial" charset="0"/>
              </a:rPr>
              <a:t>本</a:t>
            </a:r>
            <a:r>
              <a:rPr lang="en-US" sz="2400" b="1" i="0" dirty="0" err="1" smtClean="0">
                <a:ea typeface="华文细黑" pitchFamily="2" charset="-122"/>
                <a:sym typeface="Arial" charset="0"/>
              </a:rPr>
              <a:t>省社会发展</a:t>
            </a:r>
            <a:r>
              <a:rPr lang="en-US" sz="2400" b="1" i="0" dirty="0" err="1">
                <a:ea typeface="华文细黑" pitchFamily="2" charset="-122"/>
                <a:sym typeface="Arial" charset="0"/>
              </a:rPr>
              <a:t>、产业振兴和技术进步，探索出一条建设应用技术型高校的发展道路</a:t>
            </a:r>
            <a:r>
              <a:rPr lang="en-US" sz="2400" b="1" i="0" dirty="0">
                <a:ea typeface="华文细黑" pitchFamily="2" charset="-122"/>
                <a:sym typeface="Arial" charset="0"/>
              </a:rPr>
              <a:t>。</a:t>
            </a:r>
          </a:p>
        </p:txBody>
      </p:sp>
      <p:sp>
        <p:nvSpPr>
          <p:cNvPr id="55305" name="Rectangle 2"/>
          <p:cNvSpPr>
            <a:spLocks noChangeArrowheads="1"/>
          </p:cNvSpPr>
          <p:nvPr/>
        </p:nvSpPr>
        <p:spPr bwMode="auto">
          <a:xfrm>
            <a:off x="468313" y="173038"/>
            <a:ext cx="8207375" cy="592137"/>
          </a:xfrm>
          <a:prstGeom prst="rect">
            <a:avLst/>
          </a:prstGeom>
          <a:noFill/>
          <a:ln w="9525">
            <a:noFill/>
            <a:miter lim="800000"/>
            <a:headEnd/>
            <a:tailEnd/>
          </a:ln>
        </p:spPr>
        <p:txBody>
          <a:bodyPr anchor="ctr"/>
          <a:lstStyle/>
          <a:p>
            <a:pPr>
              <a:buFontTx/>
              <a:buNone/>
            </a:pPr>
            <a:r>
              <a:rPr lang="zh-CN" altLang="en-US" sz="3600" dirty="0" smtClean="0">
                <a:latin typeface="黑体" pitchFamily="49" charset="-122"/>
                <a:ea typeface="黑体" pitchFamily="49" charset="-122"/>
              </a:rPr>
              <a:t>   六</a:t>
            </a:r>
            <a:r>
              <a:rPr lang="zh-CN" altLang="en-US" sz="3600" dirty="0" smtClean="0">
                <a:latin typeface="黑体" pitchFamily="49" charset="-122"/>
                <a:ea typeface="黑体" pitchFamily="49" charset="-122"/>
              </a:rPr>
              <a:t>、向应用技术型大学转型，怎么</a:t>
            </a:r>
            <a:r>
              <a:rPr lang="zh-CN" altLang="en-US" sz="3600" i="0" dirty="0">
                <a:latin typeface="黑体" pitchFamily="49" charset="-122"/>
                <a:ea typeface="黑体" pitchFamily="49" charset="-122"/>
              </a:rPr>
              <a:t>转</a:t>
            </a:r>
            <a:r>
              <a:rPr lang="en-US" altLang="zh-CN" sz="3600" i="0" dirty="0">
                <a:latin typeface="黑体" pitchFamily="49" charset="-122"/>
                <a:ea typeface="黑体" pitchFamily="49" charset="-122"/>
              </a:rPr>
              <a:t>?</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txBox="1">
            <a:spLocks noChangeArrowheads="1"/>
          </p:cNvSpPr>
          <p:nvPr/>
        </p:nvSpPr>
        <p:spPr bwMode="auto">
          <a:xfrm>
            <a:off x="755576" y="692696"/>
            <a:ext cx="8207375" cy="592138"/>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  转型</a:t>
            </a:r>
            <a:r>
              <a:rPr lang="zh-CN" altLang="en-US" sz="2800" b="1" i="0" dirty="0">
                <a:latin typeface="黑体" pitchFamily="49" charset="-122"/>
                <a:ea typeface="黑体" pitchFamily="49" charset="-122"/>
              </a:rPr>
              <a:t>的目标与思路</a:t>
            </a:r>
          </a:p>
        </p:txBody>
      </p:sp>
      <p:sp>
        <p:nvSpPr>
          <p:cNvPr id="56323" name="椭圆 10"/>
          <p:cNvSpPr>
            <a:spLocks noChangeArrowheads="1"/>
          </p:cNvSpPr>
          <p:nvPr/>
        </p:nvSpPr>
        <p:spPr bwMode="auto">
          <a:xfrm>
            <a:off x="539750" y="3016250"/>
            <a:ext cx="7704138" cy="1079500"/>
          </a:xfrm>
          <a:custGeom>
            <a:avLst/>
            <a:gdLst>
              <a:gd name="T0" fmla="*/ 7704138 w 9163763"/>
              <a:gd name="T1" fmla="*/ 13168 h 1189891"/>
              <a:gd name="T2" fmla="*/ 3470858 w 9163763"/>
              <a:gd name="T3" fmla="*/ 0 h 1189891"/>
              <a:gd name="T4" fmla="*/ 2413015 w 9163763"/>
              <a:gd name="T5" fmla="*/ 1079500 h 1189891"/>
              <a:gd name="T6" fmla="*/ 1355172 w 9163763"/>
              <a:gd name="T7" fmla="*/ 0 h 1189891"/>
              <a:gd name="T8" fmla="*/ 0 w 9163763"/>
              <a:gd name="T9" fmla="*/ 4462 h 1189891"/>
              <a:gd name="T10" fmla="*/ 0 60000 65536"/>
              <a:gd name="T11" fmla="*/ 0 60000 65536"/>
              <a:gd name="T12" fmla="*/ 0 60000 65536"/>
              <a:gd name="T13" fmla="*/ 0 60000 65536"/>
              <a:gd name="T14" fmla="*/ 0 60000 65536"/>
              <a:gd name="T15" fmla="*/ 0 w 9163763"/>
              <a:gd name="T16" fmla="*/ 0 h 1189891"/>
              <a:gd name="T17" fmla="*/ 9163763 w 9163763"/>
              <a:gd name="T18" fmla="*/ 1189891 h 1189891"/>
            </a:gdLst>
            <a:ahLst/>
            <a:cxnLst>
              <a:cxn ang="T10">
                <a:pos x="T0" y="T1"/>
              </a:cxn>
              <a:cxn ang="T11">
                <a:pos x="T2" y="T3"/>
              </a:cxn>
              <a:cxn ang="T12">
                <a:pos x="T4" y="T5"/>
              </a:cxn>
              <a:cxn ang="T13">
                <a:pos x="T6" y="T7"/>
              </a:cxn>
              <a:cxn ang="T14">
                <a:pos x="T8" y="T9"/>
              </a:cxn>
            </a:cxnLst>
            <a:rect l="T15" t="T16" r="T17" b="T18"/>
            <a:pathLst>
              <a:path w="9163763" h="1189891">
                <a:moveTo>
                  <a:pt x="9163763" y="14515"/>
                </a:moveTo>
                <a:lnTo>
                  <a:pt x="4128446" y="0"/>
                </a:lnTo>
                <a:cubicBezTo>
                  <a:pt x="4092690" y="663472"/>
                  <a:pt x="3542913" y="1189891"/>
                  <a:pt x="2870184" y="1189891"/>
                </a:cubicBezTo>
                <a:cubicBezTo>
                  <a:pt x="2197455" y="1189891"/>
                  <a:pt x="1647677" y="663471"/>
                  <a:pt x="1611922" y="0"/>
                </a:cubicBezTo>
                <a:lnTo>
                  <a:pt x="0" y="4918"/>
                </a:lnTo>
              </a:path>
            </a:pathLst>
          </a:custGeom>
          <a:noFill/>
          <a:ln w="76200" cmpd="thinThick">
            <a:solidFill>
              <a:schemeClr val="accent2"/>
            </a:solidFill>
            <a:miter lim="800000"/>
            <a:headEnd/>
            <a:tailEnd/>
          </a:ln>
        </p:spPr>
        <p:txBody>
          <a:bodyPr anchor="ctr"/>
          <a:lstStyle/>
          <a:p>
            <a:endParaRPr lang="zh-CN" altLang="en-US"/>
          </a:p>
        </p:txBody>
      </p:sp>
      <p:grpSp>
        <p:nvGrpSpPr>
          <p:cNvPr id="2" name="Group 5"/>
          <p:cNvGrpSpPr>
            <a:grpSpLocks/>
          </p:cNvGrpSpPr>
          <p:nvPr/>
        </p:nvGrpSpPr>
        <p:grpSpPr bwMode="auto">
          <a:xfrm>
            <a:off x="1979613" y="2062163"/>
            <a:ext cx="1944687" cy="1938337"/>
            <a:chOff x="0" y="0"/>
            <a:chExt cx="3514" cy="3514"/>
          </a:xfrm>
        </p:grpSpPr>
        <p:sp>
          <p:nvSpPr>
            <p:cNvPr id="56332" name="椭圆 13"/>
            <p:cNvSpPr>
              <a:spLocks noChangeArrowheads="1"/>
            </p:cNvSpPr>
            <p:nvPr/>
          </p:nvSpPr>
          <p:spPr bwMode="auto">
            <a:xfrm>
              <a:off x="0" y="0"/>
              <a:ext cx="3515" cy="3515"/>
            </a:xfrm>
            <a:prstGeom prst="ellipse">
              <a:avLst/>
            </a:prstGeom>
            <a:noFill/>
            <a:ln w="25400">
              <a:solidFill>
                <a:schemeClr val="accent2"/>
              </a:solidFill>
              <a:round/>
              <a:headEnd/>
              <a:tailEnd/>
            </a:ln>
          </p:spPr>
          <p:txBody>
            <a:bodyPr anchor="ctr"/>
            <a:lstStyle/>
            <a:p>
              <a:pPr algn="ctr" eaLnBrk="0" hangingPunct="0"/>
              <a:endParaRPr lang="zh-CN" altLang="en-US">
                <a:solidFill>
                  <a:srgbClr val="FFFFFF"/>
                </a:solidFill>
              </a:endParaRPr>
            </a:p>
          </p:txBody>
        </p:sp>
        <p:sp>
          <p:nvSpPr>
            <p:cNvPr id="56333" name="椭圆 15"/>
            <p:cNvSpPr>
              <a:spLocks noChangeArrowheads="1"/>
            </p:cNvSpPr>
            <p:nvPr/>
          </p:nvSpPr>
          <p:spPr bwMode="auto">
            <a:xfrm>
              <a:off x="114" y="114"/>
              <a:ext cx="3289" cy="3289"/>
            </a:xfrm>
            <a:prstGeom prst="ellipse">
              <a:avLst/>
            </a:prstGeom>
            <a:solidFill>
              <a:schemeClr val="accent2"/>
            </a:solidFill>
            <a:ln w="9525">
              <a:noFill/>
              <a:round/>
              <a:headEnd/>
              <a:tailEnd/>
            </a:ln>
          </p:spPr>
          <p:txBody>
            <a:bodyPr anchor="ctr"/>
            <a:lstStyle/>
            <a:p>
              <a:pPr algn="ctr" eaLnBrk="0" hangingPunct="0"/>
              <a:r>
                <a:rPr lang="zh-CN" altLang="en-US" sz="2800">
                  <a:solidFill>
                    <a:srgbClr val="FFFFFF"/>
                  </a:solidFill>
                  <a:latin typeface="微软雅黑" pitchFamily="34" charset="-122"/>
                  <a:ea typeface="微软雅黑" pitchFamily="34" charset="-122"/>
                  <a:sym typeface="微软雅黑" pitchFamily="34" charset="-122"/>
                </a:rPr>
                <a:t>总体</a:t>
              </a:r>
            </a:p>
            <a:p>
              <a:pPr algn="ctr" eaLnBrk="0" hangingPunct="0"/>
              <a:r>
                <a:rPr lang="zh-CN" altLang="en-US" sz="2800">
                  <a:solidFill>
                    <a:srgbClr val="FFFFFF"/>
                  </a:solidFill>
                  <a:latin typeface="微软雅黑" pitchFamily="34" charset="-122"/>
                  <a:ea typeface="微软雅黑" pitchFamily="34" charset="-122"/>
                  <a:sym typeface="微软雅黑" pitchFamily="34" charset="-122"/>
                </a:rPr>
                <a:t>目标</a:t>
              </a:r>
              <a:endParaRPr lang="zh-CN" altLang="en-US"/>
            </a:p>
          </p:txBody>
        </p:sp>
      </p:grpSp>
      <p:sp>
        <p:nvSpPr>
          <p:cNvPr id="25608" name="自选图形 4"/>
          <p:cNvSpPr>
            <a:spLocks noChangeArrowheads="1"/>
          </p:cNvSpPr>
          <p:nvPr/>
        </p:nvSpPr>
        <p:spPr bwMode="auto">
          <a:xfrm>
            <a:off x="4611688" y="3194050"/>
            <a:ext cx="3921125" cy="3548063"/>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i="0">
              <a:latin typeface="Arial" pitchFamily="34" charset="0"/>
              <a:ea typeface="华文细黑" pitchFamily="2" charset="-122"/>
            </a:endParaRPr>
          </a:p>
        </p:txBody>
      </p:sp>
      <p:grpSp>
        <p:nvGrpSpPr>
          <p:cNvPr id="3" name="Group 7"/>
          <p:cNvGrpSpPr>
            <a:grpSpLocks/>
          </p:cNvGrpSpPr>
          <p:nvPr/>
        </p:nvGrpSpPr>
        <p:grpSpPr bwMode="auto">
          <a:xfrm>
            <a:off x="5205413" y="2711450"/>
            <a:ext cx="1885950" cy="706438"/>
            <a:chOff x="0" y="0"/>
            <a:chExt cx="1484" cy="330"/>
          </a:xfrm>
        </p:grpSpPr>
        <p:sp>
          <p:nvSpPr>
            <p:cNvPr id="56330" name="自选图形 6"/>
            <p:cNvSpPr>
              <a:spLocks noChangeArrowheads="1"/>
            </p:cNvSpPr>
            <p:nvPr/>
          </p:nvSpPr>
          <p:spPr bwMode="auto">
            <a:xfrm>
              <a:off x="0" y="0"/>
              <a:ext cx="1484" cy="330"/>
            </a:xfrm>
            <a:prstGeom prst="roundRect">
              <a:avLst>
                <a:gd name="adj" fmla="val 16667"/>
              </a:avLst>
            </a:prstGeom>
            <a:solidFill>
              <a:schemeClr val="accent2"/>
            </a:solidFill>
            <a:ln w="38100">
              <a:solidFill>
                <a:srgbClr val="FFFFFF">
                  <a:alpha val="52940"/>
                </a:srgbClr>
              </a:solidFill>
              <a:round/>
              <a:headEnd/>
              <a:tailEnd/>
            </a:ln>
          </p:spPr>
          <p:txBody>
            <a:bodyPr wrap="none" anchor="ctr"/>
            <a:lstStyle/>
            <a:p>
              <a:endParaRPr lang="zh-CN" altLang="en-US" i="0">
                <a:ea typeface="华文细黑" pitchFamily="2" charset="-122"/>
              </a:endParaRPr>
            </a:p>
          </p:txBody>
        </p:sp>
        <p:sp>
          <p:nvSpPr>
            <p:cNvPr id="56331" name="自选图形 7"/>
            <p:cNvSpPr>
              <a:spLocks noChangeArrowheads="1"/>
            </p:cNvSpPr>
            <p:nvPr/>
          </p:nvSpPr>
          <p:spPr bwMode="auto">
            <a:xfrm>
              <a:off x="23" y="20"/>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noFill/>
              <a:round/>
              <a:headEnd/>
              <a:tailEnd/>
            </a:ln>
          </p:spPr>
          <p:txBody>
            <a:bodyPr wrap="none" anchor="ctr"/>
            <a:lstStyle/>
            <a:p>
              <a:endParaRPr lang="zh-CN" altLang="en-US" i="0">
                <a:ea typeface="华文细黑" pitchFamily="2" charset="-122"/>
              </a:endParaRPr>
            </a:p>
          </p:txBody>
        </p:sp>
      </p:grpSp>
      <p:sp>
        <p:nvSpPr>
          <p:cNvPr id="56327" name="矩形 8"/>
          <p:cNvSpPr>
            <a:spLocks noChangeArrowheads="1"/>
          </p:cNvSpPr>
          <p:nvPr/>
        </p:nvSpPr>
        <p:spPr bwMode="auto">
          <a:xfrm>
            <a:off x="5959475" y="2870200"/>
            <a:ext cx="338138" cy="427038"/>
          </a:xfrm>
          <a:prstGeom prst="rect">
            <a:avLst/>
          </a:prstGeom>
          <a:noFill/>
          <a:ln w="9525">
            <a:noFill/>
            <a:miter lim="800000"/>
            <a:headEnd/>
            <a:tailEnd/>
          </a:ln>
        </p:spPr>
        <p:txBody>
          <a:bodyPr wrap="none">
            <a:spAutoFit/>
          </a:bodyPr>
          <a:lstStyle/>
          <a:p>
            <a:pPr algn="ctr"/>
            <a:r>
              <a:rPr lang="zh-CN" altLang="en-US" sz="2200" b="1" i="0">
                <a:ea typeface="华文细黑" pitchFamily="2" charset="-122"/>
              </a:rPr>
              <a:t>2</a:t>
            </a:r>
            <a:endParaRPr lang="zh-CN" altLang="en-US"/>
          </a:p>
        </p:txBody>
      </p:sp>
      <p:sp>
        <p:nvSpPr>
          <p:cNvPr id="56328" name="文本框 20"/>
          <p:cNvSpPr txBox="1">
            <a:spLocks noChangeArrowheads="1"/>
          </p:cNvSpPr>
          <p:nvPr/>
        </p:nvSpPr>
        <p:spPr bwMode="auto">
          <a:xfrm>
            <a:off x="4638675" y="3373438"/>
            <a:ext cx="3965575" cy="2112566"/>
          </a:xfrm>
          <a:prstGeom prst="rect">
            <a:avLst/>
          </a:prstGeom>
          <a:noFill/>
          <a:ln w="9525">
            <a:noFill/>
            <a:miter lim="800000"/>
            <a:headEnd/>
            <a:tailEnd/>
          </a:ln>
        </p:spPr>
        <p:txBody>
          <a:bodyPr>
            <a:spAutoFit/>
          </a:bodyPr>
          <a:lstStyle/>
          <a:p>
            <a:pPr>
              <a:lnSpc>
                <a:spcPts val="3200"/>
              </a:lnSpc>
              <a:spcBef>
                <a:spcPct val="50000"/>
              </a:spcBef>
            </a:pPr>
            <a:r>
              <a:rPr lang="zh-CN" altLang="en-US" sz="2400" b="1" i="0" dirty="0"/>
              <a:t>       </a:t>
            </a:r>
            <a:r>
              <a:rPr lang="en-US" sz="2400" b="1" i="0" dirty="0" err="1">
                <a:ea typeface="华文细黑" pitchFamily="2" charset="-122"/>
                <a:sym typeface="Arial" charset="0"/>
              </a:rPr>
              <a:t>学生就业质量显著提高，专业培养方案能更好地对接行业或岗位群要求，</a:t>
            </a:r>
            <a:r>
              <a:rPr lang="en-US" sz="2400" b="1" i="0" dirty="0" err="1" smtClean="0">
                <a:ea typeface="华文细黑" pitchFamily="2" charset="-122"/>
                <a:sym typeface="Arial" charset="0"/>
              </a:rPr>
              <a:t>毕业生技术应用能力达到行业先进水平</a:t>
            </a:r>
            <a:r>
              <a:rPr lang="en-US" sz="2400" b="1" i="0" dirty="0" smtClean="0">
                <a:ea typeface="华文细黑" pitchFamily="2" charset="-122"/>
                <a:sym typeface="Arial" charset="0"/>
              </a:rPr>
              <a:t>。</a:t>
            </a:r>
            <a:endParaRPr lang="en-US" sz="2400" b="1" i="0" dirty="0">
              <a:ea typeface="华文细黑" pitchFamily="2" charset="-122"/>
              <a:sym typeface="Arial"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ChangeArrowheads="1"/>
          </p:cNvSpPr>
          <p:nvPr/>
        </p:nvSpPr>
        <p:spPr bwMode="auto">
          <a:xfrm>
            <a:off x="827584" y="836712"/>
            <a:ext cx="8207375" cy="592138"/>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  转型</a:t>
            </a:r>
            <a:r>
              <a:rPr lang="zh-CN" altLang="en-US" sz="2800" b="1" i="0" dirty="0">
                <a:latin typeface="黑体" pitchFamily="49" charset="-122"/>
                <a:ea typeface="黑体" pitchFamily="49" charset="-122"/>
              </a:rPr>
              <a:t>的目标与思路</a:t>
            </a:r>
          </a:p>
        </p:txBody>
      </p:sp>
      <p:sp>
        <p:nvSpPr>
          <p:cNvPr id="57347" name="椭圆 10"/>
          <p:cNvSpPr>
            <a:spLocks noChangeArrowheads="1"/>
          </p:cNvSpPr>
          <p:nvPr/>
        </p:nvSpPr>
        <p:spPr bwMode="auto">
          <a:xfrm>
            <a:off x="539750" y="3016250"/>
            <a:ext cx="7704138" cy="1079500"/>
          </a:xfrm>
          <a:custGeom>
            <a:avLst/>
            <a:gdLst>
              <a:gd name="T0" fmla="*/ 7704138 w 9163763"/>
              <a:gd name="T1" fmla="*/ 13168 h 1189891"/>
              <a:gd name="T2" fmla="*/ 3470858 w 9163763"/>
              <a:gd name="T3" fmla="*/ 0 h 1189891"/>
              <a:gd name="T4" fmla="*/ 2413015 w 9163763"/>
              <a:gd name="T5" fmla="*/ 1079500 h 1189891"/>
              <a:gd name="T6" fmla="*/ 1355172 w 9163763"/>
              <a:gd name="T7" fmla="*/ 0 h 1189891"/>
              <a:gd name="T8" fmla="*/ 0 w 9163763"/>
              <a:gd name="T9" fmla="*/ 4462 h 1189891"/>
              <a:gd name="T10" fmla="*/ 0 60000 65536"/>
              <a:gd name="T11" fmla="*/ 0 60000 65536"/>
              <a:gd name="T12" fmla="*/ 0 60000 65536"/>
              <a:gd name="T13" fmla="*/ 0 60000 65536"/>
              <a:gd name="T14" fmla="*/ 0 60000 65536"/>
              <a:gd name="T15" fmla="*/ 0 w 9163763"/>
              <a:gd name="T16" fmla="*/ 0 h 1189891"/>
              <a:gd name="T17" fmla="*/ 9163763 w 9163763"/>
              <a:gd name="T18" fmla="*/ 1189891 h 1189891"/>
            </a:gdLst>
            <a:ahLst/>
            <a:cxnLst>
              <a:cxn ang="T10">
                <a:pos x="T0" y="T1"/>
              </a:cxn>
              <a:cxn ang="T11">
                <a:pos x="T2" y="T3"/>
              </a:cxn>
              <a:cxn ang="T12">
                <a:pos x="T4" y="T5"/>
              </a:cxn>
              <a:cxn ang="T13">
                <a:pos x="T6" y="T7"/>
              </a:cxn>
              <a:cxn ang="T14">
                <a:pos x="T8" y="T9"/>
              </a:cxn>
            </a:cxnLst>
            <a:rect l="T15" t="T16" r="T17" b="T18"/>
            <a:pathLst>
              <a:path w="9163763" h="1189891">
                <a:moveTo>
                  <a:pt x="9163763" y="14515"/>
                </a:moveTo>
                <a:lnTo>
                  <a:pt x="4128446" y="0"/>
                </a:lnTo>
                <a:cubicBezTo>
                  <a:pt x="4092690" y="663472"/>
                  <a:pt x="3542913" y="1189891"/>
                  <a:pt x="2870184" y="1189891"/>
                </a:cubicBezTo>
                <a:cubicBezTo>
                  <a:pt x="2197455" y="1189891"/>
                  <a:pt x="1647677" y="663471"/>
                  <a:pt x="1611922" y="0"/>
                </a:cubicBezTo>
                <a:lnTo>
                  <a:pt x="0" y="4918"/>
                </a:lnTo>
              </a:path>
            </a:pathLst>
          </a:custGeom>
          <a:noFill/>
          <a:ln w="76200" cmpd="thinThick">
            <a:solidFill>
              <a:schemeClr val="accent2"/>
            </a:solidFill>
            <a:miter lim="800000"/>
            <a:headEnd/>
            <a:tailEnd/>
          </a:ln>
        </p:spPr>
        <p:txBody>
          <a:bodyPr anchor="ctr"/>
          <a:lstStyle/>
          <a:p>
            <a:endParaRPr lang="zh-CN" altLang="en-US"/>
          </a:p>
        </p:txBody>
      </p:sp>
      <p:grpSp>
        <p:nvGrpSpPr>
          <p:cNvPr id="2" name="Group 5"/>
          <p:cNvGrpSpPr>
            <a:grpSpLocks/>
          </p:cNvGrpSpPr>
          <p:nvPr/>
        </p:nvGrpSpPr>
        <p:grpSpPr bwMode="auto">
          <a:xfrm>
            <a:off x="1979613" y="2062163"/>
            <a:ext cx="1944687" cy="1938337"/>
            <a:chOff x="0" y="0"/>
            <a:chExt cx="3514" cy="3514"/>
          </a:xfrm>
        </p:grpSpPr>
        <p:sp>
          <p:nvSpPr>
            <p:cNvPr id="57356" name="椭圆 13"/>
            <p:cNvSpPr>
              <a:spLocks noChangeArrowheads="1"/>
            </p:cNvSpPr>
            <p:nvPr/>
          </p:nvSpPr>
          <p:spPr bwMode="auto">
            <a:xfrm>
              <a:off x="0" y="0"/>
              <a:ext cx="3515" cy="3515"/>
            </a:xfrm>
            <a:prstGeom prst="ellipse">
              <a:avLst/>
            </a:prstGeom>
            <a:noFill/>
            <a:ln w="25400">
              <a:solidFill>
                <a:schemeClr val="accent2"/>
              </a:solidFill>
              <a:miter lim="800000"/>
              <a:headEnd/>
              <a:tailEnd/>
            </a:ln>
          </p:spPr>
          <p:txBody>
            <a:bodyPr anchor="ctr"/>
            <a:lstStyle/>
            <a:p>
              <a:pPr algn="ctr" eaLnBrk="0" hangingPunct="0"/>
              <a:endParaRPr lang="zh-CN" altLang="en-US">
                <a:solidFill>
                  <a:srgbClr val="FFFFFF"/>
                </a:solidFill>
              </a:endParaRPr>
            </a:p>
          </p:txBody>
        </p:sp>
        <p:sp>
          <p:nvSpPr>
            <p:cNvPr id="57357" name="椭圆 15"/>
            <p:cNvSpPr>
              <a:spLocks noChangeArrowheads="1"/>
            </p:cNvSpPr>
            <p:nvPr/>
          </p:nvSpPr>
          <p:spPr bwMode="auto">
            <a:xfrm>
              <a:off x="114" y="114"/>
              <a:ext cx="3289" cy="3289"/>
            </a:xfrm>
            <a:prstGeom prst="ellipse">
              <a:avLst/>
            </a:prstGeom>
            <a:solidFill>
              <a:schemeClr val="accent2"/>
            </a:solidFill>
            <a:ln w="9525">
              <a:noFill/>
              <a:round/>
              <a:headEnd/>
              <a:tailEnd/>
            </a:ln>
          </p:spPr>
          <p:txBody>
            <a:bodyPr anchor="ctr"/>
            <a:lstStyle/>
            <a:p>
              <a:pPr algn="ctr" eaLnBrk="0" hangingPunct="0"/>
              <a:r>
                <a:rPr lang="zh-CN" altLang="en-US" sz="2800">
                  <a:solidFill>
                    <a:srgbClr val="FFFFFF"/>
                  </a:solidFill>
                  <a:latin typeface="微软雅黑" pitchFamily="34" charset="-122"/>
                  <a:ea typeface="微软雅黑" pitchFamily="34" charset="-122"/>
                  <a:sym typeface="微软雅黑" pitchFamily="34" charset="-122"/>
                </a:rPr>
                <a:t>总体</a:t>
              </a:r>
            </a:p>
            <a:p>
              <a:pPr algn="ctr" eaLnBrk="0" hangingPunct="0"/>
              <a:r>
                <a:rPr lang="zh-CN" altLang="en-US" sz="2800">
                  <a:solidFill>
                    <a:srgbClr val="FFFFFF"/>
                  </a:solidFill>
                  <a:latin typeface="微软雅黑" pitchFamily="34" charset="-122"/>
                  <a:ea typeface="微软雅黑" pitchFamily="34" charset="-122"/>
                  <a:sym typeface="微软雅黑" pitchFamily="34" charset="-122"/>
                </a:rPr>
                <a:t>目标</a:t>
              </a:r>
              <a:endParaRPr lang="zh-CN" altLang="en-US"/>
            </a:p>
          </p:txBody>
        </p:sp>
      </p:grpSp>
      <p:sp>
        <p:nvSpPr>
          <p:cNvPr id="26632" name="自选图形 4"/>
          <p:cNvSpPr>
            <a:spLocks noChangeArrowheads="1"/>
          </p:cNvSpPr>
          <p:nvPr/>
        </p:nvSpPr>
        <p:spPr bwMode="auto">
          <a:xfrm>
            <a:off x="4611688" y="3194050"/>
            <a:ext cx="3776662" cy="3548063"/>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i="0">
              <a:latin typeface="Arial" pitchFamily="34" charset="0"/>
              <a:ea typeface="华文细黑" pitchFamily="2" charset="-122"/>
            </a:endParaRPr>
          </a:p>
        </p:txBody>
      </p:sp>
      <p:grpSp>
        <p:nvGrpSpPr>
          <p:cNvPr id="3" name="Group 7"/>
          <p:cNvGrpSpPr>
            <a:grpSpLocks/>
          </p:cNvGrpSpPr>
          <p:nvPr/>
        </p:nvGrpSpPr>
        <p:grpSpPr bwMode="auto">
          <a:xfrm>
            <a:off x="5205413" y="2711450"/>
            <a:ext cx="1885950" cy="706438"/>
            <a:chOff x="0" y="0"/>
            <a:chExt cx="1484" cy="330"/>
          </a:xfrm>
        </p:grpSpPr>
        <p:sp>
          <p:nvSpPr>
            <p:cNvPr id="57354" name="自选图形 6"/>
            <p:cNvSpPr>
              <a:spLocks noChangeArrowheads="1"/>
            </p:cNvSpPr>
            <p:nvPr/>
          </p:nvSpPr>
          <p:spPr bwMode="auto">
            <a:xfrm>
              <a:off x="0" y="0"/>
              <a:ext cx="1484" cy="330"/>
            </a:xfrm>
            <a:prstGeom prst="roundRect">
              <a:avLst>
                <a:gd name="adj" fmla="val 16667"/>
              </a:avLst>
            </a:prstGeom>
            <a:solidFill>
              <a:schemeClr val="accent2"/>
            </a:solidFill>
            <a:ln w="38100">
              <a:solidFill>
                <a:srgbClr val="FFFFFF">
                  <a:alpha val="52940"/>
                </a:srgbClr>
              </a:solidFill>
              <a:round/>
              <a:headEnd/>
              <a:tailEnd/>
            </a:ln>
          </p:spPr>
          <p:txBody>
            <a:bodyPr wrap="none" anchor="ctr"/>
            <a:lstStyle/>
            <a:p>
              <a:endParaRPr lang="zh-CN" altLang="en-US" i="0">
                <a:ea typeface="华文细黑" pitchFamily="2" charset="-122"/>
              </a:endParaRPr>
            </a:p>
          </p:txBody>
        </p:sp>
        <p:sp>
          <p:nvSpPr>
            <p:cNvPr id="57355" name="自选图形 7"/>
            <p:cNvSpPr>
              <a:spLocks noChangeArrowheads="1"/>
            </p:cNvSpPr>
            <p:nvPr/>
          </p:nvSpPr>
          <p:spPr bwMode="auto">
            <a:xfrm>
              <a:off x="23" y="20"/>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noFill/>
              <a:round/>
              <a:headEnd/>
              <a:tailEnd/>
            </a:ln>
          </p:spPr>
          <p:txBody>
            <a:bodyPr wrap="none" anchor="ctr"/>
            <a:lstStyle/>
            <a:p>
              <a:endParaRPr lang="zh-CN" altLang="en-US" i="0">
                <a:ea typeface="华文细黑" pitchFamily="2" charset="-122"/>
              </a:endParaRPr>
            </a:p>
          </p:txBody>
        </p:sp>
      </p:grpSp>
      <p:sp>
        <p:nvSpPr>
          <p:cNvPr id="57351" name="矩形 8"/>
          <p:cNvSpPr>
            <a:spLocks noChangeArrowheads="1"/>
          </p:cNvSpPr>
          <p:nvPr/>
        </p:nvSpPr>
        <p:spPr bwMode="auto">
          <a:xfrm>
            <a:off x="5959475" y="2870200"/>
            <a:ext cx="338138" cy="427038"/>
          </a:xfrm>
          <a:prstGeom prst="rect">
            <a:avLst/>
          </a:prstGeom>
          <a:noFill/>
          <a:ln w="9525">
            <a:noFill/>
            <a:miter lim="800000"/>
            <a:headEnd/>
            <a:tailEnd/>
          </a:ln>
        </p:spPr>
        <p:txBody>
          <a:bodyPr wrap="none">
            <a:spAutoFit/>
          </a:bodyPr>
          <a:lstStyle/>
          <a:p>
            <a:pPr algn="ctr"/>
            <a:r>
              <a:rPr lang="zh-CN" altLang="en-US" sz="2200" b="1" i="0">
                <a:ea typeface="华文细黑" pitchFamily="2" charset="-122"/>
              </a:rPr>
              <a:t>3</a:t>
            </a:r>
            <a:endParaRPr lang="zh-CN" altLang="en-US"/>
          </a:p>
        </p:txBody>
      </p:sp>
      <p:sp>
        <p:nvSpPr>
          <p:cNvPr id="57352" name="文本框 20"/>
          <p:cNvSpPr txBox="1">
            <a:spLocks noChangeArrowheads="1"/>
          </p:cNvSpPr>
          <p:nvPr/>
        </p:nvSpPr>
        <p:spPr bwMode="auto">
          <a:xfrm>
            <a:off x="4638675" y="3462338"/>
            <a:ext cx="3821113" cy="3106737"/>
          </a:xfrm>
          <a:prstGeom prst="rect">
            <a:avLst/>
          </a:prstGeom>
          <a:noFill/>
          <a:ln w="9525">
            <a:noFill/>
            <a:miter lim="800000"/>
            <a:headEnd/>
            <a:tailEnd/>
          </a:ln>
        </p:spPr>
        <p:txBody>
          <a:bodyPr>
            <a:spAutoFit/>
          </a:bodyPr>
          <a:lstStyle/>
          <a:p>
            <a:pPr>
              <a:lnSpc>
                <a:spcPts val="3400"/>
              </a:lnSpc>
              <a:spcBef>
                <a:spcPct val="50000"/>
              </a:spcBef>
            </a:pPr>
            <a:r>
              <a:rPr lang="zh-CN" altLang="en-US" sz="2000" b="1" i="0" dirty="0"/>
              <a:t>       </a:t>
            </a:r>
            <a:r>
              <a:rPr lang="en-US" sz="2400" b="1" i="0" dirty="0" err="1" smtClean="0">
                <a:ea typeface="华文细黑" pitchFamily="2" charset="-122"/>
                <a:sym typeface="Arial" charset="0"/>
              </a:rPr>
              <a:t>服务</a:t>
            </a:r>
            <a:r>
              <a:rPr lang="zh-CN" altLang="en-US" sz="2400" b="1" i="0" dirty="0" smtClean="0">
                <a:ea typeface="华文细黑" pitchFamily="2" charset="-122"/>
                <a:sym typeface="Arial" charset="0"/>
              </a:rPr>
              <a:t>地方</a:t>
            </a:r>
            <a:r>
              <a:rPr lang="en-US" sz="2400" b="1" i="0" dirty="0" err="1" smtClean="0">
                <a:ea typeface="华文细黑" pitchFamily="2" charset="-122"/>
                <a:sym typeface="Arial" charset="0"/>
              </a:rPr>
              <a:t>产业转型升级能力显著增强</a:t>
            </a:r>
            <a:r>
              <a:rPr lang="en-US" sz="2400" b="1" i="0" dirty="0" err="1">
                <a:ea typeface="华文细黑" pitchFamily="2" charset="-122"/>
                <a:sym typeface="Arial" charset="0"/>
              </a:rPr>
              <a:t>，</a:t>
            </a:r>
            <a:r>
              <a:rPr lang="en-US" sz="2400" b="1" i="0" dirty="0" err="1" smtClean="0">
                <a:ea typeface="华文细黑" pitchFamily="2" charset="-122"/>
                <a:sym typeface="Arial" charset="0"/>
              </a:rPr>
              <a:t>成为</a:t>
            </a:r>
            <a:r>
              <a:rPr lang="zh-CN" altLang="en-US" sz="2400" b="1" i="0" dirty="0" smtClean="0">
                <a:ea typeface="华文细黑" pitchFamily="2" charset="-122"/>
                <a:sym typeface="Arial" charset="0"/>
              </a:rPr>
              <a:t>地方</a:t>
            </a:r>
            <a:r>
              <a:rPr lang="en-US" sz="2400" b="1" i="0" dirty="0" err="1" smtClean="0">
                <a:ea typeface="华文细黑" pitchFamily="2" charset="-122"/>
                <a:sym typeface="Arial" charset="0"/>
              </a:rPr>
              <a:t>重点产业应用技术型人才培养基地</a:t>
            </a:r>
            <a:r>
              <a:rPr lang="en-US" sz="2400" b="1" i="0" dirty="0" err="1">
                <a:ea typeface="华文细黑" pitchFamily="2" charset="-122"/>
                <a:sym typeface="Arial" charset="0"/>
              </a:rPr>
              <a:t>，并在提升对产业链价值的贡献力和产业群竞争力方面发挥更大的作用</a:t>
            </a:r>
            <a:r>
              <a:rPr lang="en-US" sz="2400" b="1" i="0" dirty="0">
                <a:ea typeface="华文细黑" pitchFamily="2" charset="-122"/>
                <a:sym typeface="Arial" charset="0"/>
              </a:rPr>
              <a:t>。</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4"/>
          <p:cNvSpPr>
            <a:spLocks noChangeArrowheads="1"/>
          </p:cNvSpPr>
          <p:nvPr/>
        </p:nvSpPr>
        <p:spPr bwMode="auto">
          <a:xfrm rot="10800000">
            <a:off x="468313" y="2163763"/>
            <a:ext cx="8424862" cy="1120775"/>
          </a:xfrm>
          <a:prstGeom prst="roundRect">
            <a:avLst>
              <a:gd name="adj" fmla="val 6171"/>
            </a:avLst>
          </a:prstGeom>
          <a:gradFill rotWithShape="1">
            <a:gsLst>
              <a:gs pos="0">
                <a:srgbClr val="DDDDDD"/>
              </a:gs>
              <a:gs pos="100000">
                <a:schemeClr val="bg1"/>
              </a:gs>
            </a:gsLst>
            <a:lin ang="5400000" scaled="1"/>
          </a:gradFill>
          <a:ln w="19050">
            <a:solidFill>
              <a:schemeClr val="accent1"/>
            </a:solidFill>
            <a:round/>
            <a:headEnd/>
            <a:tailEnd/>
          </a:ln>
        </p:spPr>
        <p:txBody>
          <a:bodyPr wrap="none" lIns="90170" tIns="46990" rIns="90170" bIns="46990" anchor="ctr"/>
          <a:lstStyle/>
          <a:p>
            <a:endParaRPr lang="zh-CN" altLang="en-US">
              <a:ea typeface="华文细黑" pitchFamily="2" charset="-122"/>
            </a:endParaRPr>
          </a:p>
        </p:txBody>
      </p:sp>
      <p:sp>
        <p:nvSpPr>
          <p:cNvPr id="58371" name="AutoShape 5"/>
          <p:cNvSpPr>
            <a:spLocks noChangeArrowheads="1"/>
          </p:cNvSpPr>
          <p:nvPr/>
        </p:nvSpPr>
        <p:spPr bwMode="auto">
          <a:xfrm rot="10800000">
            <a:off x="468313" y="3429000"/>
            <a:ext cx="8424862" cy="1103313"/>
          </a:xfrm>
          <a:prstGeom prst="roundRect">
            <a:avLst>
              <a:gd name="adj" fmla="val 6171"/>
            </a:avLst>
          </a:prstGeom>
          <a:gradFill rotWithShape="1">
            <a:gsLst>
              <a:gs pos="0">
                <a:srgbClr val="DDDDDD"/>
              </a:gs>
              <a:gs pos="100000">
                <a:schemeClr val="bg1"/>
              </a:gs>
            </a:gsLst>
            <a:lin ang="5400000" scaled="1"/>
          </a:gradFill>
          <a:ln w="19050">
            <a:solidFill>
              <a:schemeClr val="accent1"/>
            </a:solidFill>
            <a:round/>
            <a:headEnd/>
            <a:tailEnd/>
          </a:ln>
        </p:spPr>
        <p:txBody>
          <a:bodyPr wrap="none" lIns="90170" tIns="46990" rIns="90170" bIns="46990" anchor="ctr"/>
          <a:lstStyle/>
          <a:p>
            <a:endParaRPr lang="zh-CN" altLang="en-US">
              <a:ea typeface="华文细黑" pitchFamily="2" charset="-122"/>
            </a:endParaRPr>
          </a:p>
        </p:txBody>
      </p:sp>
      <p:sp>
        <p:nvSpPr>
          <p:cNvPr id="58372" name="AutoShape 6"/>
          <p:cNvSpPr>
            <a:spLocks noChangeArrowheads="1"/>
          </p:cNvSpPr>
          <p:nvPr/>
        </p:nvSpPr>
        <p:spPr bwMode="auto">
          <a:xfrm rot="2700000">
            <a:off x="3706813" y="2484438"/>
            <a:ext cx="1730375" cy="1730375"/>
          </a:xfrm>
          <a:prstGeom prst="roundRect">
            <a:avLst>
              <a:gd name="adj" fmla="val 4199"/>
            </a:avLst>
          </a:prstGeom>
          <a:gradFill rotWithShape="1">
            <a:gsLst>
              <a:gs pos="0">
                <a:schemeClr val="accent1"/>
              </a:gs>
              <a:gs pos="100000">
                <a:schemeClr val="accent2"/>
              </a:gs>
            </a:gsLst>
            <a:lin ang="18900000" scaled="1"/>
          </a:gradFill>
          <a:ln w="9525">
            <a:noFill/>
            <a:round/>
            <a:headEnd/>
            <a:tailEnd/>
          </a:ln>
        </p:spPr>
        <p:txBody>
          <a:bodyPr wrap="none" anchor="ctr"/>
          <a:lstStyle/>
          <a:p>
            <a:endParaRPr lang="zh-CN" altLang="en-US">
              <a:ea typeface="华文细黑" pitchFamily="2" charset="-122"/>
            </a:endParaRPr>
          </a:p>
        </p:txBody>
      </p:sp>
      <p:sp>
        <p:nvSpPr>
          <p:cNvPr id="58373" name="Rectangle 8"/>
          <p:cNvSpPr>
            <a:spLocks noChangeArrowheads="1"/>
          </p:cNvSpPr>
          <p:nvPr/>
        </p:nvSpPr>
        <p:spPr bwMode="auto">
          <a:xfrm>
            <a:off x="1050925" y="2208213"/>
            <a:ext cx="2667000" cy="1152525"/>
          </a:xfrm>
          <a:prstGeom prst="rect">
            <a:avLst/>
          </a:prstGeom>
          <a:noFill/>
          <a:ln w="9525">
            <a:noFill/>
            <a:miter lim="800000"/>
            <a:headEnd/>
            <a:tailEnd/>
          </a:ln>
        </p:spPr>
        <p:txBody>
          <a:bodyPr anchor="ctr"/>
          <a:lstStyle/>
          <a:p>
            <a:pPr algn="ctr">
              <a:lnSpc>
                <a:spcPct val="120000"/>
              </a:lnSpc>
            </a:pPr>
            <a:r>
              <a:rPr lang="zh-CN" altLang="en-US" sz="2400" b="1" i="0">
                <a:latin typeface="黑体" pitchFamily="49" charset="-122"/>
                <a:ea typeface="黑体" pitchFamily="49" charset="-122"/>
              </a:rPr>
              <a:t>学校发展定位与地方经济发展对接</a:t>
            </a:r>
          </a:p>
        </p:txBody>
      </p:sp>
      <p:sp>
        <p:nvSpPr>
          <p:cNvPr id="58374" name="AutoShape 9"/>
          <p:cNvSpPr>
            <a:spLocks noChangeArrowheads="1"/>
          </p:cNvSpPr>
          <p:nvPr/>
        </p:nvSpPr>
        <p:spPr bwMode="auto">
          <a:xfrm rot="-8100000">
            <a:off x="3796507" y="3242469"/>
            <a:ext cx="185737" cy="15589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chemeClr val="bg1">
                  <a:alpha val="0"/>
                </a:schemeClr>
              </a:gs>
              <a:gs pos="100000">
                <a:schemeClr val="accent1">
                  <a:alpha val="50000"/>
                </a:schemeClr>
              </a:gs>
            </a:gsLst>
            <a:lin ang="5400000" scaled="1"/>
          </a:gradFill>
          <a:ln w="9525">
            <a:noFill/>
            <a:miter lim="800000"/>
            <a:headEnd/>
            <a:tailEnd/>
          </a:ln>
        </p:spPr>
        <p:txBody>
          <a:bodyPr wrap="none" anchor="ctr"/>
          <a:lstStyle/>
          <a:p>
            <a:endParaRPr lang="zh-CN" altLang="en-US"/>
          </a:p>
        </p:txBody>
      </p:sp>
      <p:sp>
        <p:nvSpPr>
          <p:cNvPr id="58375" name="AutoShape 10"/>
          <p:cNvSpPr>
            <a:spLocks noChangeArrowheads="1"/>
          </p:cNvSpPr>
          <p:nvPr/>
        </p:nvSpPr>
        <p:spPr bwMode="auto">
          <a:xfrm rot="2700000">
            <a:off x="4469606" y="2580482"/>
            <a:ext cx="1558925" cy="18573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chemeClr val="bg1">
                  <a:alpha val="0"/>
                </a:schemeClr>
              </a:gs>
              <a:gs pos="100000">
                <a:schemeClr val="accent1">
                  <a:alpha val="50000"/>
                </a:schemeClr>
              </a:gs>
            </a:gsLst>
            <a:lin ang="5400000" scaled="1"/>
          </a:gradFill>
          <a:ln w="9525">
            <a:noFill/>
            <a:miter lim="800000"/>
            <a:headEnd/>
            <a:tailEnd/>
          </a:ln>
        </p:spPr>
        <p:txBody>
          <a:bodyPr wrap="none" anchor="ctr"/>
          <a:lstStyle/>
          <a:p>
            <a:endParaRPr lang="zh-CN" altLang="en-US"/>
          </a:p>
        </p:txBody>
      </p:sp>
      <p:sp>
        <p:nvSpPr>
          <p:cNvPr id="58376" name="AutoShape 11"/>
          <p:cNvSpPr>
            <a:spLocks noChangeArrowheads="1"/>
          </p:cNvSpPr>
          <p:nvPr/>
        </p:nvSpPr>
        <p:spPr bwMode="auto">
          <a:xfrm rot="18900000" flipH="1">
            <a:off x="3113881" y="2580482"/>
            <a:ext cx="1558925" cy="18573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chemeClr val="bg1">
                  <a:alpha val="0"/>
                </a:schemeClr>
              </a:gs>
              <a:gs pos="100000">
                <a:schemeClr val="accent1">
                  <a:alpha val="50000"/>
                </a:schemeClr>
              </a:gs>
            </a:gsLst>
            <a:lin ang="5400000" scaled="1"/>
          </a:gradFill>
          <a:ln w="9525">
            <a:noFill/>
            <a:miter lim="800000"/>
            <a:headEnd/>
            <a:tailEnd/>
          </a:ln>
        </p:spPr>
        <p:txBody>
          <a:bodyPr wrap="none" anchor="ctr"/>
          <a:lstStyle/>
          <a:p>
            <a:endParaRPr lang="zh-CN" altLang="en-US"/>
          </a:p>
        </p:txBody>
      </p:sp>
      <p:sp>
        <p:nvSpPr>
          <p:cNvPr id="58377" name="AutoShape 12"/>
          <p:cNvSpPr>
            <a:spLocks noChangeArrowheads="1"/>
          </p:cNvSpPr>
          <p:nvPr/>
        </p:nvSpPr>
        <p:spPr bwMode="auto">
          <a:xfrm rot="8100000" flipH="1">
            <a:off x="5149057" y="3242469"/>
            <a:ext cx="185737" cy="15589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chemeClr val="bg1">
                  <a:alpha val="0"/>
                </a:schemeClr>
              </a:gs>
              <a:gs pos="100000">
                <a:schemeClr val="accent1">
                  <a:alpha val="50000"/>
                </a:schemeClr>
              </a:gs>
            </a:gsLst>
            <a:lin ang="5400000" scaled="1"/>
          </a:gradFill>
          <a:ln w="9525">
            <a:noFill/>
            <a:miter lim="800000"/>
            <a:headEnd/>
            <a:tailEnd/>
          </a:ln>
        </p:spPr>
        <p:txBody>
          <a:bodyPr wrap="none" anchor="ctr"/>
          <a:lstStyle/>
          <a:p>
            <a:endParaRPr lang="zh-CN" altLang="en-US"/>
          </a:p>
        </p:txBody>
      </p:sp>
      <p:sp>
        <p:nvSpPr>
          <p:cNvPr id="58378" name="Rectangle 13"/>
          <p:cNvSpPr>
            <a:spLocks noChangeArrowheads="1"/>
          </p:cNvSpPr>
          <p:nvPr/>
        </p:nvSpPr>
        <p:spPr bwMode="auto">
          <a:xfrm>
            <a:off x="5513388" y="2208213"/>
            <a:ext cx="3162300" cy="1152525"/>
          </a:xfrm>
          <a:prstGeom prst="rect">
            <a:avLst/>
          </a:prstGeom>
          <a:noFill/>
          <a:ln w="9525">
            <a:noFill/>
            <a:miter lim="800000"/>
            <a:headEnd/>
            <a:tailEnd/>
          </a:ln>
        </p:spPr>
        <p:txBody>
          <a:bodyPr anchor="ctr"/>
          <a:lstStyle/>
          <a:p>
            <a:pPr algn="ctr">
              <a:lnSpc>
                <a:spcPct val="120000"/>
              </a:lnSpc>
            </a:pPr>
            <a:r>
              <a:rPr lang="zh-CN" altLang="en-US" sz="2400" b="1" i="0">
                <a:latin typeface="黑体" pitchFamily="49" charset="-122"/>
                <a:ea typeface="黑体" pitchFamily="49" charset="-122"/>
              </a:rPr>
              <a:t>专业设置与地方产业和社会需求对接</a:t>
            </a:r>
          </a:p>
        </p:txBody>
      </p:sp>
      <p:sp>
        <p:nvSpPr>
          <p:cNvPr id="58379" name="Rectangle 14"/>
          <p:cNvSpPr>
            <a:spLocks noChangeArrowheads="1"/>
          </p:cNvSpPr>
          <p:nvPr/>
        </p:nvSpPr>
        <p:spPr bwMode="auto">
          <a:xfrm>
            <a:off x="977900" y="3360738"/>
            <a:ext cx="2454275" cy="1152525"/>
          </a:xfrm>
          <a:prstGeom prst="rect">
            <a:avLst/>
          </a:prstGeom>
          <a:noFill/>
          <a:ln w="9525">
            <a:noFill/>
            <a:miter lim="800000"/>
            <a:headEnd/>
            <a:tailEnd/>
          </a:ln>
        </p:spPr>
        <p:txBody>
          <a:bodyPr anchor="ctr"/>
          <a:lstStyle/>
          <a:p>
            <a:pPr algn="ctr">
              <a:lnSpc>
                <a:spcPct val="120000"/>
              </a:lnSpc>
            </a:pPr>
            <a:r>
              <a:rPr lang="zh-CN" altLang="en-US" sz="2400" b="1" i="0">
                <a:latin typeface="黑体" pitchFamily="49" charset="-122"/>
                <a:ea typeface="黑体" pitchFamily="49" charset="-122"/>
              </a:rPr>
              <a:t>人才培养目标与行业需求对接</a:t>
            </a:r>
          </a:p>
        </p:txBody>
      </p:sp>
      <p:sp>
        <p:nvSpPr>
          <p:cNvPr id="58380" name="Rectangle 15"/>
          <p:cNvSpPr>
            <a:spLocks noChangeArrowheads="1"/>
          </p:cNvSpPr>
          <p:nvPr/>
        </p:nvSpPr>
        <p:spPr bwMode="auto">
          <a:xfrm>
            <a:off x="5646738" y="3384550"/>
            <a:ext cx="2419350" cy="1152525"/>
          </a:xfrm>
          <a:prstGeom prst="rect">
            <a:avLst/>
          </a:prstGeom>
          <a:noFill/>
          <a:ln w="9525">
            <a:noFill/>
            <a:miter lim="800000"/>
            <a:headEnd/>
            <a:tailEnd/>
          </a:ln>
        </p:spPr>
        <p:txBody>
          <a:bodyPr anchor="ctr"/>
          <a:lstStyle/>
          <a:p>
            <a:pPr algn="ctr">
              <a:lnSpc>
                <a:spcPct val="120000"/>
              </a:lnSpc>
            </a:pPr>
            <a:r>
              <a:rPr lang="zh-CN" altLang="en-US" sz="2400" b="1" i="0">
                <a:latin typeface="黑体" pitchFamily="49" charset="-122"/>
                <a:ea typeface="黑体" pitchFamily="49" charset="-122"/>
              </a:rPr>
              <a:t>人才培养规格与岗位要求对接             </a:t>
            </a:r>
          </a:p>
        </p:txBody>
      </p:sp>
      <p:sp>
        <p:nvSpPr>
          <p:cNvPr id="58381" name="Rectangle 14"/>
          <p:cNvSpPr>
            <a:spLocks noChangeArrowheads="1"/>
          </p:cNvSpPr>
          <p:nvPr/>
        </p:nvSpPr>
        <p:spPr bwMode="auto">
          <a:xfrm>
            <a:off x="812800" y="4730750"/>
            <a:ext cx="7572375" cy="1366838"/>
          </a:xfrm>
          <a:prstGeom prst="rect">
            <a:avLst/>
          </a:prstGeom>
          <a:noFill/>
          <a:ln w="9525">
            <a:noFill/>
            <a:miter lim="800000"/>
            <a:headEnd/>
            <a:tailEnd/>
          </a:ln>
        </p:spPr>
        <p:txBody>
          <a:bodyPr anchor="ctr"/>
          <a:lstStyle/>
          <a:p>
            <a:pPr>
              <a:lnSpc>
                <a:spcPts val="3600"/>
              </a:lnSpc>
            </a:pPr>
            <a:r>
              <a:rPr lang="zh-CN" altLang="en-US" sz="2400" i="0">
                <a:latin typeface="黑体" pitchFamily="49" charset="-122"/>
                <a:ea typeface="黑体" pitchFamily="49" charset="-122"/>
              </a:rPr>
              <a:t>    </a:t>
            </a:r>
            <a:r>
              <a:rPr lang="zh-CN" altLang="en-US" sz="2400" b="1" i="0">
                <a:latin typeface="黑体" pitchFamily="49" charset="-122"/>
                <a:ea typeface="黑体" pitchFamily="49" charset="-122"/>
              </a:rPr>
              <a:t>企业或行业参与制定人才培养方案，改革教学模式，强化技术理论、强化技术应用，突出实践教学，人才培养过程体现校企合作、校地合作和学做交替。</a:t>
            </a:r>
          </a:p>
        </p:txBody>
      </p:sp>
      <p:pic>
        <p:nvPicPr>
          <p:cNvPr id="58382" name="WordArt 7"/>
          <p:cNvPicPr>
            <a:picLocks noChangeArrowheads="1"/>
          </p:cNvPicPr>
          <p:nvPr/>
        </p:nvPicPr>
        <p:blipFill>
          <a:blip r:embed="rId2" cstate="print"/>
          <a:srcRect/>
          <a:stretch>
            <a:fillRect/>
          </a:stretch>
        </p:blipFill>
        <p:spPr bwMode="auto">
          <a:xfrm>
            <a:off x="3563938" y="2925763"/>
            <a:ext cx="2022475" cy="1157287"/>
          </a:xfrm>
          <a:prstGeom prst="rect">
            <a:avLst/>
          </a:prstGeom>
          <a:noFill/>
          <a:ln w="9525">
            <a:noFill/>
            <a:miter lim="800000"/>
            <a:headEnd/>
            <a:tailEnd/>
          </a:ln>
        </p:spPr>
      </p:pic>
      <p:sp>
        <p:nvSpPr>
          <p:cNvPr id="58383" name="Rectangle 2"/>
          <p:cNvSpPr txBox="1">
            <a:spLocks noChangeArrowheads="1"/>
          </p:cNvSpPr>
          <p:nvPr/>
        </p:nvSpPr>
        <p:spPr bwMode="auto">
          <a:xfrm>
            <a:off x="827584" y="692696"/>
            <a:ext cx="8207375" cy="592138"/>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  转型</a:t>
            </a:r>
            <a:r>
              <a:rPr lang="zh-CN" altLang="en-US" sz="2800" b="1" i="0" dirty="0">
                <a:latin typeface="黑体" pitchFamily="49" charset="-122"/>
                <a:ea typeface="黑体" pitchFamily="49" charset="-122"/>
              </a:rPr>
              <a:t>的目标与思路</a:t>
            </a:r>
            <a:endParaRPr lang="zh-CN" alt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直线 2"/>
          <p:cNvSpPr>
            <a:spLocks noChangeShapeType="1"/>
          </p:cNvSpPr>
          <p:nvPr/>
        </p:nvSpPr>
        <p:spPr bwMode="auto">
          <a:xfrm flipV="1">
            <a:off x="2189163" y="3295650"/>
            <a:ext cx="182562" cy="119063"/>
          </a:xfrm>
          <a:prstGeom prst="line">
            <a:avLst/>
          </a:prstGeom>
          <a:noFill/>
          <a:ln w="25400" cap="rnd">
            <a:solidFill>
              <a:srgbClr val="003366"/>
            </a:solidFill>
            <a:prstDash val="sysDash"/>
            <a:round/>
            <a:headEnd/>
            <a:tailEnd/>
          </a:ln>
        </p:spPr>
        <p:txBody>
          <a:bodyPr/>
          <a:lstStyle/>
          <a:p>
            <a:endParaRPr lang="zh-CN" altLang="en-US"/>
          </a:p>
        </p:txBody>
      </p:sp>
      <p:sp>
        <p:nvSpPr>
          <p:cNvPr id="59395" name="直线 2"/>
          <p:cNvSpPr>
            <a:spLocks noChangeShapeType="1"/>
          </p:cNvSpPr>
          <p:nvPr/>
        </p:nvSpPr>
        <p:spPr bwMode="auto">
          <a:xfrm>
            <a:off x="2143125" y="4983163"/>
            <a:ext cx="182563" cy="119062"/>
          </a:xfrm>
          <a:prstGeom prst="line">
            <a:avLst/>
          </a:prstGeom>
          <a:noFill/>
          <a:ln w="25400" cap="rnd">
            <a:solidFill>
              <a:srgbClr val="003366"/>
            </a:solidFill>
            <a:prstDash val="sysDash"/>
            <a:round/>
            <a:headEnd/>
            <a:tailEnd/>
          </a:ln>
        </p:spPr>
        <p:txBody>
          <a:bodyPr/>
          <a:lstStyle/>
          <a:p>
            <a:endParaRPr lang="zh-CN" altLang="en-US"/>
          </a:p>
        </p:txBody>
      </p:sp>
      <p:sp>
        <p:nvSpPr>
          <p:cNvPr id="59396" name="直线 6"/>
          <p:cNvSpPr>
            <a:spLocks noChangeShapeType="1"/>
          </p:cNvSpPr>
          <p:nvPr/>
        </p:nvSpPr>
        <p:spPr bwMode="auto">
          <a:xfrm flipV="1">
            <a:off x="2363788" y="3302000"/>
            <a:ext cx="723900" cy="0"/>
          </a:xfrm>
          <a:prstGeom prst="line">
            <a:avLst/>
          </a:prstGeom>
          <a:noFill/>
          <a:ln w="25400" cap="rnd">
            <a:solidFill>
              <a:srgbClr val="003366"/>
            </a:solidFill>
            <a:prstDash val="sysDash"/>
            <a:round/>
            <a:headEnd/>
            <a:tailEnd/>
          </a:ln>
        </p:spPr>
        <p:txBody>
          <a:bodyPr/>
          <a:lstStyle/>
          <a:p>
            <a:endParaRPr lang="zh-CN" altLang="en-US"/>
          </a:p>
        </p:txBody>
      </p:sp>
      <p:sp>
        <p:nvSpPr>
          <p:cNvPr id="59397" name="直线 8"/>
          <p:cNvSpPr>
            <a:spLocks noChangeShapeType="1"/>
          </p:cNvSpPr>
          <p:nvPr/>
        </p:nvSpPr>
        <p:spPr bwMode="auto">
          <a:xfrm flipV="1">
            <a:off x="2363788" y="5110163"/>
            <a:ext cx="723900" cy="0"/>
          </a:xfrm>
          <a:prstGeom prst="line">
            <a:avLst/>
          </a:prstGeom>
          <a:noFill/>
          <a:ln w="25400" cap="rnd">
            <a:solidFill>
              <a:srgbClr val="003366"/>
            </a:solidFill>
            <a:prstDash val="sysDash"/>
            <a:round/>
            <a:headEnd/>
            <a:tailEnd/>
          </a:ln>
        </p:spPr>
        <p:txBody>
          <a:bodyPr/>
          <a:lstStyle/>
          <a:p>
            <a:endParaRPr lang="zh-CN" altLang="en-US"/>
          </a:p>
        </p:txBody>
      </p:sp>
      <p:sp>
        <p:nvSpPr>
          <p:cNvPr id="28679" name="自选图形 22"/>
          <p:cNvSpPr>
            <a:spLocks noChangeArrowheads="1"/>
          </p:cNvSpPr>
          <p:nvPr/>
        </p:nvSpPr>
        <p:spPr bwMode="auto">
          <a:xfrm>
            <a:off x="2722563" y="2973388"/>
            <a:ext cx="6303962" cy="674687"/>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59399" name="矩形 23"/>
          <p:cNvSpPr>
            <a:spLocks noChangeArrowheads="1"/>
          </p:cNvSpPr>
          <p:nvPr/>
        </p:nvSpPr>
        <p:spPr bwMode="auto">
          <a:xfrm>
            <a:off x="2986088" y="2932113"/>
            <a:ext cx="6038850" cy="701675"/>
          </a:xfrm>
          <a:prstGeom prst="rect">
            <a:avLst/>
          </a:prstGeom>
          <a:noFill/>
          <a:ln w="9525">
            <a:noFill/>
            <a:miter lim="800000"/>
            <a:headEnd/>
            <a:tailEnd/>
          </a:ln>
        </p:spPr>
        <p:txBody>
          <a:bodyPr>
            <a:spAutoFit/>
          </a:bodyPr>
          <a:lstStyle/>
          <a:p>
            <a:pPr eaLnBrk="0" hangingPunct="0"/>
            <a:r>
              <a:rPr lang="zh-CN" altLang="en-US" sz="2000" b="1" i="0">
                <a:latin typeface="黑体" pitchFamily="49" charset="-122"/>
                <a:ea typeface="黑体" pitchFamily="49" charset="-122"/>
                <a:sym typeface="Arial" charset="0"/>
              </a:rPr>
              <a:t>由学校自我封闭自成一体的培养模式向学业、专业与行业、企业相结合的合作教育转变。</a:t>
            </a:r>
          </a:p>
        </p:txBody>
      </p:sp>
      <p:sp>
        <p:nvSpPr>
          <p:cNvPr id="28681" name="椭圆 27"/>
          <p:cNvSpPr>
            <a:spLocks noChangeArrowheads="1"/>
          </p:cNvSpPr>
          <p:nvPr/>
        </p:nvSpPr>
        <p:spPr bwMode="auto">
          <a:xfrm>
            <a:off x="2646363" y="3205163"/>
            <a:ext cx="273050" cy="315912"/>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59401" name="直线 7"/>
          <p:cNvSpPr>
            <a:spLocks noChangeShapeType="1"/>
          </p:cNvSpPr>
          <p:nvPr/>
        </p:nvSpPr>
        <p:spPr bwMode="auto">
          <a:xfrm>
            <a:off x="2439988" y="4241800"/>
            <a:ext cx="642937" cy="0"/>
          </a:xfrm>
          <a:prstGeom prst="line">
            <a:avLst/>
          </a:prstGeom>
          <a:noFill/>
          <a:ln w="25400" cap="rnd">
            <a:solidFill>
              <a:srgbClr val="003366"/>
            </a:solidFill>
            <a:prstDash val="sysDash"/>
            <a:round/>
            <a:headEnd/>
            <a:tailEnd/>
          </a:ln>
        </p:spPr>
        <p:txBody>
          <a:bodyPr/>
          <a:lstStyle/>
          <a:p>
            <a:endParaRPr lang="zh-CN" altLang="en-US"/>
          </a:p>
        </p:txBody>
      </p:sp>
      <p:sp>
        <p:nvSpPr>
          <p:cNvPr id="28683" name="自选图形 24"/>
          <p:cNvSpPr>
            <a:spLocks noChangeArrowheads="1"/>
          </p:cNvSpPr>
          <p:nvPr/>
        </p:nvSpPr>
        <p:spPr bwMode="auto">
          <a:xfrm>
            <a:off x="2719388" y="3894138"/>
            <a:ext cx="6303962" cy="674687"/>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59403" name="矩形 25"/>
          <p:cNvSpPr>
            <a:spLocks noChangeArrowheads="1"/>
          </p:cNvSpPr>
          <p:nvPr/>
        </p:nvSpPr>
        <p:spPr bwMode="auto">
          <a:xfrm>
            <a:off x="2916238" y="3860800"/>
            <a:ext cx="6259512" cy="708025"/>
          </a:xfrm>
          <a:prstGeom prst="rect">
            <a:avLst/>
          </a:prstGeom>
          <a:noFill/>
          <a:ln w="9525">
            <a:noFill/>
            <a:miter lim="800000"/>
            <a:headEnd/>
            <a:tailEnd/>
          </a:ln>
        </p:spPr>
        <p:txBody>
          <a:bodyPr>
            <a:spAutoFit/>
          </a:bodyPr>
          <a:lstStyle/>
          <a:p>
            <a:pPr eaLnBrk="0" hangingPunct="0"/>
            <a:r>
              <a:rPr lang="zh-CN" altLang="en-US" sz="2000" b="1" i="0" dirty="0">
                <a:latin typeface="黑体" pitchFamily="49" charset="-122"/>
                <a:ea typeface="黑体" pitchFamily="49" charset="-122"/>
                <a:sym typeface="Arial" charset="0"/>
              </a:rPr>
              <a:t>由以知识传授为主的教学向知识学习与应用相结合</a:t>
            </a:r>
            <a:r>
              <a:rPr lang="zh-CN" altLang="en-US" sz="2000" i="0" dirty="0">
                <a:latin typeface="黑体" pitchFamily="49" charset="-122"/>
                <a:ea typeface="黑体" pitchFamily="49" charset="-122"/>
                <a:sym typeface="Arial" charset="0"/>
              </a:rPr>
              <a:t>、</a:t>
            </a:r>
            <a:r>
              <a:rPr lang="zh-CN" altLang="en-US" sz="2000" b="1" i="0" dirty="0">
                <a:latin typeface="黑体" pitchFamily="49" charset="-122"/>
                <a:ea typeface="黑体" pitchFamily="49" charset="-122"/>
                <a:sym typeface="Arial" charset="0"/>
              </a:rPr>
              <a:t>学校培养与岗位需求无缝对接的教学转变。</a:t>
            </a:r>
          </a:p>
        </p:txBody>
      </p:sp>
      <p:sp>
        <p:nvSpPr>
          <p:cNvPr id="28685" name="椭圆 28"/>
          <p:cNvSpPr>
            <a:spLocks noChangeArrowheads="1"/>
          </p:cNvSpPr>
          <p:nvPr/>
        </p:nvSpPr>
        <p:spPr bwMode="auto">
          <a:xfrm>
            <a:off x="2646363" y="4138613"/>
            <a:ext cx="273050" cy="315912"/>
          </a:xfrm>
          <a:prstGeom prst="ellipse">
            <a:avLst/>
          </a:prstGeom>
          <a:gradFill rotWithShape="1">
            <a:gsLst>
              <a:gs pos="0">
                <a:schemeClr val="accent2"/>
              </a:gs>
              <a:gs pos="100000">
                <a:srgbClr val="2E7253"/>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28686" name="自选图形 29"/>
          <p:cNvSpPr>
            <a:spLocks noChangeArrowheads="1"/>
          </p:cNvSpPr>
          <p:nvPr/>
        </p:nvSpPr>
        <p:spPr bwMode="auto">
          <a:xfrm>
            <a:off x="2722563" y="4822825"/>
            <a:ext cx="6303962" cy="674688"/>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59406" name="矩形 30"/>
          <p:cNvSpPr>
            <a:spLocks noChangeArrowheads="1"/>
          </p:cNvSpPr>
          <p:nvPr/>
        </p:nvSpPr>
        <p:spPr bwMode="auto">
          <a:xfrm>
            <a:off x="2951163" y="4783138"/>
            <a:ext cx="5786437" cy="708025"/>
          </a:xfrm>
          <a:prstGeom prst="rect">
            <a:avLst/>
          </a:prstGeom>
          <a:noFill/>
          <a:ln w="9525">
            <a:noFill/>
            <a:miter lim="800000"/>
            <a:headEnd/>
            <a:tailEnd/>
          </a:ln>
        </p:spPr>
        <p:txBody>
          <a:bodyPr>
            <a:spAutoFit/>
          </a:bodyPr>
          <a:lstStyle/>
          <a:p>
            <a:r>
              <a:rPr lang="zh-CN" altLang="en-US" sz="2000" b="1" i="0">
                <a:latin typeface="黑体" pitchFamily="49" charset="-122"/>
                <a:ea typeface="黑体" pitchFamily="49" charset="-122"/>
                <a:sym typeface="Arial" charset="0"/>
              </a:rPr>
              <a:t>由以学历学术标准建设教师队伍向“双师型”教师团队建设转变。</a:t>
            </a:r>
          </a:p>
        </p:txBody>
      </p:sp>
      <p:sp>
        <p:nvSpPr>
          <p:cNvPr id="59407" name="直线 5"/>
          <p:cNvSpPr>
            <a:spLocks noChangeShapeType="1"/>
          </p:cNvSpPr>
          <p:nvPr/>
        </p:nvSpPr>
        <p:spPr bwMode="auto">
          <a:xfrm>
            <a:off x="2449513" y="6097588"/>
            <a:ext cx="642937" cy="0"/>
          </a:xfrm>
          <a:prstGeom prst="line">
            <a:avLst/>
          </a:prstGeom>
          <a:noFill/>
          <a:ln w="25400" cap="rnd">
            <a:solidFill>
              <a:srgbClr val="003366"/>
            </a:solidFill>
            <a:prstDash val="sysDash"/>
            <a:round/>
            <a:headEnd/>
            <a:tailEnd/>
          </a:ln>
        </p:spPr>
        <p:txBody>
          <a:bodyPr/>
          <a:lstStyle/>
          <a:p>
            <a:endParaRPr lang="zh-CN" altLang="en-US"/>
          </a:p>
        </p:txBody>
      </p:sp>
      <p:sp>
        <p:nvSpPr>
          <p:cNvPr id="28689" name="自选图形 32"/>
          <p:cNvSpPr>
            <a:spLocks noChangeArrowheads="1"/>
          </p:cNvSpPr>
          <p:nvPr/>
        </p:nvSpPr>
        <p:spPr bwMode="auto">
          <a:xfrm>
            <a:off x="2722563" y="5768975"/>
            <a:ext cx="6303962" cy="674688"/>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59409" name="矩形 33"/>
          <p:cNvSpPr>
            <a:spLocks noChangeArrowheads="1"/>
          </p:cNvSpPr>
          <p:nvPr/>
        </p:nvSpPr>
        <p:spPr bwMode="auto">
          <a:xfrm>
            <a:off x="2978150" y="5743575"/>
            <a:ext cx="5880100" cy="701675"/>
          </a:xfrm>
          <a:prstGeom prst="rect">
            <a:avLst/>
          </a:prstGeom>
          <a:noFill/>
          <a:ln w="9525">
            <a:noFill/>
            <a:miter lim="800000"/>
            <a:headEnd/>
            <a:tailEnd/>
          </a:ln>
        </p:spPr>
        <p:txBody>
          <a:bodyPr>
            <a:spAutoFit/>
          </a:bodyPr>
          <a:lstStyle/>
          <a:p>
            <a:pPr eaLnBrk="0" hangingPunct="0"/>
            <a:r>
              <a:rPr lang="zh-CN" altLang="en-US" sz="2000" b="1" i="0">
                <a:latin typeface="黑体" pitchFamily="49" charset="-122"/>
                <a:ea typeface="黑体" pitchFamily="49" charset="-122"/>
                <a:sym typeface="Arial" charset="0"/>
              </a:rPr>
              <a:t>由以学术标准为主的学校评估制度向以技术创新和服务产业实际贡献为价值标准转变。</a:t>
            </a:r>
          </a:p>
        </p:txBody>
      </p:sp>
      <p:sp>
        <p:nvSpPr>
          <p:cNvPr id="59410" name="直线 2"/>
          <p:cNvSpPr>
            <a:spLocks noChangeShapeType="1"/>
          </p:cNvSpPr>
          <p:nvPr/>
        </p:nvSpPr>
        <p:spPr bwMode="auto">
          <a:xfrm flipV="1">
            <a:off x="2022475" y="2482850"/>
            <a:ext cx="406400" cy="823913"/>
          </a:xfrm>
          <a:prstGeom prst="line">
            <a:avLst/>
          </a:prstGeom>
          <a:noFill/>
          <a:ln w="25400" cap="rnd">
            <a:solidFill>
              <a:srgbClr val="003366"/>
            </a:solidFill>
            <a:prstDash val="sysDash"/>
            <a:round/>
            <a:headEnd/>
            <a:tailEnd/>
          </a:ln>
        </p:spPr>
        <p:txBody>
          <a:bodyPr/>
          <a:lstStyle/>
          <a:p>
            <a:endParaRPr lang="zh-CN" altLang="en-US"/>
          </a:p>
        </p:txBody>
      </p:sp>
      <p:sp>
        <p:nvSpPr>
          <p:cNvPr id="59411" name="直线 3"/>
          <p:cNvSpPr>
            <a:spLocks noChangeShapeType="1"/>
          </p:cNvSpPr>
          <p:nvPr/>
        </p:nvSpPr>
        <p:spPr bwMode="auto">
          <a:xfrm>
            <a:off x="1898650" y="5211763"/>
            <a:ext cx="530225" cy="877887"/>
          </a:xfrm>
          <a:prstGeom prst="line">
            <a:avLst/>
          </a:prstGeom>
          <a:noFill/>
          <a:ln w="25400" cap="rnd">
            <a:solidFill>
              <a:srgbClr val="003366"/>
            </a:solidFill>
            <a:prstDash val="sysDash"/>
            <a:round/>
            <a:headEnd/>
            <a:tailEnd/>
          </a:ln>
        </p:spPr>
        <p:txBody>
          <a:bodyPr/>
          <a:lstStyle/>
          <a:p>
            <a:endParaRPr lang="zh-CN" altLang="en-US"/>
          </a:p>
        </p:txBody>
      </p:sp>
      <p:sp>
        <p:nvSpPr>
          <p:cNvPr id="28693" name="椭圆 11"/>
          <p:cNvSpPr>
            <a:spLocks noChangeArrowheads="1"/>
          </p:cNvSpPr>
          <p:nvPr/>
        </p:nvSpPr>
        <p:spPr bwMode="auto">
          <a:xfrm>
            <a:off x="161925" y="3108325"/>
            <a:ext cx="2409825" cy="2273300"/>
          </a:xfrm>
          <a:prstGeom prst="ellipse">
            <a:avLst/>
          </a:prstGeom>
          <a:gradFill rotWithShape="1">
            <a:gsLst>
              <a:gs pos="0">
                <a:srgbClr val="FFFFFF"/>
              </a:gs>
              <a:gs pos="50000">
                <a:schemeClr val="folHlink"/>
              </a:gs>
              <a:gs pos="100000">
                <a:srgbClr val="FFFFFF"/>
              </a:gs>
            </a:gsLst>
            <a:lin ang="2700000" scaled="1"/>
          </a:gradFill>
          <a:ln w="9525">
            <a:noFill/>
            <a:round/>
            <a:headEnd/>
            <a:tailEnd/>
          </a:ln>
        </p:spPr>
        <p:txBody>
          <a:bodyPr wrap="none" anchor="ctr">
            <a:spAutoFit/>
          </a:bodyPr>
          <a:lstStyle/>
          <a:p>
            <a:pPr>
              <a:buFont typeface="Arial" pitchFamily="34" charset="0"/>
              <a:buNone/>
              <a:defRPr/>
            </a:pPr>
            <a:endParaRPr lang="zh-CN" altLang="en-US">
              <a:latin typeface="Arial" pitchFamily="34" charset="0"/>
              <a:ea typeface="华文细黑" pitchFamily="2" charset="-122"/>
            </a:endParaRPr>
          </a:p>
        </p:txBody>
      </p:sp>
      <p:sp>
        <p:nvSpPr>
          <p:cNvPr id="28694" name="椭圆 12"/>
          <p:cNvSpPr>
            <a:spLocks noChangeArrowheads="1"/>
          </p:cNvSpPr>
          <p:nvPr/>
        </p:nvSpPr>
        <p:spPr bwMode="auto">
          <a:xfrm>
            <a:off x="320675" y="3255963"/>
            <a:ext cx="2090738" cy="1976437"/>
          </a:xfrm>
          <a:prstGeom prst="ellipse">
            <a:avLst/>
          </a:prstGeom>
          <a:gradFill rotWithShape="1">
            <a:gsLst>
              <a:gs pos="0">
                <a:srgbClr val="515151"/>
              </a:gs>
              <a:gs pos="50000">
                <a:schemeClr val="folHlink"/>
              </a:gs>
              <a:gs pos="100000">
                <a:srgbClr val="515151"/>
              </a:gs>
            </a:gsLst>
            <a:lin ang="18900000" scaled="1"/>
          </a:gradFill>
          <a:ln w="9525">
            <a:noFill/>
            <a:round/>
            <a:headEnd/>
            <a:tailEnd/>
          </a:ln>
        </p:spPr>
        <p:txBody>
          <a:bodyPr anchor="ctr">
            <a:spAutoFit/>
          </a:bodyPr>
          <a:lstStyle/>
          <a:p>
            <a:pPr>
              <a:buFont typeface="Arial" pitchFamily="34" charset="0"/>
              <a:buNone/>
              <a:defRPr/>
            </a:pPr>
            <a:endParaRPr lang="zh-CN" altLang="en-US">
              <a:latin typeface="Arial" pitchFamily="34" charset="0"/>
              <a:ea typeface="华文细黑" pitchFamily="2" charset="-122"/>
            </a:endParaRPr>
          </a:p>
        </p:txBody>
      </p:sp>
      <p:sp>
        <p:nvSpPr>
          <p:cNvPr id="59414" name="椭圆 13"/>
          <p:cNvSpPr>
            <a:spLocks noChangeArrowheads="1"/>
          </p:cNvSpPr>
          <p:nvPr/>
        </p:nvSpPr>
        <p:spPr bwMode="auto">
          <a:xfrm>
            <a:off x="330200" y="3265488"/>
            <a:ext cx="2090738" cy="1976437"/>
          </a:xfrm>
          <a:prstGeom prst="ellipse">
            <a:avLst/>
          </a:prstGeom>
          <a:gradFill rotWithShape="1">
            <a:gsLst>
              <a:gs pos="0">
                <a:srgbClr val="5F5F5F"/>
              </a:gs>
              <a:gs pos="100000">
                <a:schemeClr val="folHlink">
                  <a:alpha val="0"/>
                </a:schemeClr>
              </a:gs>
            </a:gsLst>
            <a:lin ang="2700000" scaled="1"/>
          </a:gradFill>
          <a:ln w="9525">
            <a:noFill/>
            <a:round/>
            <a:headEnd/>
            <a:tailEnd/>
          </a:ln>
        </p:spPr>
        <p:txBody>
          <a:bodyPr anchor="ctr">
            <a:spAutoFit/>
          </a:bodyPr>
          <a:lstStyle/>
          <a:p>
            <a:endParaRPr lang="zh-CN" altLang="en-US">
              <a:ea typeface="华文细黑" pitchFamily="2" charset="-122"/>
            </a:endParaRPr>
          </a:p>
        </p:txBody>
      </p:sp>
      <p:sp>
        <p:nvSpPr>
          <p:cNvPr id="59415" name="椭圆 14"/>
          <p:cNvSpPr>
            <a:spLocks noChangeArrowheads="1"/>
          </p:cNvSpPr>
          <p:nvPr/>
        </p:nvSpPr>
        <p:spPr bwMode="auto">
          <a:xfrm>
            <a:off x="423863" y="3355975"/>
            <a:ext cx="1884362" cy="1778000"/>
          </a:xfrm>
          <a:prstGeom prst="ellipse">
            <a:avLst/>
          </a:prstGeom>
          <a:solidFill>
            <a:srgbClr val="000000"/>
          </a:solidFill>
          <a:ln w="9525">
            <a:noFill/>
            <a:round/>
            <a:headEnd/>
            <a:tailEnd/>
          </a:ln>
        </p:spPr>
        <p:txBody>
          <a:bodyPr anchor="ctr">
            <a:spAutoFit/>
          </a:bodyPr>
          <a:lstStyle/>
          <a:p>
            <a:endParaRPr lang="zh-CN" altLang="en-US">
              <a:ea typeface="华文细黑" pitchFamily="2" charset="-122"/>
            </a:endParaRPr>
          </a:p>
        </p:txBody>
      </p:sp>
      <p:sp>
        <p:nvSpPr>
          <p:cNvPr id="59416" name="椭圆 15"/>
          <p:cNvSpPr>
            <a:spLocks noChangeArrowheads="1"/>
          </p:cNvSpPr>
          <p:nvPr/>
        </p:nvSpPr>
        <p:spPr bwMode="auto">
          <a:xfrm>
            <a:off x="454025" y="3384550"/>
            <a:ext cx="1825625" cy="1724025"/>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ea typeface="华文细黑" pitchFamily="2" charset="-122"/>
            </a:endParaRPr>
          </a:p>
        </p:txBody>
      </p:sp>
      <p:sp>
        <p:nvSpPr>
          <p:cNvPr id="59417" name="椭圆 16"/>
          <p:cNvSpPr>
            <a:spLocks noChangeArrowheads="1"/>
          </p:cNvSpPr>
          <p:nvPr/>
        </p:nvSpPr>
        <p:spPr bwMode="auto">
          <a:xfrm>
            <a:off x="476250" y="3392488"/>
            <a:ext cx="1782763" cy="1684337"/>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ea typeface="华文细黑" pitchFamily="2" charset="-122"/>
            </a:endParaRPr>
          </a:p>
        </p:txBody>
      </p:sp>
      <p:sp>
        <p:nvSpPr>
          <p:cNvPr id="59418" name="椭圆 17"/>
          <p:cNvSpPr>
            <a:spLocks noChangeArrowheads="1"/>
          </p:cNvSpPr>
          <p:nvPr/>
        </p:nvSpPr>
        <p:spPr bwMode="auto">
          <a:xfrm>
            <a:off x="496888" y="3409950"/>
            <a:ext cx="1693862" cy="1571625"/>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ea typeface="华文细黑" pitchFamily="2" charset="-122"/>
            </a:endParaRPr>
          </a:p>
        </p:txBody>
      </p:sp>
      <p:sp>
        <p:nvSpPr>
          <p:cNvPr id="59419" name="椭圆 18"/>
          <p:cNvSpPr>
            <a:spLocks noChangeArrowheads="1"/>
          </p:cNvSpPr>
          <p:nvPr/>
        </p:nvSpPr>
        <p:spPr bwMode="auto">
          <a:xfrm>
            <a:off x="595313" y="3454400"/>
            <a:ext cx="1506537" cy="1276350"/>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i="0">
              <a:ea typeface="华文细黑" pitchFamily="2" charset="-122"/>
            </a:endParaRPr>
          </a:p>
        </p:txBody>
      </p:sp>
      <p:sp>
        <p:nvSpPr>
          <p:cNvPr id="59420" name="Rectangle 30"/>
          <p:cNvSpPr>
            <a:spLocks noChangeArrowheads="1"/>
          </p:cNvSpPr>
          <p:nvPr/>
        </p:nvSpPr>
        <p:spPr bwMode="auto">
          <a:xfrm>
            <a:off x="855663" y="3846513"/>
            <a:ext cx="1055687" cy="850900"/>
          </a:xfrm>
          <a:prstGeom prst="rect">
            <a:avLst/>
          </a:prstGeom>
          <a:noFill/>
          <a:ln w="9525">
            <a:noFill/>
            <a:miter lim="800000"/>
            <a:headEnd/>
            <a:tailEnd/>
          </a:ln>
        </p:spPr>
        <p:txBody>
          <a:bodyPr anchor="ctr"/>
          <a:lstStyle/>
          <a:p>
            <a:pPr algn="ctr"/>
            <a:r>
              <a:rPr lang="zh-CN" altLang="en-US" sz="3200" b="1" i="0">
                <a:solidFill>
                  <a:srgbClr val="1C1C1C"/>
                </a:solidFill>
                <a:ea typeface="华文细黑" pitchFamily="2" charset="-122"/>
              </a:rPr>
              <a:t>五个转变</a:t>
            </a:r>
          </a:p>
        </p:txBody>
      </p:sp>
      <p:sp>
        <p:nvSpPr>
          <p:cNvPr id="59421" name="直线 4"/>
          <p:cNvSpPr>
            <a:spLocks noChangeShapeType="1"/>
          </p:cNvSpPr>
          <p:nvPr/>
        </p:nvSpPr>
        <p:spPr bwMode="auto">
          <a:xfrm>
            <a:off x="2447925" y="2457450"/>
            <a:ext cx="641350" cy="0"/>
          </a:xfrm>
          <a:prstGeom prst="line">
            <a:avLst/>
          </a:prstGeom>
          <a:noFill/>
          <a:ln w="25400" cap="rnd">
            <a:solidFill>
              <a:srgbClr val="003366"/>
            </a:solidFill>
            <a:prstDash val="sysDash"/>
            <a:round/>
            <a:headEnd/>
            <a:tailEnd/>
          </a:ln>
        </p:spPr>
        <p:txBody>
          <a:bodyPr/>
          <a:lstStyle/>
          <a:p>
            <a:endParaRPr lang="zh-CN" altLang="en-US"/>
          </a:p>
        </p:txBody>
      </p:sp>
      <p:sp>
        <p:nvSpPr>
          <p:cNvPr id="28703" name="自选图形 20"/>
          <p:cNvSpPr>
            <a:spLocks noChangeArrowheads="1"/>
          </p:cNvSpPr>
          <p:nvPr/>
        </p:nvSpPr>
        <p:spPr bwMode="auto">
          <a:xfrm>
            <a:off x="2722563" y="2055813"/>
            <a:ext cx="6303962" cy="674687"/>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59423" name="矩形 21"/>
          <p:cNvSpPr>
            <a:spLocks noChangeArrowheads="1"/>
          </p:cNvSpPr>
          <p:nvPr/>
        </p:nvSpPr>
        <p:spPr bwMode="auto">
          <a:xfrm>
            <a:off x="2981325" y="2008188"/>
            <a:ext cx="5886450" cy="701675"/>
          </a:xfrm>
          <a:prstGeom prst="rect">
            <a:avLst/>
          </a:prstGeom>
          <a:noFill/>
          <a:ln w="9525">
            <a:noFill/>
            <a:miter lim="800000"/>
            <a:headEnd/>
            <a:tailEnd/>
          </a:ln>
        </p:spPr>
        <p:txBody>
          <a:bodyPr>
            <a:spAutoFit/>
          </a:bodyPr>
          <a:lstStyle/>
          <a:p>
            <a:pPr eaLnBrk="0" hangingPunct="0"/>
            <a:r>
              <a:rPr lang="zh-CN" altLang="en-US" sz="2000" b="1" i="0">
                <a:latin typeface="黑体" pitchFamily="49" charset="-122"/>
                <a:ea typeface="黑体" pitchFamily="49" charset="-122"/>
                <a:sym typeface="Arial" charset="0"/>
              </a:rPr>
              <a:t>由以学科体系为基础的专业结构向按行业岗位需求设置专业转变。</a:t>
            </a:r>
          </a:p>
        </p:txBody>
      </p:sp>
      <p:sp>
        <p:nvSpPr>
          <p:cNvPr id="28705" name="椭圆 34"/>
          <p:cNvSpPr>
            <a:spLocks noChangeArrowheads="1"/>
          </p:cNvSpPr>
          <p:nvPr/>
        </p:nvSpPr>
        <p:spPr bwMode="auto">
          <a:xfrm>
            <a:off x="2628900" y="5013325"/>
            <a:ext cx="273050" cy="315913"/>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28706" name="椭圆 28"/>
          <p:cNvSpPr>
            <a:spLocks noChangeArrowheads="1"/>
          </p:cNvSpPr>
          <p:nvPr/>
        </p:nvSpPr>
        <p:spPr bwMode="auto">
          <a:xfrm>
            <a:off x="2582863" y="2276475"/>
            <a:ext cx="273050" cy="315913"/>
          </a:xfrm>
          <a:prstGeom prst="ellipse">
            <a:avLst/>
          </a:prstGeom>
          <a:gradFill rotWithShape="1">
            <a:gsLst>
              <a:gs pos="0">
                <a:schemeClr val="accent2"/>
              </a:gs>
              <a:gs pos="100000">
                <a:srgbClr val="2E7253"/>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28707" name="椭圆 28"/>
          <p:cNvSpPr>
            <a:spLocks noChangeArrowheads="1"/>
          </p:cNvSpPr>
          <p:nvPr/>
        </p:nvSpPr>
        <p:spPr bwMode="auto">
          <a:xfrm>
            <a:off x="2636838" y="5949950"/>
            <a:ext cx="273050" cy="315913"/>
          </a:xfrm>
          <a:prstGeom prst="ellipse">
            <a:avLst/>
          </a:prstGeom>
          <a:gradFill rotWithShape="1">
            <a:gsLst>
              <a:gs pos="0">
                <a:schemeClr val="accent2"/>
              </a:gs>
              <a:gs pos="100000">
                <a:srgbClr val="2E7253"/>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buFont typeface="Arial" pitchFamily="34" charset="0"/>
              <a:buNone/>
              <a:defRPr/>
            </a:pPr>
            <a:endParaRPr lang="zh-CN" altLang="en-US">
              <a:latin typeface="Arial" pitchFamily="34" charset="0"/>
              <a:ea typeface="华文细黑" pitchFamily="2" charset="-122"/>
            </a:endParaRPr>
          </a:p>
        </p:txBody>
      </p:sp>
      <p:sp>
        <p:nvSpPr>
          <p:cNvPr id="59427" name="Rectangle 2"/>
          <p:cNvSpPr txBox="1">
            <a:spLocks noChangeArrowheads="1"/>
          </p:cNvSpPr>
          <p:nvPr/>
        </p:nvSpPr>
        <p:spPr bwMode="auto">
          <a:xfrm>
            <a:off x="827584" y="692696"/>
            <a:ext cx="8207375" cy="592138"/>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  转型</a:t>
            </a:r>
            <a:r>
              <a:rPr lang="zh-CN" altLang="en-US" sz="2800" b="1" i="0" dirty="0">
                <a:latin typeface="黑体" pitchFamily="49" charset="-122"/>
                <a:ea typeface="黑体" pitchFamily="49" charset="-122"/>
              </a:rPr>
              <a:t>的目标与思路</a:t>
            </a:r>
            <a:endParaRPr lang="zh-CN" altLang="en-US"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a:grpSpLocks/>
          </p:cNvGrpSpPr>
          <p:nvPr/>
        </p:nvGrpSpPr>
        <p:grpSpPr bwMode="auto">
          <a:xfrm>
            <a:off x="1995488" y="3076575"/>
            <a:ext cx="5695950" cy="700088"/>
            <a:chOff x="0" y="0"/>
            <a:chExt cx="5695677" cy="701189"/>
          </a:xfrm>
        </p:grpSpPr>
        <p:sp>
          <p:nvSpPr>
            <p:cNvPr id="61453" name="Line 3"/>
            <p:cNvSpPr>
              <a:spLocks noChangeShapeType="1"/>
            </p:cNvSpPr>
            <p:nvPr/>
          </p:nvSpPr>
          <p:spPr bwMode="auto">
            <a:xfrm>
              <a:off x="2849536" y="0"/>
              <a:ext cx="0" cy="454025"/>
            </a:xfrm>
            <a:prstGeom prst="line">
              <a:avLst/>
            </a:prstGeom>
            <a:noFill/>
            <a:ln w="28575">
              <a:solidFill>
                <a:schemeClr val="bg2"/>
              </a:solidFill>
              <a:round/>
              <a:headEnd/>
              <a:tailEnd/>
            </a:ln>
          </p:spPr>
          <p:txBody>
            <a:bodyPr/>
            <a:lstStyle/>
            <a:p>
              <a:endParaRPr lang="zh-CN" altLang="en-US"/>
            </a:p>
          </p:txBody>
        </p:sp>
        <p:cxnSp>
          <p:nvCxnSpPr>
            <p:cNvPr id="61454" name="AutoShape 13"/>
            <p:cNvCxnSpPr>
              <a:cxnSpLocks noChangeShapeType="1"/>
            </p:cNvCxnSpPr>
            <p:nvPr/>
          </p:nvCxnSpPr>
          <p:spPr bwMode="auto">
            <a:xfrm rot="5400000" flipV="1">
              <a:off x="2845865" y="-2148641"/>
              <a:ext cx="3947" cy="5695677"/>
            </a:xfrm>
            <a:prstGeom prst="bentConnector3">
              <a:avLst>
                <a:gd name="adj1" fmla="val -12300005"/>
              </a:avLst>
            </a:prstGeom>
            <a:noFill/>
            <a:ln w="28575">
              <a:solidFill>
                <a:schemeClr val="bg2"/>
              </a:solidFill>
              <a:miter lim="800000"/>
              <a:headEnd/>
              <a:tailEnd/>
            </a:ln>
          </p:spPr>
        </p:cxnSp>
      </p:grpSp>
      <p:sp>
        <p:nvSpPr>
          <p:cNvPr id="61443" name="Rectangle 7"/>
          <p:cNvSpPr>
            <a:spLocks noChangeArrowheads="1"/>
          </p:cNvSpPr>
          <p:nvPr/>
        </p:nvSpPr>
        <p:spPr bwMode="auto">
          <a:xfrm>
            <a:off x="3003550" y="2427288"/>
            <a:ext cx="3689350" cy="755650"/>
          </a:xfrm>
          <a:prstGeom prst="rect">
            <a:avLst/>
          </a:prstGeom>
          <a:solidFill>
            <a:schemeClr val="bg1"/>
          </a:solidFill>
          <a:ln w="19050">
            <a:solidFill>
              <a:schemeClr val="bg2"/>
            </a:solidFill>
            <a:miter lim="800000"/>
            <a:headEnd/>
            <a:tailEnd/>
          </a:ln>
        </p:spPr>
        <p:txBody>
          <a:bodyPr wrap="none" anchor="ctr"/>
          <a:lstStyle/>
          <a:p>
            <a:pPr algn="ctr"/>
            <a:r>
              <a:rPr lang="zh-CN" altLang="en-US" sz="2100" b="1" i="0">
                <a:latin typeface="黑体" pitchFamily="49" charset="-122"/>
                <a:ea typeface="黑体" pitchFamily="49" charset="-122"/>
              </a:rPr>
              <a:t>面向行业与区域需求构建</a:t>
            </a:r>
            <a:endParaRPr lang="en-US" sz="2100" b="1" i="0">
              <a:latin typeface="黑体" pitchFamily="49" charset="-122"/>
              <a:ea typeface="黑体" pitchFamily="49" charset="-122"/>
            </a:endParaRPr>
          </a:p>
          <a:p>
            <a:pPr algn="ctr"/>
            <a:r>
              <a:rPr lang="zh-CN" altLang="en-US" sz="2100" b="1" i="0">
                <a:latin typeface="黑体" pitchFamily="49" charset="-122"/>
                <a:ea typeface="黑体" pitchFamily="49" charset="-122"/>
              </a:rPr>
              <a:t>与调整专业设置和专业方向</a:t>
            </a:r>
          </a:p>
        </p:txBody>
      </p:sp>
      <p:sp>
        <p:nvSpPr>
          <p:cNvPr id="61444" name="Rectangle 8"/>
          <p:cNvSpPr>
            <a:spLocks noChangeArrowheads="1"/>
          </p:cNvSpPr>
          <p:nvPr/>
        </p:nvSpPr>
        <p:spPr bwMode="auto">
          <a:xfrm>
            <a:off x="3003550" y="1855788"/>
            <a:ext cx="3689350"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1. </a:t>
            </a:r>
            <a:r>
              <a:rPr lang="zh-CN" altLang="en-US" sz="2300" b="1" i="0">
                <a:solidFill>
                  <a:schemeClr val="bg1"/>
                </a:solidFill>
                <a:ea typeface="华文细黑" pitchFamily="2" charset="-122"/>
              </a:rPr>
              <a:t>学科专业转型</a:t>
            </a:r>
          </a:p>
        </p:txBody>
      </p:sp>
      <p:sp>
        <p:nvSpPr>
          <p:cNvPr id="30727" name="Rectangle 15"/>
          <p:cNvSpPr>
            <a:spLocks noChangeArrowheads="1"/>
          </p:cNvSpPr>
          <p:nvPr/>
        </p:nvSpPr>
        <p:spPr bwMode="auto">
          <a:xfrm>
            <a:off x="622300" y="3419475"/>
            <a:ext cx="2692400" cy="719138"/>
          </a:xfrm>
          <a:prstGeom prst="rect">
            <a:avLst/>
          </a:prstGeom>
          <a:gradFill rotWithShape="1">
            <a:gsLst>
              <a:gs pos="0">
                <a:schemeClr val="bg2"/>
              </a:gs>
              <a:gs pos="100000">
                <a:srgbClr val="404040"/>
              </a:gs>
            </a:gsLst>
            <a:lin ang="18900000" scaled="1"/>
          </a:gradFill>
          <a:ln w="9525">
            <a:solidFill>
              <a:schemeClr val="bg2"/>
            </a:solidFill>
            <a:miter lim="800000"/>
            <a:headEnd/>
            <a:tailEnd/>
          </a:ln>
        </p:spPr>
        <p:txBody>
          <a:bodyPr wrap="none" anchor="ctr" anchorCtr="1"/>
          <a:lstStyle/>
          <a:p>
            <a:pPr algn="ctr"/>
            <a:r>
              <a:rPr lang="zh-CN" altLang="en-US" sz="2200" b="1" i="0">
                <a:ea typeface="华文细黑" pitchFamily="2" charset="-122"/>
              </a:rPr>
              <a:t>调整和改造传统专业</a:t>
            </a:r>
          </a:p>
        </p:txBody>
      </p:sp>
      <p:sp>
        <p:nvSpPr>
          <p:cNvPr id="30728" name="Rectangle 16"/>
          <p:cNvSpPr>
            <a:spLocks noChangeArrowheads="1"/>
          </p:cNvSpPr>
          <p:nvPr/>
        </p:nvSpPr>
        <p:spPr bwMode="auto">
          <a:xfrm>
            <a:off x="611188" y="4221163"/>
            <a:ext cx="5103812" cy="2422525"/>
          </a:xfrm>
          <a:prstGeom prst="rect">
            <a:avLst/>
          </a:prstGeom>
          <a:solidFill>
            <a:schemeClr val="bg1"/>
          </a:solidFill>
          <a:ln w="25400">
            <a:solidFill>
              <a:srgbClr val="595959"/>
            </a:solidFill>
            <a:prstDash val="sysDot"/>
            <a:miter lim="800000"/>
            <a:headEnd/>
            <a:tailEnd/>
          </a:ln>
        </p:spPr>
        <p:txBody>
          <a:bodyPr lIns="72000" tIns="36000" rIns="0" bIns="36000" anchor="ctr"/>
          <a:lstStyle/>
          <a:p>
            <a:pPr>
              <a:lnSpc>
                <a:spcPts val="3200"/>
              </a:lnSpc>
            </a:pPr>
            <a:r>
              <a:rPr lang="zh-CN" altLang="en-US" sz="2000" b="1" i="0">
                <a:ea typeface="华文细黑" pitchFamily="2" charset="-122"/>
              </a:rPr>
              <a:t>        </a:t>
            </a:r>
            <a:r>
              <a:rPr lang="zh-CN" altLang="en-US" sz="2200" b="1" i="0">
                <a:latin typeface="黑体" pitchFamily="49" charset="-122"/>
                <a:ea typeface="黑体" pitchFamily="49" charset="-122"/>
              </a:rPr>
              <a:t>基础理科专业转向发展应用性理科专业，文科专业转向发展应用性文科专业，积极拓展工科专业，发展新兴学科专业，使所培养的人才适应社会相应岗位职业要求。</a:t>
            </a:r>
          </a:p>
        </p:txBody>
      </p:sp>
      <p:sp>
        <p:nvSpPr>
          <p:cNvPr id="61447" name="Rectangle 2"/>
          <p:cNvSpPr txBox="1">
            <a:spLocks noChangeArrowheads="1"/>
          </p:cNvSpPr>
          <p:nvPr/>
        </p:nvSpPr>
        <p:spPr bwMode="auto">
          <a:xfrm>
            <a:off x="827584" y="692696"/>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 转型</a:t>
            </a:r>
            <a:r>
              <a:rPr lang="zh-CN" altLang="en-US" sz="2800" b="1" i="0" dirty="0">
                <a:latin typeface="黑体" pitchFamily="49" charset="-122"/>
                <a:ea typeface="黑体" pitchFamily="49" charset="-122"/>
              </a:rPr>
              <a:t>的具体措施</a:t>
            </a:r>
          </a:p>
        </p:txBody>
      </p:sp>
      <p:sp>
        <p:nvSpPr>
          <p:cNvPr id="30731" name="Rectangle 15"/>
          <p:cNvSpPr>
            <a:spLocks noChangeArrowheads="1"/>
          </p:cNvSpPr>
          <p:nvPr/>
        </p:nvSpPr>
        <p:spPr bwMode="auto">
          <a:xfrm>
            <a:off x="3492500" y="3429000"/>
            <a:ext cx="2692400" cy="719138"/>
          </a:xfrm>
          <a:prstGeom prst="rect">
            <a:avLst/>
          </a:prstGeom>
          <a:gradFill rotWithShape="1">
            <a:gsLst>
              <a:gs pos="0">
                <a:schemeClr val="bg2"/>
              </a:gs>
              <a:gs pos="100000">
                <a:srgbClr val="404040"/>
              </a:gs>
            </a:gsLst>
            <a:lin ang="18900000" scaled="1"/>
          </a:gradFill>
          <a:ln w="9525">
            <a:solidFill>
              <a:schemeClr val="bg2"/>
            </a:solidFill>
            <a:miter lim="800000"/>
            <a:headEnd/>
            <a:tailEnd/>
          </a:ln>
        </p:spPr>
        <p:txBody>
          <a:bodyPr wrap="none" anchor="ctr" anchorCtr="1"/>
          <a:lstStyle/>
          <a:p>
            <a:pPr algn="ctr"/>
            <a:r>
              <a:rPr lang="zh-CN" altLang="en-US" sz="2200" b="1" i="0">
                <a:ea typeface="华文细黑" pitchFamily="2" charset="-122"/>
              </a:rPr>
              <a:t>设置应用型专业方向</a:t>
            </a:r>
          </a:p>
        </p:txBody>
      </p:sp>
      <p:sp>
        <p:nvSpPr>
          <p:cNvPr id="30732" name="Rectangle 16"/>
          <p:cNvSpPr>
            <a:spLocks noChangeArrowheads="1"/>
          </p:cNvSpPr>
          <p:nvPr/>
        </p:nvSpPr>
        <p:spPr bwMode="auto">
          <a:xfrm>
            <a:off x="2000250" y="4229100"/>
            <a:ext cx="5500688" cy="2414588"/>
          </a:xfrm>
          <a:prstGeom prst="rect">
            <a:avLst/>
          </a:prstGeom>
          <a:solidFill>
            <a:schemeClr val="bg1"/>
          </a:solidFill>
          <a:ln w="25400">
            <a:solidFill>
              <a:srgbClr val="595959"/>
            </a:solidFill>
            <a:prstDash val="sysDot"/>
            <a:miter lim="800000"/>
            <a:headEnd/>
            <a:tailEnd/>
          </a:ln>
        </p:spPr>
        <p:txBody>
          <a:bodyPr lIns="72000" tIns="36000" rIns="72000" bIns="36000" anchor="ctr"/>
          <a:lstStyle/>
          <a:p>
            <a:pPr>
              <a:lnSpc>
                <a:spcPts val="3000"/>
              </a:lnSpc>
            </a:pPr>
            <a:r>
              <a:rPr lang="zh-CN" altLang="en-US" sz="2000" b="1" i="0" dirty="0">
                <a:ea typeface="华文细黑" pitchFamily="2" charset="-122"/>
              </a:rPr>
              <a:t>       </a:t>
            </a:r>
            <a:r>
              <a:rPr lang="zh-CN" altLang="en-US" sz="2000" b="1" i="0" dirty="0">
                <a:latin typeface="黑体" pitchFamily="49" charset="-122"/>
                <a:ea typeface="黑体" pitchFamily="49" charset="-122"/>
              </a:rPr>
              <a:t>通过市场调研了解本专业毕业生的需求方向，定向培养。例如，假期里和几家大企业研究、签署应用技术型人才培养联盟，其中中兴通讯公司就提出他们最需要精通外语又熟悉经营和外贸的人才，这就给我们外语类专业提供</a:t>
            </a:r>
            <a:r>
              <a:rPr lang="zh-CN" altLang="en-US" sz="2000" b="1" i="0" dirty="0">
                <a:ea typeface="华文细黑" pitchFamily="2" charset="-122"/>
              </a:rPr>
              <a:t>了</a:t>
            </a:r>
            <a:r>
              <a:rPr lang="zh-CN" altLang="en-US" sz="2000" b="1" i="0" dirty="0">
                <a:latin typeface="黑体" pitchFamily="49" charset="-122"/>
                <a:ea typeface="黑体" pitchFamily="49" charset="-122"/>
              </a:rPr>
              <a:t>需求信息。</a:t>
            </a:r>
          </a:p>
        </p:txBody>
      </p:sp>
      <p:sp>
        <p:nvSpPr>
          <p:cNvPr id="30733" name="Rectangle 15"/>
          <p:cNvSpPr>
            <a:spLocks noChangeArrowheads="1"/>
          </p:cNvSpPr>
          <p:nvPr/>
        </p:nvSpPr>
        <p:spPr bwMode="auto">
          <a:xfrm>
            <a:off x="6378575" y="3429000"/>
            <a:ext cx="2693988" cy="719138"/>
          </a:xfrm>
          <a:prstGeom prst="rect">
            <a:avLst/>
          </a:prstGeom>
          <a:gradFill rotWithShape="1">
            <a:gsLst>
              <a:gs pos="0">
                <a:schemeClr val="bg2"/>
              </a:gs>
              <a:gs pos="100000">
                <a:srgbClr val="404040"/>
              </a:gs>
            </a:gsLst>
            <a:lin ang="18900000" scaled="1"/>
          </a:gradFill>
          <a:ln w="9525">
            <a:solidFill>
              <a:schemeClr val="bg2"/>
            </a:solidFill>
            <a:miter lim="800000"/>
            <a:headEnd/>
            <a:tailEnd/>
          </a:ln>
        </p:spPr>
        <p:txBody>
          <a:bodyPr wrap="none" anchor="ctr" anchorCtr="1"/>
          <a:lstStyle/>
          <a:p>
            <a:pPr algn="ctr"/>
            <a:r>
              <a:rPr lang="zh-CN" altLang="en-US" sz="2200" b="1" i="0">
                <a:ea typeface="华文细黑" pitchFamily="2" charset="-122"/>
              </a:rPr>
              <a:t>要加强专业群建设</a:t>
            </a:r>
          </a:p>
        </p:txBody>
      </p:sp>
      <p:sp>
        <p:nvSpPr>
          <p:cNvPr id="30734" name="Rectangle 16"/>
          <p:cNvSpPr>
            <a:spLocks noChangeArrowheads="1"/>
          </p:cNvSpPr>
          <p:nvPr/>
        </p:nvSpPr>
        <p:spPr bwMode="auto">
          <a:xfrm>
            <a:off x="4143375" y="4233863"/>
            <a:ext cx="4910138" cy="2414587"/>
          </a:xfrm>
          <a:prstGeom prst="rect">
            <a:avLst/>
          </a:prstGeom>
          <a:solidFill>
            <a:schemeClr val="bg1"/>
          </a:solidFill>
          <a:ln w="25400">
            <a:solidFill>
              <a:srgbClr val="595959"/>
            </a:solidFill>
            <a:prstDash val="sysDot"/>
            <a:miter lim="800000"/>
            <a:headEnd/>
            <a:tailEnd/>
          </a:ln>
        </p:spPr>
        <p:txBody>
          <a:bodyPr lIns="0" tIns="36000" rIns="0" bIns="36000" anchor="ctr"/>
          <a:lstStyle/>
          <a:p>
            <a:pPr>
              <a:lnSpc>
                <a:spcPts val="3000"/>
              </a:lnSpc>
            </a:pPr>
            <a:r>
              <a:rPr lang="zh-CN" altLang="en-US" sz="2000" b="1" i="0">
                <a:ea typeface="华文细黑" pitchFamily="2" charset="-122"/>
              </a:rPr>
              <a:t>       </a:t>
            </a:r>
            <a:r>
              <a:rPr lang="zh-CN" altLang="en-US" sz="2000" b="1" i="0">
                <a:latin typeface="黑体" pitchFamily="49" charset="-122"/>
                <a:ea typeface="黑体" pitchFamily="49" charset="-122"/>
              </a:rPr>
              <a:t>按行业需求组建跨学科专业群，例如我校应用技术型人才培养联盟中有一家企业是黑龙江俄速通国际物流公司，需要物联网、物流、国际贸易、俄语几方面的人才，这就给我们提出了面对国际物流行业，如何组建专业群的问题。</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0727"/>
                                        </p:tgtEl>
                                        <p:attrNameLst>
                                          <p:attrName>style.visibility</p:attrName>
                                        </p:attrNameLst>
                                      </p:cBhvr>
                                      <p:to>
                                        <p:strVal val="visible"/>
                                      </p:to>
                                    </p:set>
                                    <p:animEffect transition="in" filter="wipe(left)">
                                      <p:cBhvr>
                                        <p:cTn id="11" dur="500"/>
                                        <p:tgtEl>
                                          <p:spTgt spid="307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0731"/>
                                        </p:tgtEl>
                                        <p:attrNameLst>
                                          <p:attrName>style.visibility</p:attrName>
                                        </p:attrNameLst>
                                      </p:cBhvr>
                                      <p:to>
                                        <p:strVal val="visible"/>
                                      </p:to>
                                    </p:set>
                                    <p:animEffect transition="in" filter="wipe(left)">
                                      <p:cBhvr>
                                        <p:cTn id="15" dur="500"/>
                                        <p:tgtEl>
                                          <p:spTgt spid="30731"/>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0733"/>
                                        </p:tgtEl>
                                        <p:attrNameLst>
                                          <p:attrName>style.visibility</p:attrName>
                                        </p:attrNameLst>
                                      </p:cBhvr>
                                      <p:to>
                                        <p:strVal val="visible"/>
                                      </p:to>
                                    </p:set>
                                    <p:animEffect transition="in" filter="wipe(left)">
                                      <p:cBhvr>
                                        <p:cTn id="19" dur="500"/>
                                        <p:tgtEl>
                                          <p:spTgt spid="3073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0728"/>
                                        </p:tgtEl>
                                        <p:attrNameLst>
                                          <p:attrName>style.visibility</p:attrName>
                                        </p:attrNameLst>
                                      </p:cBhvr>
                                      <p:to>
                                        <p:strVal val="visible"/>
                                      </p:to>
                                    </p:set>
                                    <p:animEffect transition="in" filter="box(in)">
                                      <p:cBhvr>
                                        <p:cTn id="24" dur="500"/>
                                        <p:tgtEl>
                                          <p:spTgt spid="30728"/>
                                        </p:tgtEl>
                                      </p:cBhvr>
                                    </p:animEffect>
                                  </p:childTnLst>
                                  <p:subTnLst>
                                    <p:set>
                                      <p:cBhvr override="childStyle">
                                        <p:cTn dur="1" fill="hold" display="0" masterRel="nextClick" afterEffect="1"/>
                                        <p:tgtEl>
                                          <p:spTgt spid="3072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732"/>
                                        </p:tgtEl>
                                        <p:attrNameLst>
                                          <p:attrName>style.visibility</p:attrName>
                                        </p:attrNameLst>
                                      </p:cBhvr>
                                      <p:to>
                                        <p:strVal val="visible"/>
                                      </p:to>
                                    </p:set>
                                    <p:animEffect transition="in" filter="box(in)">
                                      <p:cBhvr>
                                        <p:cTn id="29" dur="500"/>
                                        <p:tgtEl>
                                          <p:spTgt spid="30732"/>
                                        </p:tgtEl>
                                      </p:cBhvr>
                                    </p:animEffect>
                                  </p:childTnLst>
                                  <p:subTnLst>
                                    <p:set>
                                      <p:cBhvr override="childStyle">
                                        <p:cTn dur="1" fill="hold" display="0" masterRel="nextClick" afterEffect="1"/>
                                        <p:tgtEl>
                                          <p:spTgt spid="30732"/>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0734"/>
                                        </p:tgtEl>
                                        <p:attrNameLst>
                                          <p:attrName>style.visibility</p:attrName>
                                        </p:attrNameLst>
                                      </p:cBhvr>
                                      <p:to>
                                        <p:strVal val="visible"/>
                                      </p:to>
                                    </p:set>
                                    <p:animEffect transition="in" filter="box(in)">
                                      <p:cBhvr>
                                        <p:cTn id="34"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bldLvl="0" animBg="1" autoUpdateAnimBg="0"/>
      <p:bldP spid="30728" grpId="0" animBg="1" autoUpdateAnimBg="0"/>
      <p:bldP spid="30731" grpId="0" bldLvl="0" animBg="1" autoUpdateAnimBg="0"/>
      <p:bldP spid="30732" grpId="0" animBg="1" autoUpdateAnimBg="0"/>
      <p:bldP spid="30733" grpId="0" animBg="1" autoUpdateAnimBg="0"/>
      <p:bldP spid="3073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0"/>
          <p:cNvSpPr>
            <a:spLocks/>
          </p:cNvSpPr>
          <p:nvPr/>
        </p:nvSpPr>
        <p:spPr bwMode="auto">
          <a:xfrm>
            <a:off x="2157381" y="4502169"/>
            <a:ext cx="628650" cy="1400175"/>
          </a:xfrm>
          <a:custGeom>
            <a:avLst/>
            <a:gdLst>
              <a:gd name="T0" fmla="*/ 0 w 360"/>
              <a:gd name="T1" fmla="*/ 379850 h 505"/>
              <a:gd name="T2" fmla="*/ 371951 w 360"/>
              <a:gd name="T3" fmla="*/ 1397402 h 505"/>
              <a:gd name="T4" fmla="*/ 626904 w 360"/>
              <a:gd name="T5" fmla="*/ 876149 h 505"/>
              <a:gd name="T6" fmla="*/ 179864 w 360"/>
              <a:gd name="T7" fmla="*/ 0 h 505"/>
              <a:gd name="T8" fmla="*/ 0 w 360"/>
              <a:gd name="T9" fmla="*/ 379850 h 505"/>
              <a:gd name="T10" fmla="*/ 0 60000 65536"/>
              <a:gd name="T11" fmla="*/ 0 60000 65536"/>
              <a:gd name="T12" fmla="*/ 0 60000 65536"/>
              <a:gd name="T13" fmla="*/ 0 60000 65536"/>
              <a:gd name="T14" fmla="*/ 0 60000 65536"/>
              <a:gd name="T15" fmla="*/ 0 w 360"/>
              <a:gd name="T16" fmla="*/ 0 h 505"/>
              <a:gd name="T17" fmla="*/ 360 w 360"/>
              <a:gd name="T18" fmla="*/ 505 h 505"/>
            </a:gdLst>
            <a:ahLst/>
            <a:cxnLst>
              <a:cxn ang="T10">
                <a:pos x="T0" y="T1"/>
              </a:cxn>
              <a:cxn ang="T11">
                <a:pos x="T2" y="T3"/>
              </a:cxn>
              <a:cxn ang="T12">
                <a:pos x="T4" y="T5"/>
              </a:cxn>
              <a:cxn ang="T13">
                <a:pos x="T6" y="T7"/>
              </a:cxn>
              <a:cxn ang="T14">
                <a:pos x="T8" y="T9"/>
              </a:cxn>
            </a:cxnLst>
            <a:rect l="T15" t="T16" r="T17" b="T18"/>
            <a:pathLst>
              <a:path w="360" h="505">
                <a:moveTo>
                  <a:pt x="0" y="137"/>
                </a:moveTo>
                <a:lnTo>
                  <a:pt x="213" y="504"/>
                </a:lnTo>
                <a:lnTo>
                  <a:pt x="359" y="316"/>
                </a:lnTo>
                <a:lnTo>
                  <a:pt x="103" y="0"/>
                </a:lnTo>
                <a:lnTo>
                  <a:pt x="0" y="137"/>
                </a:lnTo>
              </a:path>
            </a:pathLst>
          </a:custGeom>
          <a:solidFill>
            <a:srgbClr val="009999"/>
          </a:solidFill>
          <a:ln w="12700" cap="rnd">
            <a:solidFill>
              <a:srgbClr val="33CCCC"/>
            </a:solidFill>
            <a:round/>
            <a:headEnd/>
            <a:tailEnd/>
          </a:ln>
        </p:spPr>
        <p:txBody>
          <a:bodyPr/>
          <a:lstStyle/>
          <a:p>
            <a:endParaRPr lang="zh-CN" altLang="en-US"/>
          </a:p>
        </p:txBody>
      </p:sp>
      <p:sp>
        <p:nvSpPr>
          <p:cNvPr id="5" name="Freeform 31"/>
          <p:cNvSpPr>
            <a:spLocks/>
          </p:cNvSpPr>
          <p:nvPr/>
        </p:nvSpPr>
        <p:spPr bwMode="auto">
          <a:xfrm>
            <a:off x="436531" y="4502169"/>
            <a:ext cx="1900238" cy="377825"/>
          </a:xfrm>
          <a:custGeom>
            <a:avLst/>
            <a:gdLst>
              <a:gd name="T0" fmla="*/ 0 w 1089"/>
              <a:gd name="T1" fmla="*/ 375067 h 137"/>
              <a:gd name="T2" fmla="*/ 1718764 w 1089"/>
              <a:gd name="T3" fmla="*/ 375067 h 137"/>
              <a:gd name="T4" fmla="*/ 1898493 w 1089"/>
              <a:gd name="T5" fmla="*/ 0 h 137"/>
              <a:gd name="T6" fmla="*/ 479858 w 1089"/>
              <a:gd name="T7" fmla="*/ 0 h 137"/>
              <a:gd name="T8" fmla="*/ 0 w 1089"/>
              <a:gd name="T9" fmla="*/ 375067 h 137"/>
              <a:gd name="T10" fmla="*/ 0 60000 65536"/>
              <a:gd name="T11" fmla="*/ 0 60000 65536"/>
              <a:gd name="T12" fmla="*/ 0 60000 65536"/>
              <a:gd name="T13" fmla="*/ 0 60000 65536"/>
              <a:gd name="T14" fmla="*/ 0 60000 65536"/>
              <a:gd name="T15" fmla="*/ 0 w 1089"/>
              <a:gd name="T16" fmla="*/ 0 h 137"/>
              <a:gd name="T17" fmla="*/ 1089 w 1089"/>
              <a:gd name="T18" fmla="*/ 137 h 137"/>
            </a:gdLst>
            <a:ahLst/>
            <a:cxnLst>
              <a:cxn ang="T10">
                <a:pos x="T0" y="T1"/>
              </a:cxn>
              <a:cxn ang="T11">
                <a:pos x="T2" y="T3"/>
              </a:cxn>
              <a:cxn ang="T12">
                <a:pos x="T4" y="T5"/>
              </a:cxn>
              <a:cxn ang="T13">
                <a:pos x="T6" y="T7"/>
              </a:cxn>
              <a:cxn ang="T14">
                <a:pos x="T8" y="T9"/>
              </a:cxn>
            </a:cxnLst>
            <a:rect l="T15" t="T16" r="T17" b="T18"/>
            <a:pathLst>
              <a:path w="1089" h="137">
                <a:moveTo>
                  <a:pt x="0" y="136"/>
                </a:moveTo>
                <a:lnTo>
                  <a:pt x="985" y="136"/>
                </a:lnTo>
                <a:lnTo>
                  <a:pt x="1088" y="0"/>
                </a:lnTo>
                <a:lnTo>
                  <a:pt x="275" y="0"/>
                </a:lnTo>
                <a:lnTo>
                  <a:pt x="0" y="136"/>
                </a:lnTo>
              </a:path>
            </a:pathLst>
          </a:custGeom>
          <a:solidFill>
            <a:srgbClr val="006666"/>
          </a:solidFill>
          <a:ln w="12700" cap="rnd">
            <a:solidFill>
              <a:srgbClr val="33CCCC"/>
            </a:solidFill>
            <a:round/>
            <a:headEnd/>
            <a:tailEnd/>
          </a:ln>
        </p:spPr>
        <p:txBody>
          <a:bodyPr/>
          <a:lstStyle/>
          <a:p>
            <a:endParaRPr lang="zh-CN" altLang="en-US"/>
          </a:p>
        </p:txBody>
      </p:sp>
      <p:sp>
        <p:nvSpPr>
          <p:cNvPr id="6" name="Freeform 32"/>
          <p:cNvSpPr>
            <a:spLocks/>
          </p:cNvSpPr>
          <p:nvPr/>
        </p:nvSpPr>
        <p:spPr bwMode="auto">
          <a:xfrm>
            <a:off x="71406" y="4879994"/>
            <a:ext cx="2457450" cy="1022350"/>
          </a:xfrm>
          <a:custGeom>
            <a:avLst/>
            <a:gdLst>
              <a:gd name="T0" fmla="*/ 0 w 1409"/>
              <a:gd name="T1" fmla="*/ 1019587 h 370"/>
              <a:gd name="T2" fmla="*/ 2455706 w 1409"/>
              <a:gd name="T3" fmla="*/ 1019587 h 370"/>
              <a:gd name="T4" fmla="*/ 2084211 w 1409"/>
              <a:gd name="T5" fmla="*/ 0 h 370"/>
              <a:gd name="T6" fmla="*/ 366263 w 1409"/>
              <a:gd name="T7" fmla="*/ 0 h 370"/>
              <a:gd name="T8" fmla="*/ 0 w 1409"/>
              <a:gd name="T9" fmla="*/ 1019587 h 370"/>
              <a:gd name="T10" fmla="*/ 0 60000 65536"/>
              <a:gd name="T11" fmla="*/ 0 60000 65536"/>
              <a:gd name="T12" fmla="*/ 0 60000 65536"/>
              <a:gd name="T13" fmla="*/ 0 60000 65536"/>
              <a:gd name="T14" fmla="*/ 0 60000 65536"/>
              <a:gd name="T15" fmla="*/ 0 w 1409"/>
              <a:gd name="T16" fmla="*/ 0 h 370"/>
              <a:gd name="T17" fmla="*/ 1409 w 1409"/>
              <a:gd name="T18" fmla="*/ 370 h 370"/>
            </a:gdLst>
            <a:ahLst/>
            <a:cxnLst>
              <a:cxn ang="T10">
                <a:pos x="T0" y="T1"/>
              </a:cxn>
              <a:cxn ang="T11">
                <a:pos x="T2" y="T3"/>
              </a:cxn>
              <a:cxn ang="T12">
                <a:pos x="T4" y="T5"/>
              </a:cxn>
              <a:cxn ang="T13">
                <a:pos x="T6" y="T7"/>
              </a:cxn>
              <a:cxn ang="T14">
                <a:pos x="T8" y="T9"/>
              </a:cxn>
            </a:cxnLst>
            <a:rect l="T15" t="T16" r="T17" b="T18"/>
            <a:pathLst>
              <a:path w="1409" h="370">
                <a:moveTo>
                  <a:pt x="0" y="369"/>
                </a:moveTo>
                <a:lnTo>
                  <a:pt x="1408" y="369"/>
                </a:lnTo>
                <a:lnTo>
                  <a:pt x="1195" y="0"/>
                </a:lnTo>
                <a:lnTo>
                  <a:pt x="210" y="0"/>
                </a:lnTo>
                <a:lnTo>
                  <a:pt x="0" y="369"/>
                </a:lnTo>
              </a:path>
            </a:pathLst>
          </a:custGeom>
          <a:solidFill>
            <a:srgbClr val="009999"/>
          </a:solidFill>
          <a:ln w="12700" cap="rnd">
            <a:solidFill>
              <a:srgbClr val="33CCCC"/>
            </a:solidFill>
            <a:round/>
            <a:headEnd/>
            <a:tailEnd/>
          </a:ln>
        </p:spPr>
        <p:txBody>
          <a:bodyPr/>
          <a:lstStyle/>
          <a:p>
            <a:endParaRPr lang="zh-CN" altLang="en-US"/>
          </a:p>
        </p:txBody>
      </p:sp>
      <p:sp>
        <p:nvSpPr>
          <p:cNvPr id="7" name="Freeform 33"/>
          <p:cNvSpPr>
            <a:spLocks/>
          </p:cNvSpPr>
          <p:nvPr/>
        </p:nvSpPr>
        <p:spPr bwMode="auto">
          <a:xfrm>
            <a:off x="1738281" y="3433781"/>
            <a:ext cx="541338" cy="1217613"/>
          </a:xfrm>
          <a:custGeom>
            <a:avLst/>
            <a:gdLst>
              <a:gd name="T0" fmla="*/ 370205 w 310"/>
              <a:gd name="T1" fmla="*/ 1214852 h 441"/>
              <a:gd name="T2" fmla="*/ 539592 w 310"/>
              <a:gd name="T3" fmla="*/ 866963 h 441"/>
              <a:gd name="T4" fmla="*/ 94298 w 310"/>
              <a:gd name="T5" fmla="*/ 0 h 441"/>
              <a:gd name="T6" fmla="*/ 0 w 310"/>
              <a:gd name="T7" fmla="*/ 182228 h 441"/>
              <a:gd name="T8" fmla="*/ 370205 w 310"/>
              <a:gd name="T9" fmla="*/ 1214852 h 441"/>
              <a:gd name="T10" fmla="*/ 0 60000 65536"/>
              <a:gd name="T11" fmla="*/ 0 60000 65536"/>
              <a:gd name="T12" fmla="*/ 0 60000 65536"/>
              <a:gd name="T13" fmla="*/ 0 60000 65536"/>
              <a:gd name="T14" fmla="*/ 0 60000 65536"/>
              <a:gd name="T15" fmla="*/ 0 w 310"/>
              <a:gd name="T16" fmla="*/ 0 h 441"/>
              <a:gd name="T17" fmla="*/ 310 w 310"/>
              <a:gd name="T18" fmla="*/ 441 h 441"/>
            </a:gdLst>
            <a:ahLst/>
            <a:cxnLst>
              <a:cxn ang="T10">
                <a:pos x="T0" y="T1"/>
              </a:cxn>
              <a:cxn ang="T11">
                <a:pos x="T2" y="T3"/>
              </a:cxn>
              <a:cxn ang="T12">
                <a:pos x="T4" y="T5"/>
              </a:cxn>
              <a:cxn ang="T13">
                <a:pos x="T6" y="T7"/>
              </a:cxn>
              <a:cxn ang="T14">
                <a:pos x="T8" y="T9"/>
              </a:cxn>
            </a:cxnLst>
            <a:rect l="T15" t="T16" r="T17" b="T18"/>
            <a:pathLst>
              <a:path w="310" h="441">
                <a:moveTo>
                  <a:pt x="212" y="440"/>
                </a:moveTo>
                <a:lnTo>
                  <a:pt x="309" y="314"/>
                </a:lnTo>
                <a:lnTo>
                  <a:pt x="54" y="0"/>
                </a:lnTo>
                <a:lnTo>
                  <a:pt x="0" y="66"/>
                </a:lnTo>
                <a:lnTo>
                  <a:pt x="212" y="440"/>
                </a:lnTo>
              </a:path>
            </a:pathLst>
          </a:custGeom>
          <a:solidFill>
            <a:srgbClr val="CC9900"/>
          </a:solidFill>
          <a:ln w="12700" cap="rnd">
            <a:solidFill>
              <a:srgbClr val="482400"/>
            </a:solidFill>
            <a:round/>
            <a:headEnd/>
            <a:tailEnd/>
          </a:ln>
        </p:spPr>
        <p:txBody>
          <a:bodyPr/>
          <a:lstStyle/>
          <a:p>
            <a:endParaRPr lang="zh-CN" altLang="en-US"/>
          </a:p>
        </p:txBody>
      </p:sp>
      <p:sp>
        <p:nvSpPr>
          <p:cNvPr id="8" name="Freeform 34"/>
          <p:cNvSpPr>
            <a:spLocks/>
          </p:cNvSpPr>
          <p:nvPr/>
        </p:nvSpPr>
        <p:spPr bwMode="auto">
          <a:xfrm>
            <a:off x="885794" y="3427431"/>
            <a:ext cx="947737" cy="188913"/>
          </a:xfrm>
          <a:custGeom>
            <a:avLst/>
            <a:gdLst>
              <a:gd name="T0" fmla="*/ 0 w 544"/>
              <a:gd name="T1" fmla="*/ 186093 h 67"/>
              <a:gd name="T2" fmla="*/ 851918 w 544"/>
              <a:gd name="T3" fmla="*/ 186093 h 67"/>
              <a:gd name="T4" fmla="*/ 945995 w 544"/>
              <a:gd name="T5" fmla="*/ 0 h 67"/>
              <a:gd name="T6" fmla="*/ 294426 w 544"/>
              <a:gd name="T7" fmla="*/ 0 h 67"/>
              <a:gd name="T8" fmla="*/ 0 w 544"/>
              <a:gd name="T9" fmla="*/ 186093 h 67"/>
              <a:gd name="T10" fmla="*/ 0 60000 65536"/>
              <a:gd name="T11" fmla="*/ 0 60000 65536"/>
              <a:gd name="T12" fmla="*/ 0 60000 65536"/>
              <a:gd name="T13" fmla="*/ 0 60000 65536"/>
              <a:gd name="T14" fmla="*/ 0 60000 65536"/>
              <a:gd name="T15" fmla="*/ 0 w 544"/>
              <a:gd name="T16" fmla="*/ 0 h 67"/>
              <a:gd name="T17" fmla="*/ 544 w 544"/>
              <a:gd name="T18" fmla="*/ 67 h 67"/>
            </a:gdLst>
            <a:ahLst/>
            <a:cxnLst>
              <a:cxn ang="T10">
                <a:pos x="T0" y="T1"/>
              </a:cxn>
              <a:cxn ang="T11">
                <a:pos x="T2" y="T3"/>
              </a:cxn>
              <a:cxn ang="T12">
                <a:pos x="T4" y="T5"/>
              </a:cxn>
              <a:cxn ang="T13">
                <a:pos x="T6" y="T7"/>
              </a:cxn>
              <a:cxn ang="T14">
                <a:pos x="T8" y="T9"/>
              </a:cxn>
            </a:cxnLst>
            <a:rect l="T15" t="T16" r="T17" b="T18"/>
            <a:pathLst>
              <a:path w="544" h="67">
                <a:moveTo>
                  <a:pt x="0" y="66"/>
                </a:moveTo>
                <a:lnTo>
                  <a:pt x="489" y="66"/>
                </a:lnTo>
                <a:lnTo>
                  <a:pt x="543" y="0"/>
                </a:lnTo>
                <a:lnTo>
                  <a:pt x="169" y="0"/>
                </a:lnTo>
                <a:lnTo>
                  <a:pt x="0" y="66"/>
                </a:lnTo>
              </a:path>
            </a:pathLst>
          </a:custGeom>
          <a:solidFill>
            <a:srgbClr val="996633"/>
          </a:solidFill>
          <a:ln w="12700" cap="rnd">
            <a:solidFill>
              <a:srgbClr val="482400"/>
            </a:solidFill>
            <a:round/>
            <a:headEnd/>
            <a:tailEnd/>
          </a:ln>
        </p:spPr>
        <p:txBody>
          <a:bodyPr/>
          <a:lstStyle/>
          <a:p>
            <a:endParaRPr lang="zh-CN" altLang="en-US"/>
          </a:p>
        </p:txBody>
      </p:sp>
      <p:sp>
        <p:nvSpPr>
          <p:cNvPr id="9" name="Freeform 35"/>
          <p:cNvSpPr>
            <a:spLocks/>
          </p:cNvSpPr>
          <p:nvPr/>
        </p:nvSpPr>
        <p:spPr bwMode="auto">
          <a:xfrm>
            <a:off x="512731" y="3609994"/>
            <a:ext cx="1598613" cy="1041400"/>
          </a:xfrm>
          <a:custGeom>
            <a:avLst/>
            <a:gdLst>
              <a:gd name="T0" fmla="*/ 0 w 917"/>
              <a:gd name="T1" fmla="*/ 1038630 h 376"/>
              <a:gd name="T2" fmla="*/ 1596870 w 917"/>
              <a:gd name="T3" fmla="*/ 1038630 h 376"/>
              <a:gd name="T4" fmla="*/ 1225545 w 917"/>
              <a:gd name="T5" fmla="*/ 0 h 376"/>
              <a:gd name="T6" fmla="*/ 371325 w 917"/>
              <a:gd name="T7" fmla="*/ 0 h 376"/>
              <a:gd name="T8" fmla="*/ 0 w 917"/>
              <a:gd name="T9" fmla="*/ 1038630 h 376"/>
              <a:gd name="T10" fmla="*/ 0 60000 65536"/>
              <a:gd name="T11" fmla="*/ 0 60000 65536"/>
              <a:gd name="T12" fmla="*/ 0 60000 65536"/>
              <a:gd name="T13" fmla="*/ 0 60000 65536"/>
              <a:gd name="T14" fmla="*/ 0 60000 65536"/>
              <a:gd name="T15" fmla="*/ 0 w 917"/>
              <a:gd name="T16" fmla="*/ 0 h 376"/>
              <a:gd name="T17" fmla="*/ 917 w 917"/>
              <a:gd name="T18" fmla="*/ 376 h 376"/>
            </a:gdLst>
            <a:ahLst/>
            <a:cxnLst>
              <a:cxn ang="T10">
                <a:pos x="T0" y="T1"/>
              </a:cxn>
              <a:cxn ang="T11">
                <a:pos x="T2" y="T3"/>
              </a:cxn>
              <a:cxn ang="T12">
                <a:pos x="T4" y="T5"/>
              </a:cxn>
              <a:cxn ang="T13">
                <a:pos x="T6" y="T7"/>
              </a:cxn>
              <a:cxn ang="T14">
                <a:pos x="T8" y="T9"/>
              </a:cxn>
            </a:cxnLst>
            <a:rect l="T15" t="T16" r="T17" b="T18"/>
            <a:pathLst>
              <a:path w="917" h="376">
                <a:moveTo>
                  <a:pt x="0" y="375"/>
                </a:moveTo>
                <a:lnTo>
                  <a:pt x="916" y="375"/>
                </a:lnTo>
                <a:lnTo>
                  <a:pt x="703" y="0"/>
                </a:lnTo>
                <a:lnTo>
                  <a:pt x="213" y="0"/>
                </a:lnTo>
                <a:lnTo>
                  <a:pt x="0" y="375"/>
                </a:lnTo>
              </a:path>
            </a:pathLst>
          </a:custGeom>
          <a:solidFill>
            <a:srgbClr val="CC9900"/>
          </a:solidFill>
          <a:ln w="12700" cap="rnd">
            <a:solidFill>
              <a:srgbClr val="482400"/>
            </a:solidFill>
            <a:round/>
            <a:headEnd/>
            <a:tailEnd/>
          </a:ln>
        </p:spPr>
        <p:txBody>
          <a:bodyPr/>
          <a:lstStyle/>
          <a:p>
            <a:endParaRPr lang="zh-CN" altLang="en-US"/>
          </a:p>
        </p:txBody>
      </p:sp>
      <p:sp>
        <p:nvSpPr>
          <p:cNvPr id="10" name="Freeform 36"/>
          <p:cNvSpPr>
            <a:spLocks/>
          </p:cNvSpPr>
          <p:nvPr/>
        </p:nvSpPr>
        <p:spPr bwMode="auto">
          <a:xfrm>
            <a:off x="1347756" y="2427306"/>
            <a:ext cx="457200" cy="1039813"/>
          </a:xfrm>
          <a:custGeom>
            <a:avLst/>
            <a:gdLst>
              <a:gd name="T0" fmla="*/ 369948 w 262"/>
              <a:gd name="T1" fmla="*/ 1037040 h 375"/>
              <a:gd name="T2" fmla="*/ 455455 w 262"/>
              <a:gd name="T3" fmla="*/ 876216 h 375"/>
              <a:gd name="T4" fmla="*/ 0 w 262"/>
              <a:gd name="T5" fmla="*/ 0 h 375"/>
              <a:gd name="T6" fmla="*/ 369948 w 262"/>
              <a:gd name="T7" fmla="*/ 1037040 h 375"/>
              <a:gd name="T8" fmla="*/ 0 60000 65536"/>
              <a:gd name="T9" fmla="*/ 0 60000 65536"/>
              <a:gd name="T10" fmla="*/ 0 60000 65536"/>
              <a:gd name="T11" fmla="*/ 0 60000 65536"/>
              <a:gd name="T12" fmla="*/ 0 w 262"/>
              <a:gd name="T13" fmla="*/ 0 h 375"/>
              <a:gd name="T14" fmla="*/ 262 w 262"/>
              <a:gd name="T15" fmla="*/ 375 h 375"/>
            </a:gdLst>
            <a:ahLst/>
            <a:cxnLst>
              <a:cxn ang="T8">
                <a:pos x="T0" y="T1"/>
              </a:cxn>
              <a:cxn ang="T9">
                <a:pos x="T2" y="T3"/>
              </a:cxn>
              <a:cxn ang="T10">
                <a:pos x="T4" y="T5"/>
              </a:cxn>
              <a:cxn ang="T11">
                <a:pos x="T6" y="T7"/>
              </a:cxn>
            </a:cxnLst>
            <a:rect l="T12" t="T13" r="T14" b="T15"/>
            <a:pathLst>
              <a:path w="262" h="375">
                <a:moveTo>
                  <a:pt x="212" y="374"/>
                </a:moveTo>
                <a:lnTo>
                  <a:pt x="261" y="316"/>
                </a:lnTo>
                <a:lnTo>
                  <a:pt x="0" y="0"/>
                </a:lnTo>
                <a:lnTo>
                  <a:pt x="212" y="374"/>
                </a:lnTo>
              </a:path>
            </a:pathLst>
          </a:custGeom>
          <a:solidFill>
            <a:schemeClr val="folHlink"/>
          </a:solidFill>
          <a:ln w="12700" cap="rnd">
            <a:solidFill>
              <a:srgbClr val="800000"/>
            </a:solidFill>
            <a:round/>
            <a:headEnd/>
            <a:tailEnd/>
          </a:ln>
        </p:spPr>
        <p:txBody>
          <a:bodyPr/>
          <a:lstStyle/>
          <a:p>
            <a:endParaRPr lang="zh-CN" altLang="en-US"/>
          </a:p>
        </p:txBody>
      </p:sp>
      <p:sp>
        <p:nvSpPr>
          <p:cNvPr id="11" name="Freeform 37"/>
          <p:cNvSpPr>
            <a:spLocks/>
          </p:cNvSpPr>
          <p:nvPr/>
        </p:nvSpPr>
        <p:spPr bwMode="auto">
          <a:xfrm>
            <a:off x="973106" y="2427306"/>
            <a:ext cx="746125" cy="1039813"/>
          </a:xfrm>
          <a:custGeom>
            <a:avLst/>
            <a:gdLst>
              <a:gd name="T0" fmla="*/ 0 w 426"/>
              <a:gd name="T1" fmla="*/ 1037040 h 375"/>
              <a:gd name="T2" fmla="*/ 744374 w 426"/>
              <a:gd name="T3" fmla="*/ 1037040 h 375"/>
              <a:gd name="T4" fmla="*/ 373063 w 426"/>
              <a:gd name="T5" fmla="*/ 0 h 375"/>
              <a:gd name="T6" fmla="*/ 0 w 426"/>
              <a:gd name="T7" fmla="*/ 1037040 h 375"/>
              <a:gd name="T8" fmla="*/ 0 60000 65536"/>
              <a:gd name="T9" fmla="*/ 0 60000 65536"/>
              <a:gd name="T10" fmla="*/ 0 60000 65536"/>
              <a:gd name="T11" fmla="*/ 0 60000 65536"/>
              <a:gd name="T12" fmla="*/ 0 w 426"/>
              <a:gd name="T13" fmla="*/ 0 h 375"/>
              <a:gd name="T14" fmla="*/ 426 w 426"/>
              <a:gd name="T15" fmla="*/ 375 h 375"/>
            </a:gdLst>
            <a:ahLst/>
            <a:cxnLst>
              <a:cxn ang="T8">
                <a:pos x="T0" y="T1"/>
              </a:cxn>
              <a:cxn ang="T9">
                <a:pos x="T2" y="T3"/>
              </a:cxn>
              <a:cxn ang="T10">
                <a:pos x="T4" y="T5"/>
              </a:cxn>
              <a:cxn ang="T11">
                <a:pos x="T6" y="T7"/>
              </a:cxn>
            </a:cxnLst>
            <a:rect l="T12" t="T13" r="T14" b="T15"/>
            <a:pathLst>
              <a:path w="426" h="375">
                <a:moveTo>
                  <a:pt x="0" y="374"/>
                </a:moveTo>
                <a:lnTo>
                  <a:pt x="425" y="374"/>
                </a:lnTo>
                <a:lnTo>
                  <a:pt x="213" y="0"/>
                </a:lnTo>
                <a:lnTo>
                  <a:pt x="0" y="374"/>
                </a:lnTo>
              </a:path>
            </a:pathLst>
          </a:custGeom>
          <a:solidFill>
            <a:srgbClr val="800080"/>
          </a:solidFill>
          <a:ln w="12700" cap="rnd">
            <a:solidFill>
              <a:srgbClr val="660033"/>
            </a:solidFill>
            <a:round/>
            <a:headEnd/>
            <a:tailEnd/>
          </a:ln>
        </p:spPr>
        <p:txBody>
          <a:bodyPr/>
          <a:lstStyle/>
          <a:p>
            <a:endParaRPr lang="zh-CN" altLang="en-US"/>
          </a:p>
        </p:txBody>
      </p:sp>
      <p:sp>
        <p:nvSpPr>
          <p:cNvPr id="13" name="TextBox 12"/>
          <p:cNvSpPr txBox="1">
            <a:spLocks noChangeArrowheads="1"/>
          </p:cNvSpPr>
          <p:nvPr/>
        </p:nvSpPr>
        <p:spPr bwMode="auto">
          <a:xfrm>
            <a:off x="4214810" y="3870318"/>
            <a:ext cx="4643438" cy="830997"/>
          </a:xfrm>
          <a:prstGeom prst="rect">
            <a:avLst/>
          </a:prstGeom>
          <a:noFill/>
          <a:ln w="9525">
            <a:noFill/>
            <a:miter lim="800000"/>
            <a:headEnd/>
            <a:tailEnd/>
          </a:ln>
        </p:spPr>
        <p:txBody>
          <a:bodyPr>
            <a:spAutoFit/>
          </a:bodyPr>
          <a:lstStyle/>
          <a:p>
            <a:r>
              <a:rPr lang="zh-CN" altLang="en-US" sz="2400" b="1" dirty="0" smtClean="0">
                <a:latin typeface="华文中宋" pitchFamily="2" charset="-122"/>
                <a:ea typeface="华文中宋" pitchFamily="2" charset="-122"/>
              </a:rPr>
              <a:t>数</a:t>
            </a:r>
            <a:r>
              <a:rPr lang="zh-CN" altLang="en-US" sz="2400" b="1" dirty="0">
                <a:latin typeface="华文中宋" pitchFamily="2" charset="-122"/>
                <a:ea typeface="华文中宋" pitchFamily="2" charset="-122"/>
              </a:rPr>
              <a:t>以千万计的专门人才，应主要由其余本科院校来培养；</a:t>
            </a:r>
          </a:p>
        </p:txBody>
      </p:sp>
      <p:sp>
        <p:nvSpPr>
          <p:cNvPr id="14" name="AutoShape 2"/>
          <p:cNvSpPr>
            <a:spLocks noChangeArrowheads="1"/>
          </p:cNvSpPr>
          <p:nvPr/>
        </p:nvSpPr>
        <p:spPr bwMode="gray">
          <a:xfrm>
            <a:off x="2786050" y="3071810"/>
            <a:ext cx="1285884" cy="214314"/>
          </a:xfrm>
          <a:prstGeom prst="rightArrow">
            <a:avLst>
              <a:gd name="adj1" fmla="val 54870"/>
              <a:gd name="adj2" fmla="val 150370"/>
            </a:avLst>
          </a:prstGeom>
          <a:gradFill rotWithShape="1">
            <a:gsLst>
              <a:gs pos="0">
                <a:srgbClr val="D6B19C"/>
              </a:gs>
              <a:gs pos="30000">
                <a:srgbClr val="D49E6C"/>
              </a:gs>
              <a:gs pos="70000">
                <a:srgbClr val="A65528"/>
              </a:gs>
              <a:gs pos="100000">
                <a:srgbClr val="663012"/>
              </a:gs>
            </a:gsLst>
            <a:lin ang="0" scaled="0"/>
          </a:gradFill>
          <a:ln w="9525">
            <a:noFill/>
            <a:miter lim="800000"/>
            <a:headEnd/>
            <a:tailEnd/>
          </a:ln>
        </p:spPr>
        <p:txBody>
          <a:bodyPr wrap="none" anchor="ctr"/>
          <a:lstStyle/>
          <a:p>
            <a:pPr algn="ctr"/>
            <a:endParaRPr lang="zh-CN" altLang="zh-CN" sz="1800">
              <a:ea typeface="宋体" pitchFamily="2" charset="-122"/>
            </a:endParaRPr>
          </a:p>
        </p:txBody>
      </p:sp>
      <p:sp>
        <p:nvSpPr>
          <p:cNvPr id="16" name="TextBox 15"/>
          <p:cNvSpPr txBox="1">
            <a:spLocks noChangeArrowheads="1"/>
          </p:cNvSpPr>
          <p:nvPr/>
        </p:nvSpPr>
        <p:spPr bwMode="auto">
          <a:xfrm>
            <a:off x="4214810" y="2428868"/>
            <a:ext cx="4500563" cy="1200329"/>
          </a:xfrm>
          <a:prstGeom prst="rect">
            <a:avLst/>
          </a:prstGeom>
          <a:noFill/>
          <a:ln w="9525">
            <a:noFill/>
            <a:miter lim="800000"/>
            <a:headEnd/>
            <a:tailEnd/>
          </a:ln>
        </p:spPr>
        <p:txBody>
          <a:bodyPr>
            <a:spAutoFit/>
          </a:bodyPr>
          <a:lstStyle/>
          <a:p>
            <a:r>
              <a:rPr lang="zh-CN" altLang="en-US" sz="2400" b="1" dirty="0" smtClean="0">
                <a:latin typeface="华文中宋" pitchFamily="2" charset="-122"/>
                <a:ea typeface="华文中宋" pitchFamily="2" charset="-122"/>
              </a:rPr>
              <a:t>一大批</a:t>
            </a:r>
            <a:r>
              <a:rPr lang="zh-CN" altLang="en-US" sz="2400" b="1" dirty="0">
                <a:latin typeface="华文中宋" pitchFamily="2" charset="-122"/>
                <a:ea typeface="华文中宋" pitchFamily="2" charset="-122"/>
              </a:rPr>
              <a:t>拔尖创新人才，应主要由国家部委所属的研究型大学和省属研究型大学来培养；</a:t>
            </a:r>
          </a:p>
        </p:txBody>
      </p:sp>
      <p:sp>
        <p:nvSpPr>
          <p:cNvPr id="17" name="TextBox 16"/>
          <p:cNvSpPr txBox="1">
            <a:spLocks noChangeArrowheads="1"/>
          </p:cNvSpPr>
          <p:nvPr/>
        </p:nvSpPr>
        <p:spPr bwMode="auto">
          <a:xfrm>
            <a:off x="4214810" y="4967272"/>
            <a:ext cx="4500563" cy="1477328"/>
          </a:xfrm>
          <a:prstGeom prst="rect">
            <a:avLst/>
          </a:prstGeom>
          <a:noFill/>
          <a:ln w="9525">
            <a:noFill/>
            <a:miter lim="800000"/>
            <a:headEnd/>
            <a:tailEnd/>
          </a:ln>
        </p:spPr>
        <p:txBody>
          <a:bodyPr>
            <a:spAutoFit/>
          </a:bodyPr>
          <a:lstStyle/>
          <a:p>
            <a:r>
              <a:rPr lang="zh-CN" altLang="en-US" sz="2400" b="1" dirty="0">
                <a:latin typeface="华文中宋" pitchFamily="2" charset="-122"/>
                <a:ea typeface="华文中宋" pitchFamily="2" charset="-122"/>
              </a:rPr>
              <a:t>数以亿计的高素质劳动者，应主要由高职、中职院校来培养。</a:t>
            </a:r>
          </a:p>
          <a:p>
            <a:r>
              <a:rPr lang="en-US" sz="2400" b="1" dirty="0"/>
              <a:t> </a:t>
            </a:r>
            <a:endParaRPr lang="zh-CN" altLang="en-US" sz="2400" b="1" dirty="0"/>
          </a:p>
          <a:p>
            <a:endParaRPr lang="zh-CN" altLang="en-US" sz="1800" b="1" dirty="0">
              <a:latin typeface="Calibri" pitchFamily="34" charset="0"/>
              <a:ea typeface="宋体" pitchFamily="2" charset="-122"/>
            </a:endParaRPr>
          </a:p>
        </p:txBody>
      </p:sp>
      <p:sp>
        <p:nvSpPr>
          <p:cNvPr id="18" name="TextBox 20"/>
          <p:cNvSpPr txBox="1">
            <a:spLocks noChangeArrowheads="1"/>
          </p:cNvSpPr>
          <p:nvPr/>
        </p:nvSpPr>
        <p:spPr bwMode="auto">
          <a:xfrm>
            <a:off x="1042956" y="3075006"/>
            <a:ext cx="642938" cy="366713"/>
          </a:xfrm>
          <a:prstGeom prst="rect">
            <a:avLst/>
          </a:prstGeom>
          <a:noFill/>
          <a:ln w="9525">
            <a:noFill/>
            <a:miter lim="800000"/>
            <a:headEnd/>
            <a:tailEnd/>
          </a:ln>
        </p:spPr>
        <p:txBody>
          <a:bodyPr>
            <a:spAutoFit/>
          </a:bodyPr>
          <a:lstStyle/>
          <a:p>
            <a:r>
              <a:rPr lang="zh-CN" altLang="en-US" sz="1800" dirty="0">
                <a:latin typeface="华文中宋" pitchFamily="2" charset="-122"/>
                <a:ea typeface="华文中宋" pitchFamily="2" charset="-122"/>
              </a:rPr>
              <a:t>塔尖</a:t>
            </a:r>
            <a:endParaRPr lang="zh-CN" altLang="en-US" sz="1800" dirty="0">
              <a:latin typeface="Calibri" pitchFamily="34" charset="0"/>
              <a:ea typeface="宋体" pitchFamily="2" charset="-122"/>
            </a:endParaRPr>
          </a:p>
        </p:txBody>
      </p:sp>
      <p:sp>
        <p:nvSpPr>
          <p:cNvPr id="19" name="TextBox 21"/>
          <p:cNvSpPr txBox="1">
            <a:spLocks noChangeArrowheads="1"/>
          </p:cNvSpPr>
          <p:nvPr/>
        </p:nvSpPr>
        <p:spPr bwMode="auto">
          <a:xfrm>
            <a:off x="898494" y="3940194"/>
            <a:ext cx="1357312" cy="366712"/>
          </a:xfrm>
          <a:prstGeom prst="rect">
            <a:avLst/>
          </a:prstGeom>
          <a:noFill/>
          <a:ln w="9525">
            <a:noFill/>
            <a:miter lim="800000"/>
            <a:headEnd/>
            <a:tailEnd/>
          </a:ln>
        </p:spPr>
        <p:txBody>
          <a:bodyPr>
            <a:spAutoFit/>
          </a:bodyPr>
          <a:lstStyle/>
          <a:p>
            <a:r>
              <a:rPr lang="zh-CN" altLang="en-US" sz="1800">
                <a:latin typeface="华文中宋" pitchFamily="2" charset="-122"/>
                <a:ea typeface="华文中宋" pitchFamily="2" charset="-122"/>
              </a:rPr>
              <a:t>塔中部 </a:t>
            </a:r>
            <a:endParaRPr lang="zh-CN" altLang="en-US" sz="1800">
              <a:latin typeface="Calibri" pitchFamily="34" charset="0"/>
              <a:ea typeface="宋体" pitchFamily="2" charset="-122"/>
            </a:endParaRPr>
          </a:p>
        </p:txBody>
      </p:sp>
      <p:sp>
        <p:nvSpPr>
          <p:cNvPr id="20" name="TextBox 22"/>
          <p:cNvSpPr txBox="1">
            <a:spLocks noChangeArrowheads="1"/>
          </p:cNvSpPr>
          <p:nvPr/>
        </p:nvSpPr>
        <p:spPr bwMode="auto">
          <a:xfrm>
            <a:off x="827056" y="5091131"/>
            <a:ext cx="1000125" cy="366713"/>
          </a:xfrm>
          <a:prstGeom prst="rect">
            <a:avLst/>
          </a:prstGeom>
          <a:noFill/>
          <a:ln w="9525">
            <a:noFill/>
            <a:miter lim="800000"/>
            <a:headEnd/>
            <a:tailEnd/>
          </a:ln>
        </p:spPr>
        <p:txBody>
          <a:bodyPr>
            <a:spAutoFit/>
          </a:bodyPr>
          <a:lstStyle/>
          <a:p>
            <a:r>
              <a:rPr lang="zh-CN" altLang="en-US" sz="1800">
                <a:latin typeface="华文中宋" pitchFamily="2" charset="-122"/>
                <a:ea typeface="华文中宋" pitchFamily="2" charset="-122"/>
              </a:rPr>
              <a:t>塔下部</a:t>
            </a:r>
            <a:endParaRPr lang="zh-CN" altLang="en-US" sz="1800">
              <a:latin typeface="Calibri" pitchFamily="34" charset="0"/>
              <a:ea typeface="宋体" pitchFamily="2" charset="-122"/>
            </a:endParaRPr>
          </a:p>
        </p:txBody>
      </p:sp>
      <p:sp>
        <p:nvSpPr>
          <p:cNvPr id="22" name="TextBox 21"/>
          <p:cNvSpPr txBox="1"/>
          <p:nvPr/>
        </p:nvSpPr>
        <p:spPr>
          <a:xfrm>
            <a:off x="1043608" y="764704"/>
            <a:ext cx="7416824" cy="1200329"/>
          </a:xfrm>
          <a:prstGeom prst="rect">
            <a:avLst/>
          </a:prstGeom>
          <a:noFill/>
        </p:spPr>
        <p:txBody>
          <a:bodyPr wrap="square" rtlCol="0">
            <a:spAutoFit/>
          </a:bodyPr>
          <a:lstStyle/>
          <a:p>
            <a:r>
              <a:rPr lang="zh-CN" altLang="en-US" sz="2400" b="1" dirty="0">
                <a:solidFill>
                  <a:srgbClr val="000000"/>
                </a:solidFill>
                <a:latin typeface="华文中宋" pitchFamily="2" charset="-122"/>
                <a:ea typeface="华文中宋" pitchFamily="2" charset="-122"/>
              </a:rPr>
              <a:t>对人才类型有不同的分法</a:t>
            </a:r>
            <a:r>
              <a:rPr lang="zh-CN" altLang="en-US" sz="2400" b="1" dirty="0" smtClean="0">
                <a:solidFill>
                  <a:srgbClr val="000000"/>
                </a:solidFill>
                <a:latin typeface="华文中宋" pitchFamily="2" charset="-122"/>
                <a:ea typeface="华文中宋" pitchFamily="2" charset="-122"/>
              </a:rPr>
              <a:t>。</a:t>
            </a:r>
            <a:endParaRPr lang="en-US" altLang="en-US" sz="2400" b="1" dirty="0" smtClean="0">
              <a:latin typeface="华文中宋" pitchFamily="2" charset="-122"/>
              <a:ea typeface="华文中宋" pitchFamily="2" charset="-122"/>
            </a:endParaRPr>
          </a:p>
          <a:p>
            <a:r>
              <a:rPr lang="zh-CN" altLang="en-US" sz="2400" b="1" dirty="0" smtClean="0">
                <a:latin typeface="华文中宋" pitchFamily="2" charset="-122"/>
                <a:ea typeface="华文中宋" pitchFamily="2" charset="-122"/>
              </a:rPr>
              <a:t>党和国家提出</a:t>
            </a:r>
            <a:r>
              <a:rPr lang="zh-CN" altLang="en-US" sz="2400" b="1" dirty="0">
                <a:latin typeface="华文中宋" pitchFamily="2" charset="-122"/>
                <a:ea typeface="华文中宋" pitchFamily="2" charset="-122"/>
              </a:rPr>
              <a:t>教育要培养“一大批拔尖创新人才、数以千万计的专门人才、数以亿计的高素质劳动者”。</a:t>
            </a:r>
          </a:p>
        </p:txBody>
      </p:sp>
      <p:sp>
        <p:nvSpPr>
          <p:cNvPr id="23" name="AutoShape 2"/>
          <p:cNvSpPr>
            <a:spLocks noChangeArrowheads="1"/>
          </p:cNvSpPr>
          <p:nvPr/>
        </p:nvSpPr>
        <p:spPr bwMode="gray">
          <a:xfrm>
            <a:off x="2786050" y="4000504"/>
            <a:ext cx="1285884" cy="214314"/>
          </a:xfrm>
          <a:prstGeom prst="rightArrow">
            <a:avLst>
              <a:gd name="adj1" fmla="val 54870"/>
              <a:gd name="adj2" fmla="val 150370"/>
            </a:avLst>
          </a:prstGeom>
          <a:gradFill rotWithShape="1">
            <a:gsLst>
              <a:gs pos="0">
                <a:srgbClr val="D6B19C"/>
              </a:gs>
              <a:gs pos="30000">
                <a:srgbClr val="D49E6C"/>
              </a:gs>
              <a:gs pos="70000">
                <a:srgbClr val="A65528"/>
              </a:gs>
              <a:gs pos="100000">
                <a:srgbClr val="663012"/>
              </a:gs>
            </a:gsLst>
            <a:lin ang="0" scaled="0"/>
          </a:gradFill>
          <a:ln w="9525">
            <a:noFill/>
            <a:miter lim="800000"/>
            <a:headEnd/>
            <a:tailEnd/>
          </a:ln>
        </p:spPr>
        <p:txBody>
          <a:bodyPr wrap="none" anchor="ctr"/>
          <a:lstStyle/>
          <a:p>
            <a:pPr algn="ctr"/>
            <a:endParaRPr lang="zh-CN" altLang="zh-CN" sz="1800">
              <a:ea typeface="宋体" pitchFamily="2" charset="-122"/>
            </a:endParaRPr>
          </a:p>
        </p:txBody>
      </p:sp>
      <p:sp>
        <p:nvSpPr>
          <p:cNvPr id="24" name="AutoShape 2"/>
          <p:cNvSpPr>
            <a:spLocks noChangeArrowheads="1"/>
          </p:cNvSpPr>
          <p:nvPr/>
        </p:nvSpPr>
        <p:spPr bwMode="gray">
          <a:xfrm>
            <a:off x="2786050" y="5143512"/>
            <a:ext cx="1285884" cy="214314"/>
          </a:xfrm>
          <a:prstGeom prst="rightArrow">
            <a:avLst>
              <a:gd name="adj1" fmla="val 54870"/>
              <a:gd name="adj2" fmla="val 150370"/>
            </a:avLst>
          </a:prstGeom>
          <a:gradFill rotWithShape="1">
            <a:gsLst>
              <a:gs pos="0">
                <a:srgbClr val="D6B19C"/>
              </a:gs>
              <a:gs pos="30000">
                <a:srgbClr val="D49E6C"/>
              </a:gs>
              <a:gs pos="70000">
                <a:srgbClr val="A65528"/>
              </a:gs>
              <a:gs pos="100000">
                <a:srgbClr val="663012"/>
              </a:gs>
            </a:gsLst>
            <a:lin ang="0" scaled="0"/>
          </a:gradFill>
          <a:ln w="9525">
            <a:noFill/>
            <a:miter lim="800000"/>
            <a:headEnd/>
            <a:tailEnd/>
          </a:ln>
        </p:spPr>
        <p:txBody>
          <a:bodyPr wrap="none" anchor="ctr"/>
          <a:lstStyle/>
          <a:p>
            <a:pPr algn="ctr"/>
            <a:endParaRPr lang="zh-CN" altLang="zh-CN" sz="1800">
              <a:ea typeface="宋体" pitchFamily="2" charset="-122"/>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P spid="17" grpId="0"/>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直线 3"/>
          <p:cNvSpPr>
            <a:spLocks noChangeShapeType="1"/>
          </p:cNvSpPr>
          <p:nvPr/>
        </p:nvSpPr>
        <p:spPr bwMode="auto">
          <a:xfrm>
            <a:off x="1571625" y="2984500"/>
            <a:ext cx="46038" cy="3167063"/>
          </a:xfrm>
          <a:prstGeom prst="line">
            <a:avLst/>
          </a:prstGeom>
          <a:noFill/>
          <a:ln w="19050">
            <a:solidFill>
              <a:srgbClr val="808080"/>
            </a:solidFill>
            <a:round/>
            <a:headEnd/>
            <a:tailEnd/>
          </a:ln>
        </p:spPr>
        <p:txBody>
          <a:bodyPr/>
          <a:lstStyle/>
          <a:p>
            <a:endParaRPr lang="zh-CN" altLang="en-US"/>
          </a:p>
        </p:txBody>
      </p:sp>
      <p:grpSp>
        <p:nvGrpSpPr>
          <p:cNvPr id="2" name="Group 6"/>
          <p:cNvGrpSpPr>
            <a:grpSpLocks/>
          </p:cNvGrpSpPr>
          <p:nvPr/>
        </p:nvGrpSpPr>
        <p:grpSpPr bwMode="auto">
          <a:xfrm>
            <a:off x="928688" y="2767013"/>
            <a:ext cx="1373187" cy="690562"/>
            <a:chOff x="0" y="0"/>
            <a:chExt cx="1440" cy="448"/>
          </a:xfrm>
        </p:grpSpPr>
        <p:sp>
          <p:nvSpPr>
            <p:cNvPr id="63503" name="Freeform 4"/>
            <p:cNvSpPr>
              <a:spLocks noChangeArrowheads="1"/>
            </p:cNvSpPr>
            <p:nvPr/>
          </p:nvSpPr>
          <p:spPr bwMode="auto">
            <a:xfrm>
              <a:off x="85" y="258"/>
              <a:ext cx="1270" cy="190"/>
            </a:xfrm>
            <a:custGeom>
              <a:avLst/>
              <a:gdLst>
                <a:gd name="T0" fmla="*/ 2700 w 1120"/>
                <a:gd name="T1" fmla="*/ 35 h 252"/>
                <a:gd name="T2" fmla="*/ 2689 w 1120"/>
                <a:gd name="T3" fmla="*/ 35 h 252"/>
                <a:gd name="T4" fmla="*/ 2650 w 1120"/>
                <a:gd name="T5" fmla="*/ 34 h 252"/>
                <a:gd name="T6" fmla="*/ 2590 w 1120"/>
                <a:gd name="T7" fmla="*/ 33 h 252"/>
                <a:gd name="T8" fmla="*/ 2504 w 1120"/>
                <a:gd name="T9" fmla="*/ 32 h 252"/>
                <a:gd name="T10" fmla="*/ 2393 w 1120"/>
                <a:gd name="T11" fmla="*/ 31 h 252"/>
                <a:gd name="T12" fmla="*/ 2263 w 1120"/>
                <a:gd name="T13" fmla="*/ 29 h 252"/>
                <a:gd name="T14" fmla="*/ 2111 w 1120"/>
                <a:gd name="T15" fmla="*/ 29 h 252"/>
                <a:gd name="T16" fmla="*/ 1941 w 1120"/>
                <a:gd name="T17" fmla="*/ 27 h 252"/>
                <a:gd name="T18" fmla="*/ 1761 w 1120"/>
                <a:gd name="T19" fmla="*/ 26 h 252"/>
                <a:gd name="T20" fmla="*/ 1557 w 1120"/>
                <a:gd name="T21" fmla="*/ 26 h 252"/>
                <a:gd name="T22" fmla="*/ 1338 w 1120"/>
                <a:gd name="T23" fmla="*/ 26 h 252"/>
                <a:gd name="T24" fmla="*/ 1123 w 1120"/>
                <a:gd name="T25" fmla="*/ 26 h 252"/>
                <a:gd name="T26" fmla="*/ 924 w 1120"/>
                <a:gd name="T27" fmla="*/ 26 h 252"/>
                <a:gd name="T28" fmla="*/ 742 w 1120"/>
                <a:gd name="T29" fmla="*/ 27 h 252"/>
                <a:gd name="T30" fmla="*/ 574 w 1120"/>
                <a:gd name="T31" fmla="*/ 29 h 252"/>
                <a:gd name="T32" fmla="*/ 431 w 1120"/>
                <a:gd name="T33" fmla="*/ 29 h 252"/>
                <a:gd name="T34" fmla="*/ 305 w 1120"/>
                <a:gd name="T35" fmla="*/ 31 h 252"/>
                <a:gd name="T36" fmla="*/ 196 w 1120"/>
                <a:gd name="T37" fmla="*/ 32 h 252"/>
                <a:gd name="T38" fmla="*/ 111 w 1120"/>
                <a:gd name="T39" fmla="*/ 33 h 252"/>
                <a:gd name="T40" fmla="*/ 48 w 1120"/>
                <a:gd name="T41" fmla="*/ 34 h 252"/>
                <a:gd name="T42" fmla="*/ 14 w 1120"/>
                <a:gd name="T43" fmla="*/ 35 h 252"/>
                <a:gd name="T44" fmla="*/ 0 w 1120"/>
                <a:gd name="T45" fmla="*/ 35 h 252"/>
                <a:gd name="T46" fmla="*/ 0 w 1120"/>
                <a:gd name="T47" fmla="*/ 8 h 252"/>
                <a:gd name="T48" fmla="*/ 1348 w 1120"/>
                <a:gd name="T49" fmla="*/ 0 h 252"/>
                <a:gd name="T50" fmla="*/ 2700 w 1120"/>
                <a:gd name="T51" fmla="*/ 8 h 252"/>
                <a:gd name="T52" fmla="*/ 2700 w 1120"/>
                <a:gd name="T53" fmla="*/ 35 h 252"/>
                <a:gd name="T54" fmla="*/ 2700 w 1120"/>
                <a:gd name="T55" fmla="*/ 3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miter lim="800000"/>
              <a:headEnd/>
              <a:tailEnd/>
            </a:ln>
          </p:spPr>
          <p:txBody>
            <a:bodyPr/>
            <a:lstStyle/>
            <a:p>
              <a:endParaRPr lang="zh-CN" altLang="en-US"/>
            </a:p>
          </p:txBody>
        </p:sp>
        <p:sp>
          <p:nvSpPr>
            <p:cNvPr id="32773" name="Rectangle 5"/>
            <p:cNvSpPr>
              <a:spLocks noChangeArrowheads="1"/>
            </p:cNvSpPr>
            <p:nvPr/>
          </p:nvSpPr>
          <p:spPr bwMode="auto">
            <a:xfrm>
              <a:off x="0" y="0"/>
              <a:ext cx="1440" cy="393"/>
            </a:xfrm>
            <a:prstGeom prst="rect">
              <a:avLst/>
            </a:prstGeom>
            <a:gradFill rotWithShape="1">
              <a:gsLst>
                <a:gs pos="0">
                  <a:schemeClr val="hlink"/>
                </a:gs>
                <a:gs pos="100000">
                  <a:srgbClr val="BEBEFF"/>
                </a:gs>
              </a:gsLst>
              <a:lin ang="2700000" scaled="1"/>
            </a:gradFill>
            <a:ln w="9525">
              <a:noFill/>
              <a:miter lim="800000"/>
              <a:headEnd/>
              <a:tailEnd/>
            </a:ln>
          </p:spPr>
          <p:txBody>
            <a:bodyPr wrap="none" anchor="ctr"/>
            <a:lstStyle/>
            <a:p>
              <a:pPr algn="ctr" eaLnBrk="0" hangingPunct="0">
                <a:buFont typeface="Arial" pitchFamily="34" charset="0"/>
                <a:buNone/>
                <a:defRPr/>
              </a:pPr>
              <a:r>
                <a:rPr lang="zh-CN" altLang="en-US" sz="2400" b="1">
                  <a:effectLst>
                    <a:outerShdw blurRad="38100" dist="38100" dir="2700000" algn="tl">
                      <a:srgbClr val="FFFFFF"/>
                    </a:outerShdw>
                  </a:effectLst>
                  <a:latin typeface="Calibri" pitchFamily="34" charset="0"/>
                  <a:ea typeface="华文细黑" pitchFamily="2" charset="-122"/>
                </a:rPr>
                <a:t>（</a:t>
              </a:r>
              <a:r>
                <a:rPr lang="en-US" sz="2400" b="1">
                  <a:effectLst>
                    <a:outerShdw blurRad="38100" dist="38100" dir="2700000" algn="tl">
                      <a:srgbClr val="FFFFFF"/>
                    </a:outerShdw>
                  </a:effectLst>
                  <a:latin typeface="Calibri" pitchFamily="34" charset="0"/>
                  <a:ea typeface="华文细黑" pitchFamily="2" charset="-122"/>
                </a:rPr>
                <a:t>1</a:t>
              </a:r>
              <a:r>
                <a:rPr lang="zh-CN" altLang="en-US" sz="2400" b="1">
                  <a:effectLst>
                    <a:outerShdw blurRad="38100" dist="38100" dir="2700000" algn="tl">
                      <a:srgbClr val="FFFFFF"/>
                    </a:outerShdw>
                  </a:effectLst>
                  <a:latin typeface="Calibri" pitchFamily="34" charset="0"/>
                  <a:ea typeface="华文细黑" pitchFamily="2" charset="-122"/>
                </a:rPr>
                <a:t>）</a:t>
              </a:r>
              <a:endParaRPr lang="en-US" sz="2400" b="1">
                <a:effectLst>
                  <a:outerShdw blurRad="38100" dist="38100" dir="2700000" algn="tl">
                    <a:srgbClr val="FFFFFF"/>
                  </a:outerShdw>
                </a:effectLst>
                <a:latin typeface="Calibri" pitchFamily="34" charset="0"/>
                <a:ea typeface="华文细黑" pitchFamily="2" charset="-122"/>
              </a:endParaRPr>
            </a:p>
          </p:txBody>
        </p:sp>
      </p:grpSp>
      <p:grpSp>
        <p:nvGrpSpPr>
          <p:cNvPr id="3" name="Group 9"/>
          <p:cNvGrpSpPr>
            <a:grpSpLocks/>
          </p:cNvGrpSpPr>
          <p:nvPr/>
        </p:nvGrpSpPr>
        <p:grpSpPr bwMode="auto">
          <a:xfrm>
            <a:off x="928688" y="4508500"/>
            <a:ext cx="1373187" cy="690563"/>
            <a:chOff x="0" y="0"/>
            <a:chExt cx="1440" cy="448"/>
          </a:xfrm>
        </p:grpSpPr>
        <p:sp>
          <p:nvSpPr>
            <p:cNvPr id="63501" name="Freeform 7"/>
            <p:cNvSpPr>
              <a:spLocks noChangeArrowheads="1"/>
            </p:cNvSpPr>
            <p:nvPr/>
          </p:nvSpPr>
          <p:spPr bwMode="auto">
            <a:xfrm>
              <a:off x="85" y="258"/>
              <a:ext cx="1270" cy="190"/>
            </a:xfrm>
            <a:custGeom>
              <a:avLst/>
              <a:gdLst>
                <a:gd name="T0" fmla="*/ 2700 w 1120"/>
                <a:gd name="T1" fmla="*/ 35 h 252"/>
                <a:gd name="T2" fmla="*/ 2689 w 1120"/>
                <a:gd name="T3" fmla="*/ 35 h 252"/>
                <a:gd name="T4" fmla="*/ 2650 w 1120"/>
                <a:gd name="T5" fmla="*/ 34 h 252"/>
                <a:gd name="T6" fmla="*/ 2590 w 1120"/>
                <a:gd name="T7" fmla="*/ 33 h 252"/>
                <a:gd name="T8" fmla="*/ 2504 w 1120"/>
                <a:gd name="T9" fmla="*/ 32 h 252"/>
                <a:gd name="T10" fmla="*/ 2393 w 1120"/>
                <a:gd name="T11" fmla="*/ 31 h 252"/>
                <a:gd name="T12" fmla="*/ 2263 w 1120"/>
                <a:gd name="T13" fmla="*/ 29 h 252"/>
                <a:gd name="T14" fmla="*/ 2111 w 1120"/>
                <a:gd name="T15" fmla="*/ 29 h 252"/>
                <a:gd name="T16" fmla="*/ 1941 w 1120"/>
                <a:gd name="T17" fmla="*/ 27 h 252"/>
                <a:gd name="T18" fmla="*/ 1761 w 1120"/>
                <a:gd name="T19" fmla="*/ 26 h 252"/>
                <a:gd name="T20" fmla="*/ 1557 w 1120"/>
                <a:gd name="T21" fmla="*/ 26 h 252"/>
                <a:gd name="T22" fmla="*/ 1338 w 1120"/>
                <a:gd name="T23" fmla="*/ 26 h 252"/>
                <a:gd name="T24" fmla="*/ 1123 w 1120"/>
                <a:gd name="T25" fmla="*/ 26 h 252"/>
                <a:gd name="T26" fmla="*/ 924 w 1120"/>
                <a:gd name="T27" fmla="*/ 26 h 252"/>
                <a:gd name="T28" fmla="*/ 742 w 1120"/>
                <a:gd name="T29" fmla="*/ 27 h 252"/>
                <a:gd name="T30" fmla="*/ 574 w 1120"/>
                <a:gd name="T31" fmla="*/ 29 h 252"/>
                <a:gd name="T32" fmla="*/ 431 w 1120"/>
                <a:gd name="T33" fmla="*/ 29 h 252"/>
                <a:gd name="T34" fmla="*/ 305 w 1120"/>
                <a:gd name="T35" fmla="*/ 31 h 252"/>
                <a:gd name="T36" fmla="*/ 196 w 1120"/>
                <a:gd name="T37" fmla="*/ 32 h 252"/>
                <a:gd name="T38" fmla="*/ 111 w 1120"/>
                <a:gd name="T39" fmla="*/ 33 h 252"/>
                <a:gd name="T40" fmla="*/ 48 w 1120"/>
                <a:gd name="T41" fmla="*/ 34 h 252"/>
                <a:gd name="T42" fmla="*/ 14 w 1120"/>
                <a:gd name="T43" fmla="*/ 35 h 252"/>
                <a:gd name="T44" fmla="*/ 0 w 1120"/>
                <a:gd name="T45" fmla="*/ 35 h 252"/>
                <a:gd name="T46" fmla="*/ 0 w 1120"/>
                <a:gd name="T47" fmla="*/ 8 h 252"/>
                <a:gd name="T48" fmla="*/ 1348 w 1120"/>
                <a:gd name="T49" fmla="*/ 0 h 252"/>
                <a:gd name="T50" fmla="*/ 2700 w 1120"/>
                <a:gd name="T51" fmla="*/ 8 h 252"/>
                <a:gd name="T52" fmla="*/ 2700 w 1120"/>
                <a:gd name="T53" fmla="*/ 35 h 252"/>
                <a:gd name="T54" fmla="*/ 2700 w 1120"/>
                <a:gd name="T55" fmla="*/ 3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miter lim="800000"/>
              <a:headEnd/>
              <a:tailEnd/>
            </a:ln>
          </p:spPr>
          <p:txBody>
            <a:bodyPr/>
            <a:lstStyle/>
            <a:p>
              <a:endParaRPr lang="zh-CN" altLang="en-US"/>
            </a:p>
          </p:txBody>
        </p:sp>
        <p:sp>
          <p:nvSpPr>
            <p:cNvPr id="32776" name="Rectangle 8"/>
            <p:cNvSpPr>
              <a:spLocks noChangeArrowheads="1"/>
            </p:cNvSpPr>
            <p:nvPr/>
          </p:nvSpPr>
          <p:spPr bwMode="auto">
            <a:xfrm>
              <a:off x="0" y="0"/>
              <a:ext cx="1440" cy="393"/>
            </a:xfrm>
            <a:prstGeom prst="rect">
              <a:avLst/>
            </a:prstGeom>
            <a:gradFill rotWithShape="1">
              <a:gsLst>
                <a:gs pos="0">
                  <a:schemeClr val="folHlink"/>
                </a:gs>
                <a:gs pos="100000">
                  <a:srgbClr val="CDCDCD"/>
                </a:gs>
              </a:gsLst>
              <a:lin ang="2700000" scaled="1"/>
            </a:gradFill>
            <a:ln w="9525">
              <a:noFill/>
              <a:miter lim="800000"/>
              <a:headEnd/>
              <a:tailEnd/>
            </a:ln>
          </p:spPr>
          <p:txBody>
            <a:bodyPr wrap="none" anchor="ctr"/>
            <a:lstStyle/>
            <a:p>
              <a:pPr algn="ctr" eaLnBrk="0" hangingPunct="0">
                <a:buFont typeface="Arial" pitchFamily="34" charset="0"/>
                <a:buNone/>
                <a:defRPr/>
              </a:pPr>
              <a:r>
                <a:rPr lang="zh-CN" altLang="en-US" sz="2400" b="1">
                  <a:effectLst>
                    <a:outerShdw blurRad="38100" dist="38100" dir="2700000" algn="tl">
                      <a:srgbClr val="FFFFFF"/>
                    </a:outerShdw>
                  </a:effectLst>
                  <a:latin typeface="Calibri" pitchFamily="34" charset="0"/>
                  <a:ea typeface="华文细黑" pitchFamily="2" charset="-122"/>
                </a:rPr>
                <a:t>（</a:t>
              </a:r>
              <a:r>
                <a:rPr lang="en-US" sz="2400" b="1">
                  <a:effectLst>
                    <a:outerShdw blurRad="38100" dist="38100" dir="2700000" algn="tl">
                      <a:srgbClr val="FFFFFF"/>
                    </a:outerShdw>
                  </a:effectLst>
                  <a:latin typeface="Calibri" pitchFamily="34" charset="0"/>
                  <a:ea typeface="华文细黑" pitchFamily="2" charset="-122"/>
                </a:rPr>
                <a:t>2</a:t>
              </a:r>
              <a:r>
                <a:rPr lang="zh-CN" altLang="en-US" sz="2400" b="1">
                  <a:effectLst>
                    <a:outerShdw blurRad="38100" dist="38100" dir="2700000" algn="tl">
                      <a:srgbClr val="FFFFFF"/>
                    </a:outerShdw>
                  </a:effectLst>
                  <a:latin typeface="Calibri" pitchFamily="34" charset="0"/>
                  <a:ea typeface="华文细黑" pitchFamily="2" charset="-122"/>
                </a:rPr>
                <a:t>）</a:t>
              </a:r>
              <a:endParaRPr lang="en-US" sz="2400" b="1">
                <a:effectLst>
                  <a:outerShdw blurRad="38100" dist="38100" dir="2700000" algn="tl">
                    <a:srgbClr val="FFFFFF"/>
                  </a:outerShdw>
                </a:effectLst>
                <a:latin typeface="Calibri" pitchFamily="34" charset="0"/>
                <a:ea typeface="华文细黑" pitchFamily="2" charset="-122"/>
              </a:endParaRPr>
            </a:p>
          </p:txBody>
        </p:sp>
      </p:grpSp>
      <p:sp>
        <p:nvSpPr>
          <p:cNvPr id="63493" name="Line 18"/>
          <p:cNvSpPr>
            <a:spLocks noChangeShapeType="1"/>
          </p:cNvSpPr>
          <p:nvPr/>
        </p:nvSpPr>
        <p:spPr bwMode="auto">
          <a:xfrm>
            <a:off x="1612900" y="4429125"/>
            <a:ext cx="6661150" cy="0"/>
          </a:xfrm>
          <a:prstGeom prst="line">
            <a:avLst/>
          </a:prstGeom>
          <a:noFill/>
          <a:ln w="38100" cap="rnd">
            <a:solidFill>
              <a:srgbClr val="969696"/>
            </a:solidFill>
            <a:prstDash val="sysDot"/>
            <a:round/>
            <a:headEnd/>
            <a:tailEnd type="oval" w="med" len="med"/>
          </a:ln>
        </p:spPr>
        <p:txBody>
          <a:bodyPr/>
          <a:lstStyle/>
          <a:p>
            <a:endParaRPr lang="zh-CN" altLang="en-US"/>
          </a:p>
        </p:txBody>
      </p:sp>
      <p:sp>
        <p:nvSpPr>
          <p:cNvPr id="63494" name="Line 20"/>
          <p:cNvSpPr>
            <a:spLocks noChangeShapeType="1"/>
          </p:cNvSpPr>
          <p:nvPr/>
        </p:nvSpPr>
        <p:spPr bwMode="auto">
          <a:xfrm flipV="1">
            <a:off x="1643063" y="6153150"/>
            <a:ext cx="6659562" cy="3175"/>
          </a:xfrm>
          <a:prstGeom prst="line">
            <a:avLst/>
          </a:prstGeom>
          <a:noFill/>
          <a:ln w="38100" cap="rnd">
            <a:solidFill>
              <a:srgbClr val="969696"/>
            </a:solidFill>
            <a:prstDash val="sysDot"/>
            <a:round/>
            <a:headEnd/>
            <a:tailEnd type="oval" w="med" len="med"/>
          </a:ln>
        </p:spPr>
        <p:txBody>
          <a:bodyPr/>
          <a:lstStyle/>
          <a:p>
            <a:endParaRPr lang="zh-CN" altLang="en-US"/>
          </a:p>
        </p:txBody>
      </p:sp>
      <p:sp>
        <p:nvSpPr>
          <p:cNvPr id="63495" name="Text Box 21"/>
          <p:cNvSpPr txBox="1">
            <a:spLocks noChangeArrowheads="1"/>
          </p:cNvSpPr>
          <p:nvPr/>
        </p:nvSpPr>
        <p:spPr bwMode="auto">
          <a:xfrm>
            <a:off x="2259013" y="2695575"/>
            <a:ext cx="6072187" cy="1616075"/>
          </a:xfrm>
          <a:prstGeom prst="rect">
            <a:avLst/>
          </a:prstGeom>
          <a:noFill/>
          <a:ln w="9525">
            <a:noFill/>
            <a:miter lim="800000"/>
            <a:headEnd/>
            <a:tailEnd/>
          </a:ln>
        </p:spPr>
        <p:txBody>
          <a:bodyPr>
            <a:spAutoFit/>
          </a:bodyPr>
          <a:lstStyle/>
          <a:p>
            <a:pPr eaLnBrk="0" hangingPunct="0"/>
            <a:r>
              <a:rPr lang="zh-CN" altLang="en-US" sz="2000" b="1" i="0">
                <a:ea typeface="华文细黑" pitchFamily="2" charset="-122"/>
              </a:rPr>
              <a:t>       </a:t>
            </a:r>
            <a:r>
              <a:rPr lang="zh-CN" altLang="en-US" sz="2000" b="1" i="0">
                <a:latin typeface="黑体" pitchFamily="49" charset="-122"/>
                <a:ea typeface="黑体" pitchFamily="49" charset="-122"/>
              </a:rPr>
              <a:t>按照行业发展、社会进步和技术更新的要求以及应用技术型培养目标的定位，重新审查课程体系，那些课该淘汰了，哪些课要新开出了。课程体系如何调整和优化；对保留的课程，教学内容应该有哪些更新，在教学大纲上要标明。</a:t>
            </a:r>
            <a:endParaRPr lang="zh-CN" altLang="en-US" sz="2000" b="1" i="0">
              <a:solidFill>
                <a:srgbClr val="000000"/>
              </a:solidFill>
              <a:latin typeface="黑体" pitchFamily="49" charset="-122"/>
              <a:ea typeface="黑体" pitchFamily="49" charset="-122"/>
            </a:endParaRPr>
          </a:p>
        </p:txBody>
      </p:sp>
      <p:sp>
        <p:nvSpPr>
          <p:cNvPr id="63496" name="Text Box 23"/>
          <p:cNvSpPr txBox="1">
            <a:spLocks noChangeArrowheads="1"/>
          </p:cNvSpPr>
          <p:nvPr/>
        </p:nvSpPr>
        <p:spPr bwMode="auto">
          <a:xfrm>
            <a:off x="2268538" y="4437063"/>
            <a:ext cx="6143625" cy="1616075"/>
          </a:xfrm>
          <a:prstGeom prst="rect">
            <a:avLst/>
          </a:prstGeom>
          <a:noFill/>
          <a:ln w="9525">
            <a:noFill/>
            <a:miter lim="800000"/>
            <a:headEnd/>
            <a:tailEnd/>
          </a:ln>
        </p:spPr>
        <p:txBody>
          <a:bodyPr>
            <a:spAutoFit/>
          </a:bodyPr>
          <a:lstStyle/>
          <a:p>
            <a:pPr eaLnBrk="0" hangingPunct="0"/>
            <a:r>
              <a:rPr lang="zh-CN" altLang="en-US" sz="2000" b="1" i="0">
                <a:latin typeface="黑体" pitchFamily="49" charset="-122"/>
                <a:ea typeface="黑体" pitchFamily="49" charset="-122"/>
              </a:rPr>
              <a:t>    强化能力培养。本专业毕业生应具备哪些主要能力，这些能力在哪些课程或课程群中培养形成，应该构建这样的“能力矩阵”。在每门课程的教学大纲中除了明确学生要掌握的主要知识点，还应明确列出要培养的几种能力。</a:t>
            </a:r>
            <a:endParaRPr lang="zh-CN" altLang="en-US" sz="2000" b="1" i="0">
              <a:solidFill>
                <a:srgbClr val="000000"/>
              </a:solidFill>
              <a:latin typeface="黑体" pitchFamily="49" charset="-122"/>
              <a:ea typeface="黑体" pitchFamily="49" charset="-122"/>
            </a:endParaRPr>
          </a:p>
        </p:txBody>
      </p:sp>
      <p:sp>
        <p:nvSpPr>
          <p:cNvPr id="63497" name="Rectangle 7"/>
          <p:cNvSpPr>
            <a:spLocks noChangeArrowheads="1"/>
          </p:cNvSpPr>
          <p:nvPr/>
        </p:nvSpPr>
        <p:spPr bwMode="auto">
          <a:xfrm>
            <a:off x="4006850" y="1860550"/>
            <a:ext cx="3887788"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100" b="1" i="0">
                <a:latin typeface="黑体" pitchFamily="49" charset="-122"/>
                <a:ea typeface="黑体" pitchFamily="49" charset="-122"/>
              </a:rPr>
              <a:t>面向行业需要和岗位需求设置</a:t>
            </a:r>
            <a:endParaRPr lang="en-US" sz="2100" b="1" i="0">
              <a:latin typeface="黑体" pitchFamily="49" charset="-122"/>
              <a:ea typeface="黑体" pitchFamily="49" charset="-122"/>
            </a:endParaRPr>
          </a:p>
          <a:p>
            <a:pPr algn="ctr"/>
            <a:r>
              <a:rPr lang="zh-CN" altLang="en-US" sz="2100" b="1" i="0">
                <a:latin typeface="黑体" pitchFamily="49" charset="-122"/>
                <a:ea typeface="黑体" pitchFamily="49" charset="-122"/>
              </a:rPr>
              <a:t>培养方案及其课程体系。</a:t>
            </a:r>
          </a:p>
        </p:txBody>
      </p:sp>
      <p:sp>
        <p:nvSpPr>
          <p:cNvPr id="63498" name="Rectangle 8"/>
          <p:cNvSpPr>
            <a:spLocks noChangeArrowheads="1"/>
          </p:cNvSpPr>
          <p:nvPr/>
        </p:nvSpPr>
        <p:spPr bwMode="auto">
          <a:xfrm>
            <a:off x="1571625" y="1962150"/>
            <a:ext cx="2555875" cy="538163"/>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2. </a:t>
            </a:r>
            <a:r>
              <a:rPr lang="zh-CN" altLang="en-US" sz="2300" b="1" i="0">
                <a:solidFill>
                  <a:schemeClr val="bg1"/>
                </a:solidFill>
                <a:latin typeface="黑体" pitchFamily="49" charset="-122"/>
                <a:ea typeface="黑体" pitchFamily="49" charset="-122"/>
              </a:rPr>
              <a:t>培养方案转型</a:t>
            </a:r>
          </a:p>
        </p:txBody>
      </p:sp>
      <p:sp>
        <p:nvSpPr>
          <p:cNvPr id="63499" name="Rectangle 2"/>
          <p:cNvSpPr txBox="1">
            <a:spLocks noChangeArrowheads="1"/>
          </p:cNvSpPr>
          <p:nvPr/>
        </p:nvSpPr>
        <p:spPr bwMode="auto">
          <a:xfrm>
            <a:off x="936625" y="548680"/>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3"/>
          <p:cNvSpPr txBox="1">
            <a:spLocks noGrp="1" noChangeArrowheads="1"/>
          </p:cNvSpPr>
          <p:nvPr/>
        </p:nvSpPr>
        <p:spPr bwMode="auto">
          <a:xfrm>
            <a:off x="7235825" y="6453188"/>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A86FA559-A153-4941-9D9F-5D4A80775C7E}" type="slidenum">
              <a:rPr lang="zh-CN" altLang="en-US" sz="1000" b="1">
                <a:ea typeface="华文细黑" pitchFamily="2" charset="-122"/>
              </a:rPr>
              <a:pPr algn="r" eaLnBrk="0" hangingPunct="0"/>
              <a:t>51</a:t>
            </a:fld>
            <a:endParaRPr lang="en-US" altLang="zh-CN" sz="1000" b="1">
              <a:ea typeface="华文细黑" pitchFamily="2" charset="-122"/>
            </a:endParaRPr>
          </a:p>
        </p:txBody>
      </p:sp>
      <p:sp>
        <p:nvSpPr>
          <p:cNvPr id="64515" name="Rectangle 2"/>
          <p:cNvSpPr txBox="1">
            <a:spLocks noChangeArrowheads="1"/>
          </p:cNvSpPr>
          <p:nvPr/>
        </p:nvSpPr>
        <p:spPr bwMode="auto">
          <a:xfrm>
            <a:off x="936625" y="620688"/>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64516" name="直线 3"/>
          <p:cNvSpPr>
            <a:spLocks noChangeShapeType="1"/>
          </p:cNvSpPr>
          <p:nvPr/>
        </p:nvSpPr>
        <p:spPr bwMode="auto">
          <a:xfrm>
            <a:off x="1751013" y="2578100"/>
            <a:ext cx="0" cy="3384550"/>
          </a:xfrm>
          <a:prstGeom prst="line">
            <a:avLst/>
          </a:prstGeom>
          <a:noFill/>
          <a:ln w="19050">
            <a:solidFill>
              <a:srgbClr val="808080"/>
            </a:solidFill>
            <a:round/>
            <a:headEnd/>
            <a:tailEnd/>
          </a:ln>
        </p:spPr>
        <p:txBody>
          <a:bodyPr/>
          <a:lstStyle/>
          <a:p>
            <a:endParaRPr lang="zh-CN" altLang="en-US"/>
          </a:p>
        </p:txBody>
      </p:sp>
      <p:grpSp>
        <p:nvGrpSpPr>
          <p:cNvPr id="2" name="Group 9"/>
          <p:cNvGrpSpPr>
            <a:grpSpLocks/>
          </p:cNvGrpSpPr>
          <p:nvPr/>
        </p:nvGrpSpPr>
        <p:grpSpPr bwMode="auto">
          <a:xfrm>
            <a:off x="1071563" y="2217738"/>
            <a:ext cx="1371600" cy="690562"/>
            <a:chOff x="0" y="0"/>
            <a:chExt cx="1440" cy="448"/>
          </a:xfrm>
        </p:grpSpPr>
        <p:sp>
          <p:nvSpPr>
            <p:cNvPr id="64531" name="Freeform 7"/>
            <p:cNvSpPr>
              <a:spLocks noChangeArrowheads="1"/>
            </p:cNvSpPr>
            <p:nvPr/>
          </p:nvSpPr>
          <p:spPr bwMode="auto">
            <a:xfrm>
              <a:off x="85" y="258"/>
              <a:ext cx="1270" cy="190"/>
            </a:xfrm>
            <a:custGeom>
              <a:avLst/>
              <a:gdLst>
                <a:gd name="T0" fmla="*/ 2700 w 1120"/>
                <a:gd name="T1" fmla="*/ 35 h 252"/>
                <a:gd name="T2" fmla="*/ 2689 w 1120"/>
                <a:gd name="T3" fmla="*/ 35 h 252"/>
                <a:gd name="T4" fmla="*/ 2650 w 1120"/>
                <a:gd name="T5" fmla="*/ 34 h 252"/>
                <a:gd name="T6" fmla="*/ 2590 w 1120"/>
                <a:gd name="T7" fmla="*/ 33 h 252"/>
                <a:gd name="T8" fmla="*/ 2504 w 1120"/>
                <a:gd name="T9" fmla="*/ 32 h 252"/>
                <a:gd name="T10" fmla="*/ 2393 w 1120"/>
                <a:gd name="T11" fmla="*/ 31 h 252"/>
                <a:gd name="T12" fmla="*/ 2263 w 1120"/>
                <a:gd name="T13" fmla="*/ 29 h 252"/>
                <a:gd name="T14" fmla="*/ 2111 w 1120"/>
                <a:gd name="T15" fmla="*/ 29 h 252"/>
                <a:gd name="T16" fmla="*/ 1941 w 1120"/>
                <a:gd name="T17" fmla="*/ 27 h 252"/>
                <a:gd name="T18" fmla="*/ 1761 w 1120"/>
                <a:gd name="T19" fmla="*/ 26 h 252"/>
                <a:gd name="T20" fmla="*/ 1557 w 1120"/>
                <a:gd name="T21" fmla="*/ 26 h 252"/>
                <a:gd name="T22" fmla="*/ 1338 w 1120"/>
                <a:gd name="T23" fmla="*/ 26 h 252"/>
                <a:gd name="T24" fmla="*/ 1123 w 1120"/>
                <a:gd name="T25" fmla="*/ 26 h 252"/>
                <a:gd name="T26" fmla="*/ 924 w 1120"/>
                <a:gd name="T27" fmla="*/ 26 h 252"/>
                <a:gd name="T28" fmla="*/ 742 w 1120"/>
                <a:gd name="T29" fmla="*/ 27 h 252"/>
                <a:gd name="T30" fmla="*/ 574 w 1120"/>
                <a:gd name="T31" fmla="*/ 29 h 252"/>
                <a:gd name="T32" fmla="*/ 431 w 1120"/>
                <a:gd name="T33" fmla="*/ 29 h 252"/>
                <a:gd name="T34" fmla="*/ 305 w 1120"/>
                <a:gd name="T35" fmla="*/ 31 h 252"/>
                <a:gd name="T36" fmla="*/ 196 w 1120"/>
                <a:gd name="T37" fmla="*/ 32 h 252"/>
                <a:gd name="T38" fmla="*/ 111 w 1120"/>
                <a:gd name="T39" fmla="*/ 33 h 252"/>
                <a:gd name="T40" fmla="*/ 48 w 1120"/>
                <a:gd name="T41" fmla="*/ 34 h 252"/>
                <a:gd name="T42" fmla="*/ 14 w 1120"/>
                <a:gd name="T43" fmla="*/ 35 h 252"/>
                <a:gd name="T44" fmla="*/ 0 w 1120"/>
                <a:gd name="T45" fmla="*/ 35 h 252"/>
                <a:gd name="T46" fmla="*/ 0 w 1120"/>
                <a:gd name="T47" fmla="*/ 8 h 252"/>
                <a:gd name="T48" fmla="*/ 1348 w 1120"/>
                <a:gd name="T49" fmla="*/ 0 h 252"/>
                <a:gd name="T50" fmla="*/ 2700 w 1120"/>
                <a:gd name="T51" fmla="*/ 8 h 252"/>
                <a:gd name="T52" fmla="*/ 2700 w 1120"/>
                <a:gd name="T53" fmla="*/ 35 h 252"/>
                <a:gd name="T54" fmla="*/ 2700 w 1120"/>
                <a:gd name="T55" fmla="*/ 3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miter lim="800000"/>
              <a:headEnd/>
              <a:tailEnd/>
            </a:ln>
          </p:spPr>
          <p:txBody>
            <a:bodyPr/>
            <a:lstStyle/>
            <a:p>
              <a:endParaRPr lang="zh-CN" altLang="en-US"/>
            </a:p>
          </p:txBody>
        </p:sp>
        <p:sp>
          <p:nvSpPr>
            <p:cNvPr id="33800" name="Rectangle 8"/>
            <p:cNvSpPr>
              <a:spLocks noChangeArrowheads="1"/>
            </p:cNvSpPr>
            <p:nvPr/>
          </p:nvSpPr>
          <p:spPr bwMode="auto">
            <a:xfrm>
              <a:off x="0" y="0"/>
              <a:ext cx="1440" cy="393"/>
            </a:xfrm>
            <a:prstGeom prst="rect">
              <a:avLst/>
            </a:prstGeom>
            <a:gradFill rotWithShape="1">
              <a:gsLst>
                <a:gs pos="0">
                  <a:schemeClr val="folHlink"/>
                </a:gs>
                <a:gs pos="100000">
                  <a:srgbClr val="CDCDCD"/>
                </a:gs>
              </a:gsLst>
              <a:lin ang="2700000" scaled="1"/>
            </a:gradFill>
            <a:ln w="9525">
              <a:noFill/>
              <a:miter lim="800000"/>
              <a:headEnd/>
              <a:tailEnd/>
            </a:ln>
          </p:spPr>
          <p:txBody>
            <a:bodyPr wrap="none" anchor="ctr"/>
            <a:lstStyle/>
            <a:p>
              <a:pPr algn="ctr" eaLnBrk="0" hangingPunct="0">
                <a:buFont typeface="Arial" pitchFamily="34" charset="0"/>
                <a:buNone/>
                <a:defRPr/>
              </a:pPr>
              <a:r>
                <a:rPr lang="zh-CN" altLang="en-US" sz="2400" b="1">
                  <a:effectLst>
                    <a:outerShdw blurRad="38100" dist="38100" dir="2700000" algn="tl">
                      <a:srgbClr val="FFFFFF"/>
                    </a:outerShdw>
                  </a:effectLst>
                  <a:latin typeface="Calibri" pitchFamily="34" charset="0"/>
                  <a:ea typeface="华文细黑" pitchFamily="2" charset="-122"/>
                </a:rPr>
                <a:t>（</a:t>
              </a:r>
              <a:r>
                <a:rPr lang="en-US" sz="2400" b="1">
                  <a:effectLst>
                    <a:outerShdw blurRad="38100" dist="38100" dir="2700000" algn="tl">
                      <a:srgbClr val="FFFFFF"/>
                    </a:outerShdw>
                  </a:effectLst>
                  <a:latin typeface="Calibri" pitchFamily="34" charset="0"/>
                  <a:ea typeface="华文细黑" pitchFamily="2" charset="-122"/>
                </a:rPr>
                <a:t>3</a:t>
              </a:r>
              <a:r>
                <a:rPr lang="zh-CN" altLang="en-US" sz="2400" b="1">
                  <a:effectLst>
                    <a:outerShdw blurRad="38100" dist="38100" dir="2700000" algn="tl">
                      <a:srgbClr val="FFFFFF"/>
                    </a:outerShdw>
                  </a:effectLst>
                  <a:latin typeface="Calibri" pitchFamily="34" charset="0"/>
                  <a:ea typeface="华文细黑" pitchFamily="2" charset="-122"/>
                </a:rPr>
                <a:t>）</a:t>
              </a:r>
              <a:endParaRPr lang="en-US" sz="2400" b="1">
                <a:effectLst>
                  <a:outerShdw blurRad="38100" dist="38100" dir="2700000" algn="tl">
                    <a:srgbClr val="FFFFFF"/>
                  </a:outerShdw>
                </a:effectLst>
                <a:latin typeface="Calibri" pitchFamily="34" charset="0"/>
                <a:ea typeface="华文细黑" pitchFamily="2" charset="-122"/>
              </a:endParaRPr>
            </a:p>
          </p:txBody>
        </p:sp>
      </p:grpSp>
      <p:grpSp>
        <p:nvGrpSpPr>
          <p:cNvPr id="3" name="Group 15"/>
          <p:cNvGrpSpPr>
            <a:grpSpLocks/>
          </p:cNvGrpSpPr>
          <p:nvPr/>
        </p:nvGrpSpPr>
        <p:grpSpPr bwMode="auto">
          <a:xfrm>
            <a:off x="1071563" y="4927600"/>
            <a:ext cx="1371600" cy="692150"/>
            <a:chOff x="0" y="0"/>
            <a:chExt cx="1440" cy="448"/>
          </a:xfrm>
        </p:grpSpPr>
        <p:sp>
          <p:nvSpPr>
            <p:cNvPr id="64529" name="Freeform 13"/>
            <p:cNvSpPr>
              <a:spLocks noChangeArrowheads="1"/>
            </p:cNvSpPr>
            <p:nvPr/>
          </p:nvSpPr>
          <p:spPr bwMode="auto">
            <a:xfrm>
              <a:off x="85" y="258"/>
              <a:ext cx="1270" cy="190"/>
            </a:xfrm>
            <a:custGeom>
              <a:avLst/>
              <a:gdLst>
                <a:gd name="T0" fmla="*/ 2700 w 1120"/>
                <a:gd name="T1" fmla="*/ 35 h 252"/>
                <a:gd name="T2" fmla="*/ 2689 w 1120"/>
                <a:gd name="T3" fmla="*/ 35 h 252"/>
                <a:gd name="T4" fmla="*/ 2650 w 1120"/>
                <a:gd name="T5" fmla="*/ 34 h 252"/>
                <a:gd name="T6" fmla="*/ 2590 w 1120"/>
                <a:gd name="T7" fmla="*/ 33 h 252"/>
                <a:gd name="T8" fmla="*/ 2504 w 1120"/>
                <a:gd name="T9" fmla="*/ 32 h 252"/>
                <a:gd name="T10" fmla="*/ 2393 w 1120"/>
                <a:gd name="T11" fmla="*/ 31 h 252"/>
                <a:gd name="T12" fmla="*/ 2263 w 1120"/>
                <a:gd name="T13" fmla="*/ 29 h 252"/>
                <a:gd name="T14" fmla="*/ 2111 w 1120"/>
                <a:gd name="T15" fmla="*/ 29 h 252"/>
                <a:gd name="T16" fmla="*/ 1941 w 1120"/>
                <a:gd name="T17" fmla="*/ 27 h 252"/>
                <a:gd name="T18" fmla="*/ 1761 w 1120"/>
                <a:gd name="T19" fmla="*/ 26 h 252"/>
                <a:gd name="T20" fmla="*/ 1557 w 1120"/>
                <a:gd name="T21" fmla="*/ 26 h 252"/>
                <a:gd name="T22" fmla="*/ 1338 w 1120"/>
                <a:gd name="T23" fmla="*/ 26 h 252"/>
                <a:gd name="T24" fmla="*/ 1123 w 1120"/>
                <a:gd name="T25" fmla="*/ 26 h 252"/>
                <a:gd name="T26" fmla="*/ 924 w 1120"/>
                <a:gd name="T27" fmla="*/ 26 h 252"/>
                <a:gd name="T28" fmla="*/ 742 w 1120"/>
                <a:gd name="T29" fmla="*/ 27 h 252"/>
                <a:gd name="T30" fmla="*/ 574 w 1120"/>
                <a:gd name="T31" fmla="*/ 29 h 252"/>
                <a:gd name="T32" fmla="*/ 431 w 1120"/>
                <a:gd name="T33" fmla="*/ 29 h 252"/>
                <a:gd name="T34" fmla="*/ 305 w 1120"/>
                <a:gd name="T35" fmla="*/ 31 h 252"/>
                <a:gd name="T36" fmla="*/ 196 w 1120"/>
                <a:gd name="T37" fmla="*/ 32 h 252"/>
                <a:gd name="T38" fmla="*/ 111 w 1120"/>
                <a:gd name="T39" fmla="*/ 33 h 252"/>
                <a:gd name="T40" fmla="*/ 48 w 1120"/>
                <a:gd name="T41" fmla="*/ 34 h 252"/>
                <a:gd name="T42" fmla="*/ 14 w 1120"/>
                <a:gd name="T43" fmla="*/ 35 h 252"/>
                <a:gd name="T44" fmla="*/ 0 w 1120"/>
                <a:gd name="T45" fmla="*/ 35 h 252"/>
                <a:gd name="T46" fmla="*/ 0 w 1120"/>
                <a:gd name="T47" fmla="*/ 8 h 252"/>
                <a:gd name="T48" fmla="*/ 1348 w 1120"/>
                <a:gd name="T49" fmla="*/ 0 h 252"/>
                <a:gd name="T50" fmla="*/ 2700 w 1120"/>
                <a:gd name="T51" fmla="*/ 8 h 252"/>
                <a:gd name="T52" fmla="*/ 2700 w 1120"/>
                <a:gd name="T53" fmla="*/ 35 h 252"/>
                <a:gd name="T54" fmla="*/ 2700 w 1120"/>
                <a:gd name="T55" fmla="*/ 3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miter lim="800000"/>
              <a:headEnd/>
              <a:tailEnd/>
            </a:ln>
          </p:spPr>
          <p:txBody>
            <a:bodyPr/>
            <a:lstStyle/>
            <a:p>
              <a:endParaRPr lang="zh-CN" altLang="en-US"/>
            </a:p>
          </p:txBody>
        </p:sp>
        <p:sp>
          <p:nvSpPr>
            <p:cNvPr id="33803" name="Rectangle 14"/>
            <p:cNvSpPr>
              <a:spLocks noChangeArrowheads="1"/>
            </p:cNvSpPr>
            <p:nvPr/>
          </p:nvSpPr>
          <p:spPr bwMode="auto">
            <a:xfrm>
              <a:off x="0" y="0"/>
              <a:ext cx="1440" cy="393"/>
            </a:xfrm>
            <a:prstGeom prst="rect">
              <a:avLst/>
            </a:prstGeom>
            <a:gradFill rotWithShape="1">
              <a:gsLst>
                <a:gs pos="0">
                  <a:schemeClr val="accent1"/>
                </a:gs>
                <a:gs pos="100000">
                  <a:srgbClr val="A9D1F0"/>
                </a:gs>
              </a:gsLst>
              <a:lin ang="2700000" scaled="1"/>
            </a:gradFill>
            <a:ln w="9525">
              <a:noFill/>
              <a:miter lim="800000"/>
              <a:headEnd/>
              <a:tailEnd/>
            </a:ln>
          </p:spPr>
          <p:txBody>
            <a:bodyPr wrap="none" anchor="ctr"/>
            <a:lstStyle/>
            <a:p>
              <a:pPr algn="ctr" eaLnBrk="0" hangingPunct="0">
                <a:buFont typeface="Arial" pitchFamily="34" charset="0"/>
                <a:buNone/>
                <a:defRPr/>
              </a:pPr>
              <a:r>
                <a:rPr lang="zh-CN" altLang="en-US" sz="2400" b="1">
                  <a:effectLst>
                    <a:outerShdw blurRad="38100" dist="38100" dir="2700000" algn="tl">
                      <a:srgbClr val="FFFFFF"/>
                    </a:outerShdw>
                  </a:effectLst>
                  <a:latin typeface="Calibri" pitchFamily="34" charset="0"/>
                  <a:ea typeface="华文细黑" pitchFamily="2" charset="-122"/>
                </a:rPr>
                <a:t>（</a:t>
              </a:r>
              <a:r>
                <a:rPr lang="en-US" sz="2400" b="1">
                  <a:effectLst>
                    <a:outerShdw blurRad="38100" dist="38100" dir="2700000" algn="tl">
                      <a:srgbClr val="FFFFFF"/>
                    </a:outerShdw>
                  </a:effectLst>
                  <a:latin typeface="Calibri" pitchFamily="34" charset="0"/>
                  <a:ea typeface="华文细黑" pitchFamily="2" charset="-122"/>
                </a:rPr>
                <a:t>5</a:t>
              </a:r>
              <a:r>
                <a:rPr lang="zh-CN" altLang="en-US" sz="2400" b="1">
                  <a:effectLst>
                    <a:outerShdw blurRad="38100" dist="38100" dir="2700000" algn="tl">
                      <a:srgbClr val="FFFFFF"/>
                    </a:outerShdw>
                  </a:effectLst>
                  <a:latin typeface="Calibri" pitchFamily="34" charset="0"/>
                  <a:ea typeface="华文细黑" pitchFamily="2" charset="-122"/>
                </a:rPr>
                <a:t>）</a:t>
              </a:r>
              <a:endParaRPr lang="en-US" sz="2400" b="1">
                <a:effectLst>
                  <a:outerShdw blurRad="38100" dist="38100" dir="2700000" algn="tl">
                    <a:srgbClr val="FFFFFF"/>
                  </a:outerShdw>
                </a:effectLst>
                <a:latin typeface="Calibri" pitchFamily="34" charset="0"/>
                <a:ea typeface="华文细黑" pitchFamily="2" charset="-122"/>
              </a:endParaRPr>
            </a:p>
          </p:txBody>
        </p:sp>
      </p:grpSp>
      <p:sp>
        <p:nvSpPr>
          <p:cNvPr id="64519" name="Line 18"/>
          <p:cNvSpPr>
            <a:spLocks noChangeShapeType="1"/>
          </p:cNvSpPr>
          <p:nvPr/>
        </p:nvSpPr>
        <p:spPr bwMode="auto">
          <a:xfrm>
            <a:off x="1771650" y="5995988"/>
            <a:ext cx="6659563" cy="0"/>
          </a:xfrm>
          <a:prstGeom prst="line">
            <a:avLst/>
          </a:prstGeom>
          <a:noFill/>
          <a:ln w="38100" cap="rnd">
            <a:solidFill>
              <a:srgbClr val="969696"/>
            </a:solidFill>
            <a:prstDash val="sysDot"/>
            <a:round/>
            <a:headEnd/>
            <a:tailEnd type="oval" w="med" len="med"/>
          </a:ln>
        </p:spPr>
        <p:txBody>
          <a:bodyPr/>
          <a:lstStyle/>
          <a:p>
            <a:endParaRPr lang="zh-CN" altLang="en-US"/>
          </a:p>
        </p:txBody>
      </p:sp>
      <p:sp>
        <p:nvSpPr>
          <p:cNvPr id="64520" name="Line 19"/>
          <p:cNvSpPr>
            <a:spLocks noChangeShapeType="1"/>
          </p:cNvSpPr>
          <p:nvPr/>
        </p:nvSpPr>
        <p:spPr bwMode="auto">
          <a:xfrm>
            <a:off x="1771650" y="3224213"/>
            <a:ext cx="6659563" cy="0"/>
          </a:xfrm>
          <a:prstGeom prst="line">
            <a:avLst/>
          </a:prstGeom>
          <a:noFill/>
          <a:ln w="38100" cap="rnd">
            <a:solidFill>
              <a:srgbClr val="969696"/>
            </a:solidFill>
            <a:prstDash val="sysDot"/>
            <a:round/>
            <a:headEnd/>
            <a:tailEnd type="oval" w="med" len="med"/>
          </a:ln>
        </p:spPr>
        <p:txBody>
          <a:bodyPr/>
          <a:lstStyle/>
          <a:p>
            <a:endParaRPr lang="zh-CN" altLang="en-US"/>
          </a:p>
        </p:txBody>
      </p:sp>
      <p:sp>
        <p:nvSpPr>
          <p:cNvPr id="64521" name="Line 20"/>
          <p:cNvSpPr>
            <a:spLocks noChangeShapeType="1"/>
          </p:cNvSpPr>
          <p:nvPr/>
        </p:nvSpPr>
        <p:spPr bwMode="auto">
          <a:xfrm flipV="1">
            <a:off x="1771650" y="4776788"/>
            <a:ext cx="6659563" cy="3175"/>
          </a:xfrm>
          <a:prstGeom prst="line">
            <a:avLst/>
          </a:prstGeom>
          <a:noFill/>
          <a:ln w="38100" cap="rnd">
            <a:solidFill>
              <a:srgbClr val="969696"/>
            </a:solidFill>
            <a:prstDash val="sysDot"/>
            <a:round/>
            <a:headEnd/>
            <a:tailEnd type="oval" w="med" len="med"/>
          </a:ln>
        </p:spPr>
        <p:txBody>
          <a:bodyPr/>
          <a:lstStyle/>
          <a:p>
            <a:endParaRPr lang="zh-CN" altLang="en-US"/>
          </a:p>
        </p:txBody>
      </p:sp>
      <p:sp>
        <p:nvSpPr>
          <p:cNvPr id="64522" name="Text Box 22"/>
          <p:cNvSpPr txBox="1">
            <a:spLocks noChangeArrowheads="1"/>
          </p:cNvSpPr>
          <p:nvPr/>
        </p:nvSpPr>
        <p:spPr bwMode="auto">
          <a:xfrm>
            <a:off x="2500313" y="2138363"/>
            <a:ext cx="6286500" cy="1062037"/>
          </a:xfrm>
          <a:prstGeom prst="rect">
            <a:avLst/>
          </a:prstGeom>
          <a:noFill/>
          <a:ln w="9525">
            <a:noFill/>
            <a:miter lim="800000"/>
            <a:headEnd/>
            <a:tailEnd/>
          </a:ln>
        </p:spPr>
        <p:txBody>
          <a:bodyPr>
            <a:spAutoFit/>
          </a:bodyPr>
          <a:lstStyle/>
          <a:p>
            <a:pPr eaLnBrk="0" hangingPunct="0"/>
            <a:r>
              <a:rPr lang="zh-CN" altLang="en-US" sz="2100" b="1" i="0">
                <a:ea typeface="华文细黑" pitchFamily="2" charset="-122"/>
              </a:rPr>
              <a:t>       </a:t>
            </a:r>
            <a:r>
              <a:rPr lang="zh-CN" altLang="en-US" sz="2100" b="1" i="0">
                <a:latin typeface="黑体" pitchFamily="49" charset="-122"/>
                <a:ea typeface="黑体" pitchFamily="49" charset="-122"/>
              </a:rPr>
              <a:t>明确合作教育的培养内容。那些课程是校企合作、校地合作完成，包括到校外教学和请校外教师来校内教学。</a:t>
            </a:r>
            <a:endParaRPr lang="zh-CN" altLang="en-US" sz="2100" b="1" i="0">
              <a:solidFill>
                <a:srgbClr val="000000"/>
              </a:solidFill>
              <a:latin typeface="黑体" pitchFamily="49" charset="-122"/>
              <a:ea typeface="黑体" pitchFamily="49" charset="-122"/>
            </a:endParaRPr>
          </a:p>
        </p:txBody>
      </p:sp>
      <p:sp>
        <p:nvSpPr>
          <p:cNvPr id="64523" name="Text Box 23"/>
          <p:cNvSpPr txBox="1">
            <a:spLocks noChangeArrowheads="1"/>
          </p:cNvSpPr>
          <p:nvPr/>
        </p:nvSpPr>
        <p:spPr bwMode="auto">
          <a:xfrm>
            <a:off x="2501900" y="3324225"/>
            <a:ext cx="6215063" cy="1384300"/>
          </a:xfrm>
          <a:prstGeom prst="rect">
            <a:avLst/>
          </a:prstGeom>
          <a:noFill/>
          <a:ln w="9525">
            <a:noFill/>
            <a:miter lim="800000"/>
            <a:headEnd/>
            <a:tailEnd/>
          </a:ln>
        </p:spPr>
        <p:txBody>
          <a:bodyPr>
            <a:spAutoFit/>
          </a:bodyPr>
          <a:lstStyle/>
          <a:p>
            <a:pPr eaLnBrk="0" hangingPunct="0"/>
            <a:r>
              <a:rPr lang="zh-CN" altLang="en-US" sz="2100" b="1" i="0">
                <a:latin typeface="黑体" pitchFamily="49" charset="-122"/>
                <a:ea typeface="黑体" pitchFamily="49" charset="-122"/>
              </a:rPr>
              <a:t>       更加明确实验、实习、实训等实践教学环节，增加行业实践，体现与岗位的“无缝对接”。例如我校艺术学院的作业变作品，作品变产品，产品变商品。</a:t>
            </a:r>
            <a:endParaRPr lang="zh-CN" altLang="en-US" sz="2100" b="1" i="0">
              <a:solidFill>
                <a:srgbClr val="000000"/>
              </a:solidFill>
              <a:latin typeface="黑体" pitchFamily="49" charset="-122"/>
              <a:ea typeface="黑体" pitchFamily="49" charset="-122"/>
            </a:endParaRPr>
          </a:p>
        </p:txBody>
      </p:sp>
      <p:sp>
        <p:nvSpPr>
          <p:cNvPr id="64524" name="Text Box 24"/>
          <p:cNvSpPr txBox="1">
            <a:spLocks noChangeArrowheads="1"/>
          </p:cNvSpPr>
          <p:nvPr/>
        </p:nvSpPr>
        <p:spPr bwMode="auto">
          <a:xfrm>
            <a:off x="2500313" y="4862513"/>
            <a:ext cx="6143625" cy="1062037"/>
          </a:xfrm>
          <a:prstGeom prst="rect">
            <a:avLst/>
          </a:prstGeom>
          <a:noFill/>
          <a:ln w="9525">
            <a:noFill/>
            <a:miter lim="800000"/>
            <a:headEnd/>
            <a:tailEnd/>
          </a:ln>
        </p:spPr>
        <p:txBody>
          <a:bodyPr>
            <a:spAutoFit/>
          </a:bodyPr>
          <a:lstStyle/>
          <a:p>
            <a:pPr eaLnBrk="0" hangingPunct="0"/>
            <a:r>
              <a:rPr lang="zh-CN" altLang="en-US" sz="2100" b="1" i="0">
                <a:ea typeface="华文细黑" pitchFamily="2" charset="-122"/>
              </a:rPr>
              <a:t>       </a:t>
            </a:r>
            <a:r>
              <a:rPr lang="zh-CN" altLang="en-US" sz="2100" b="1" i="0">
                <a:latin typeface="黑体" pitchFamily="49" charset="-122"/>
                <a:ea typeface="黑体" pitchFamily="49" charset="-122"/>
              </a:rPr>
              <a:t>加强课外创新实践学分要求，把第二课堂的有关专业实践活动纳入培养方案，充分调动学生的学习兴趣，注重个性培养，强化能力训练。</a:t>
            </a:r>
            <a:endParaRPr lang="zh-CN" altLang="en-US" sz="2100" b="1" i="0">
              <a:solidFill>
                <a:srgbClr val="000000"/>
              </a:solidFill>
              <a:latin typeface="黑体" pitchFamily="49" charset="-122"/>
              <a:ea typeface="黑体" pitchFamily="49" charset="-122"/>
            </a:endParaRPr>
          </a:p>
        </p:txBody>
      </p:sp>
      <p:grpSp>
        <p:nvGrpSpPr>
          <p:cNvPr id="4" name="Group 6"/>
          <p:cNvGrpSpPr>
            <a:grpSpLocks/>
          </p:cNvGrpSpPr>
          <p:nvPr/>
        </p:nvGrpSpPr>
        <p:grpSpPr bwMode="auto">
          <a:xfrm>
            <a:off x="1073150" y="3406775"/>
            <a:ext cx="1371600" cy="690563"/>
            <a:chOff x="0" y="0"/>
            <a:chExt cx="1440" cy="448"/>
          </a:xfrm>
        </p:grpSpPr>
        <p:sp>
          <p:nvSpPr>
            <p:cNvPr id="64527" name="Freeform 4"/>
            <p:cNvSpPr>
              <a:spLocks noChangeArrowheads="1"/>
            </p:cNvSpPr>
            <p:nvPr/>
          </p:nvSpPr>
          <p:spPr bwMode="auto">
            <a:xfrm>
              <a:off x="85" y="258"/>
              <a:ext cx="1270" cy="190"/>
            </a:xfrm>
            <a:custGeom>
              <a:avLst/>
              <a:gdLst>
                <a:gd name="T0" fmla="*/ 2700 w 1120"/>
                <a:gd name="T1" fmla="*/ 35 h 252"/>
                <a:gd name="T2" fmla="*/ 2689 w 1120"/>
                <a:gd name="T3" fmla="*/ 35 h 252"/>
                <a:gd name="T4" fmla="*/ 2650 w 1120"/>
                <a:gd name="T5" fmla="*/ 34 h 252"/>
                <a:gd name="T6" fmla="*/ 2590 w 1120"/>
                <a:gd name="T7" fmla="*/ 33 h 252"/>
                <a:gd name="T8" fmla="*/ 2504 w 1120"/>
                <a:gd name="T9" fmla="*/ 32 h 252"/>
                <a:gd name="T10" fmla="*/ 2393 w 1120"/>
                <a:gd name="T11" fmla="*/ 31 h 252"/>
                <a:gd name="T12" fmla="*/ 2263 w 1120"/>
                <a:gd name="T13" fmla="*/ 29 h 252"/>
                <a:gd name="T14" fmla="*/ 2111 w 1120"/>
                <a:gd name="T15" fmla="*/ 29 h 252"/>
                <a:gd name="T16" fmla="*/ 1941 w 1120"/>
                <a:gd name="T17" fmla="*/ 27 h 252"/>
                <a:gd name="T18" fmla="*/ 1761 w 1120"/>
                <a:gd name="T19" fmla="*/ 26 h 252"/>
                <a:gd name="T20" fmla="*/ 1557 w 1120"/>
                <a:gd name="T21" fmla="*/ 26 h 252"/>
                <a:gd name="T22" fmla="*/ 1338 w 1120"/>
                <a:gd name="T23" fmla="*/ 26 h 252"/>
                <a:gd name="T24" fmla="*/ 1123 w 1120"/>
                <a:gd name="T25" fmla="*/ 26 h 252"/>
                <a:gd name="T26" fmla="*/ 924 w 1120"/>
                <a:gd name="T27" fmla="*/ 26 h 252"/>
                <a:gd name="T28" fmla="*/ 742 w 1120"/>
                <a:gd name="T29" fmla="*/ 27 h 252"/>
                <a:gd name="T30" fmla="*/ 574 w 1120"/>
                <a:gd name="T31" fmla="*/ 29 h 252"/>
                <a:gd name="T32" fmla="*/ 431 w 1120"/>
                <a:gd name="T33" fmla="*/ 29 h 252"/>
                <a:gd name="T34" fmla="*/ 305 w 1120"/>
                <a:gd name="T35" fmla="*/ 31 h 252"/>
                <a:gd name="T36" fmla="*/ 196 w 1120"/>
                <a:gd name="T37" fmla="*/ 32 h 252"/>
                <a:gd name="T38" fmla="*/ 111 w 1120"/>
                <a:gd name="T39" fmla="*/ 33 h 252"/>
                <a:gd name="T40" fmla="*/ 48 w 1120"/>
                <a:gd name="T41" fmla="*/ 34 h 252"/>
                <a:gd name="T42" fmla="*/ 14 w 1120"/>
                <a:gd name="T43" fmla="*/ 35 h 252"/>
                <a:gd name="T44" fmla="*/ 0 w 1120"/>
                <a:gd name="T45" fmla="*/ 35 h 252"/>
                <a:gd name="T46" fmla="*/ 0 w 1120"/>
                <a:gd name="T47" fmla="*/ 8 h 252"/>
                <a:gd name="T48" fmla="*/ 1348 w 1120"/>
                <a:gd name="T49" fmla="*/ 0 h 252"/>
                <a:gd name="T50" fmla="*/ 2700 w 1120"/>
                <a:gd name="T51" fmla="*/ 8 h 252"/>
                <a:gd name="T52" fmla="*/ 2700 w 1120"/>
                <a:gd name="T53" fmla="*/ 35 h 252"/>
                <a:gd name="T54" fmla="*/ 2700 w 1120"/>
                <a:gd name="T55" fmla="*/ 3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miter lim="800000"/>
              <a:headEnd/>
              <a:tailEnd/>
            </a:ln>
          </p:spPr>
          <p:txBody>
            <a:bodyPr/>
            <a:lstStyle/>
            <a:p>
              <a:endParaRPr lang="zh-CN" altLang="en-US"/>
            </a:p>
          </p:txBody>
        </p:sp>
        <p:sp>
          <p:nvSpPr>
            <p:cNvPr id="33812" name="Rectangle 5"/>
            <p:cNvSpPr>
              <a:spLocks noChangeArrowheads="1"/>
            </p:cNvSpPr>
            <p:nvPr/>
          </p:nvSpPr>
          <p:spPr bwMode="auto">
            <a:xfrm>
              <a:off x="0" y="0"/>
              <a:ext cx="1440" cy="393"/>
            </a:xfrm>
            <a:prstGeom prst="rect">
              <a:avLst/>
            </a:prstGeom>
            <a:gradFill rotWithShape="1">
              <a:gsLst>
                <a:gs pos="0">
                  <a:schemeClr val="hlink"/>
                </a:gs>
                <a:gs pos="100000">
                  <a:srgbClr val="BEBEFF"/>
                </a:gs>
              </a:gsLst>
              <a:lin ang="2700000" scaled="1"/>
            </a:gradFill>
            <a:ln w="9525">
              <a:noFill/>
              <a:miter lim="800000"/>
              <a:headEnd/>
              <a:tailEnd/>
            </a:ln>
            <a:effectLst/>
          </p:spPr>
          <p:txBody>
            <a:bodyPr wrap="none" anchor="ctr"/>
            <a:lstStyle/>
            <a:p>
              <a:pPr algn="ctr" eaLnBrk="0" hangingPunct="0">
                <a:buFont typeface="Arial" pitchFamily="34" charset="0"/>
                <a:buNone/>
                <a:defRPr/>
              </a:pPr>
              <a:r>
                <a:rPr lang="zh-CN" altLang="en-US" sz="2400" b="1">
                  <a:effectLst>
                    <a:outerShdw blurRad="38100" dist="38100" dir="2700000" algn="tl">
                      <a:srgbClr val="FFFFFF"/>
                    </a:outerShdw>
                  </a:effectLst>
                  <a:latin typeface="Calibri" pitchFamily="34" charset="0"/>
                  <a:ea typeface="华文细黑" pitchFamily="2" charset="-122"/>
                </a:rPr>
                <a:t>（4）</a:t>
              </a:r>
              <a:endParaRPr lang="en-US" sz="2400" b="1">
                <a:effectLst>
                  <a:outerShdw blurRad="38100" dist="38100" dir="2700000" algn="tl">
                    <a:srgbClr val="FFFFFF"/>
                  </a:outerShdw>
                </a:effectLst>
                <a:latin typeface="Calibri" pitchFamily="34" charset="0"/>
                <a:ea typeface="华文细黑" pitchFamily="2" charset="-122"/>
              </a:endParaRPr>
            </a:p>
          </p:txBody>
        </p:sp>
      </p:gr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3"/>
          <p:cNvSpPr txBox="1">
            <a:spLocks noGrp="1" noChangeArrowheads="1"/>
          </p:cNvSpPr>
          <p:nvPr/>
        </p:nvSpPr>
        <p:spPr bwMode="auto">
          <a:xfrm>
            <a:off x="7235825" y="6453188"/>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0121AE40-3FAA-4474-A87E-39363AEDA7B1}" type="slidenum">
              <a:rPr lang="zh-CN" altLang="en-US" sz="1000" b="1">
                <a:ea typeface="华文细黑" pitchFamily="2" charset="-122"/>
              </a:rPr>
              <a:pPr algn="r" eaLnBrk="0" hangingPunct="0"/>
              <a:t>52</a:t>
            </a:fld>
            <a:endParaRPr lang="en-US" altLang="zh-CN" sz="1000" b="1">
              <a:ea typeface="华文细黑" pitchFamily="2" charset="-122"/>
            </a:endParaRPr>
          </a:p>
        </p:txBody>
      </p:sp>
      <p:sp>
        <p:nvSpPr>
          <p:cNvPr id="65539" name="AutoShape 3"/>
          <p:cNvSpPr>
            <a:spLocks noChangeArrowheads="1"/>
          </p:cNvSpPr>
          <p:nvPr/>
        </p:nvSpPr>
        <p:spPr bwMode="auto">
          <a:xfrm>
            <a:off x="1633538" y="2786063"/>
            <a:ext cx="6126162" cy="2214562"/>
          </a:xfrm>
          <a:prstGeom prst="roundRect">
            <a:avLst>
              <a:gd name="adj" fmla="val 12727"/>
            </a:avLst>
          </a:prstGeom>
          <a:solidFill>
            <a:schemeClr val="accent1"/>
          </a:solidFill>
          <a:ln w="9525">
            <a:noFill/>
            <a:round/>
            <a:headEnd/>
            <a:tailEnd/>
          </a:ln>
        </p:spPr>
        <p:txBody>
          <a:bodyPr wrap="none" anchor="ctr"/>
          <a:lstStyle/>
          <a:p>
            <a:endParaRPr lang="zh-CN" altLang="en-US">
              <a:latin typeface="Calibri" pitchFamily="34" charset="0"/>
              <a:ea typeface="华文细黑" pitchFamily="2" charset="-122"/>
            </a:endParaRPr>
          </a:p>
        </p:txBody>
      </p:sp>
      <p:sp>
        <p:nvSpPr>
          <p:cNvPr id="65540" name="Text Box 4"/>
          <p:cNvSpPr txBox="1">
            <a:spLocks noChangeArrowheads="1"/>
          </p:cNvSpPr>
          <p:nvPr/>
        </p:nvSpPr>
        <p:spPr bwMode="auto">
          <a:xfrm>
            <a:off x="1860550" y="2824163"/>
            <a:ext cx="5810250" cy="2143125"/>
          </a:xfrm>
          <a:prstGeom prst="rect">
            <a:avLst/>
          </a:prstGeom>
          <a:noFill/>
          <a:ln w="9525">
            <a:noFill/>
            <a:miter lim="800000"/>
            <a:headEnd/>
            <a:tailEnd/>
          </a:ln>
        </p:spPr>
        <p:txBody>
          <a:bodyPr>
            <a:spAutoFit/>
          </a:bodyPr>
          <a:lstStyle/>
          <a:p>
            <a:pPr>
              <a:lnSpc>
                <a:spcPts val="2700"/>
              </a:lnSpc>
            </a:pPr>
            <a:r>
              <a:rPr lang="zh-CN" altLang="en-US" sz="2000" b="1" i="0">
                <a:ea typeface="华文细黑" pitchFamily="2" charset="-122"/>
              </a:rPr>
              <a:t>        </a:t>
            </a:r>
            <a:r>
              <a:rPr lang="zh-CN" altLang="en-US" sz="2000" b="1" i="0">
                <a:latin typeface="黑体" pitchFamily="49" charset="-122"/>
                <a:ea typeface="黑体" pitchFamily="49" charset="-122"/>
              </a:rPr>
              <a:t>按照教育部校企、校地实质性合作签约率的专业覆盖率</a:t>
            </a:r>
            <a:r>
              <a:rPr lang="en-US" altLang="zh-CN" sz="2000" b="1" i="0">
                <a:latin typeface="黑体" pitchFamily="49" charset="-122"/>
                <a:ea typeface="黑体" pitchFamily="49" charset="-122"/>
              </a:rPr>
              <a:t>100%</a:t>
            </a:r>
            <a:r>
              <a:rPr lang="zh-CN" altLang="en-US" sz="2000" b="1" i="0">
                <a:latin typeface="黑体" pitchFamily="49" charset="-122"/>
                <a:ea typeface="黑体" pitchFamily="49" charset="-122"/>
              </a:rPr>
              <a:t>的要求，每个专业都要实行合作教育，充分用好校外优质资源，为应用技术型人才创建新的培养基地和平台。根据专业特点合作方式可以多样化。校内外培养基地相结合，保证每个学生都有专业实践岗位。</a:t>
            </a:r>
          </a:p>
        </p:txBody>
      </p:sp>
      <p:grpSp>
        <p:nvGrpSpPr>
          <p:cNvPr id="2" name="Group 7"/>
          <p:cNvGrpSpPr>
            <a:grpSpLocks/>
          </p:cNvGrpSpPr>
          <p:nvPr/>
        </p:nvGrpSpPr>
        <p:grpSpPr bwMode="auto">
          <a:xfrm>
            <a:off x="928688" y="2571750"/>
            <a:ext cx="1041400" cy="908050"/>
            <a:chOff x="0" y="0"/>
            <a:chExt cx="827" cy="826"/>
          </a:xfrm>
        </p:grpSpPr>
        <p:sp>
          <p:nvSpPr>
            <p:cNvPr id="65555" name="Oval 6"/>
            <p:cNvSpPr>
              <a:spLocks noChangeArrowheads="1"/>
            </p:cNvSpPr>
            <p:nvPr/>
          </p:nvSpPr>
          <p:spPr bwMode="auto">
            <a:xfrm>
              <a:off x="0" y="0"/>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a typeface="华文细黑" pitchFamily="2" charset="-122"/>
              </a:endParaRPr>
            </a:p>
          </p:txBody>
        </p:sp>
        <p:sp>
          <p:nvSpPr>
            <p:cNvPr id="65556" name="Oval 7"/>
            <p:cNvSpPr>
              <a:spLocks noChangeArrowheads="1"/>
            </p:cNvSpPr>
            <p:nvPr/>
          </p:nvSpPr>
          <p:spPr bwMode="auto">
            <a:xfrm>
              <a:off x="34" y="34"/>
              <a:ext cx="758" cy="758"/>
            </a:xfrm>
            <a:prstGeom prst="ellipse">
              <a:avLst/>
            </a:prstGeom>
            <a:noFill/>
            <a:ln w="38100">
              <a:solidFill>
                <a:schemeClr val="accent1">
                  <a:alpha val="52940"/>
                </a:schemeClr>
              </a:solidFill>
              <a:round/>
              <a:headEnd/>
              <a:tailEnd/>
            </a:ln>
          </p:spPr>
          <p:txBody>
            <a:bodyPr wrap="none" anchor="ctr"/>
            <a:lstStyle/>
            <a:p>
              <a:endParaRPr lang="zh-CN" altLang="en-US">
                <a:latin typeface="Calibri" pitchFamily="34" charset="0"/>
                <a:ea typeface="华文细黑" pitchFamily="2" charset="-122"/>
              </a:endParaRPr>
            </a:p>
          </p:txBody>
        </p:sp>
        <p:sp>
          <p:nvSpPr>
            <p:cNvPr id="65557" name="Oval 8"/>
            <p:cNvSpPr>
              <a:spLocks noChangeArrowheads="1"/>
            </p:cNvSpPr>
            <p:nvPr/>
          </p:nvSpPr>
          <p:spPr bwMode="auto">
            <a:xfrm>
              <a:off x="68" y="70"/>
              <a:ext cx="690" cy="690"/>
            </a:xfrm>
            <a:prstGeom prst="ellipse">
              <a:avLst/>
            </a:prstGeom>
            <a:noFill/>
            <a:ln w="38100">
              <a:solidFill>
                <a:schemeClr val="accent1">
                  <a:alpha val="25098"/>
                </a:schemeClr>
              </a:solidFill>
              <a:round/>
              <a:headEnd/>
              <a:tailEnd/>
            </a:ln>
          </p:spPr>
          <p:txBody>
            <a:bodyPr wrap="none" anchor="ctr"/>
            <a:lstStyle/>
            <a:p>
              <a:endParaRPr lang="zh-CN" altLang="en-US">
                <a:latin typeface="Calibri" pitchFamily="34" charset="0"/>
                <a:ea typeface="华文细黑" pitchFamily="2" charset="-122"/>
              </a:endParaRPr>
            </a:p>
          </p:txBody>
        </p:sp>
      </p:grpSp>
      <p:sp>
        <p:nvSpPr>
          <p:cNvPr id="65542" name="Text Box 9"/>
          <p:cNvSpPr txBox="1">
            <a:spLocks noChangeArrowheads="1"/>
          </p:cNvSpPr>
          <p:nvPr/>
        </p:nvSpPr>
        <p:spPr bwMode="auto">
          <a:xfrm>
            <a:off x="1000125" y="2779713"/>
            <a:ext cx="911225" cy="460375"/>
          </a:xfrm>
          <a:prstGeom prst="rect">
            <a:avLst/>
          </a:prstGeom>
          <a:noFill/>
          <a:ln w="9525">
            <a:noFill/>
            <a:miter lim="800000"/>
            <a:headEnd/>
            <a:tailEnd/>
          </a:ln>
        </p:spPr>
        <p:txBody>
          <a:bodyPr>
            <a:spAutoFit/>
          </a:bodyPr>
          <a:lstStyle/>
          <a:p>
            <a:pPr algn="ctr">
              <a:spcBef>
                <a:spcPct val="50000"/>
              </a:spcBef>
            </a:pPr>
            <a:r>
              <a:rPr lang="en-US" altLang="zh-CN" sz="2400" b="1">
                <a:latin typeface="Times New Roman" pitchFamily="18" charset="0"/>
                <a:ea typeface="华文细黑" pitchFamily="2" charset="-122"/>
              </a:rPr>
              <a:t>(1)</a:t>
            </a:r>
          </a:p>
        </p:txBody>
      </p:sp>
      <p:sp>
        <p:nvSpPr>
          <p:cNvPr id="65543" name="AutoShape 10"/>
          <p:cNvSpPr>
            <a:spLocks noChangeArrowheads="1"/>
          </p:cNvSpPr>
          <p:nvPr/>
        </p:nvSpPr>
        <p:spPr bwMode="auto">
          <a:xfrm>
            <a:off x="1643063" y="5102225"/>
            <a:ext cx="6143625" cy="1255713"/>
          </a:xfrm>
          <a:prstGeom prst="roundRect">
            <a:avLst>
              <a:gd name="adj" fmla="val 12727"/>
            </a:avLst>
          </a:prstGeom>
          <a:solidFill>
            <a:schemeClr val="accent2"/>
          </a:solidFill>
          <a:ln w="9525">
            <a:noFill/>
            <a:round/>
            <a:headEnd/>
            <a:tailEnd/>
          </a:ln>
        </p:spPr>
        <p:txBody>
          <a:bodyPr wrap="none" anchor="ctr"/>
          <a:lstStyle/>
          <a:p>
            <a:endParaRPr lang="zh-CN" altLang="en-US">
              <a:latin typeface="Calibri" pitchFamily="34" charset="0"/>
              <a:ea typeface="华文细黑" pitchFamily="2" charset="-122"/>
            </a:endParaRPr>
          </a:p>
        </p:txBody>
      </p:sp>
      <p:sp>
        <p:nvSpPr>
          <p:cNvPr id="65544" name="Text Box 11"/>
          <p:cNvSpPr txBox="1">
            <a:spLocks noChangeArrowheads="1"/>
          </p:cNvSpPr>
          <p:nvPr/>
        </p:nvSpPr>
        <p:spPr bwMode="auto">
          <a:xfrm>
            <a:off x="1835150" y="5157788"/>
            <a:ext cx="5597525" cy="1139825"/>
          </a:xfrm>
          <a:prstGeom prst="rect">
            <a:avLst/>
          </a:prstGeom>
          <a:noFill/>
          <a:ln w="9525">
            <a:noFill/>
            <a:miter lim="800000"/>
            <a:headEnd/>
            <a:tailEnd/>
          </a:ln>
        </p:spPr>
        <p:txBody>
          <a:bodyPr>
            <a:spAutoFit/>
          </a:bodyPr>
          <a:lstStyle/>
          <a:p>
            <a:pPr>
              <a:lnSpc>
                <a:spcPts val="2800"/>
              </a:lnSpc>
            </a:pPr>
            <a:r>
              <a:rPr lang="zh-CN" altLang="en-US" sz="2000" b="1" i="0">
                <a:solidFill>
                  <a:schemeClr val="bg1"/>
                </a:solidFill>
                <a:latin typeface="黑体" pitchFamily="49" charset="-122"/>
                <a:ea typeface="黑体" pitchFamily="49" charset="-122"/>
              </a:rPr>
              <a:t>        每个专业都要组建教学指导委员会，负责人才需求调查、培养方案制定和课程体系的建设，其中校外行业或用人单位专家至少占</a:t>
            </a:r>
            <a:r>
              <a:rPr lang="en-US" altLang="zh-CN" sz="2000" b="1" i="0">
                <a:solidFill>
                  <a:schemeClr val="bg1"/>
                </a:solidFill>
                <a:latin typeface="黑体" pitchFamily="49" charset="-122"/>
                <a:ea typeface="黑体" pitchFamily="49" charset="-122"/>
              </a:rPr>
              <a:t>50%</a:t>
            </a:r>
            <a:r>
              <a:rPr lang="zh-CN" altLang="en-US" sz="2000" b="1" i="0">
                <a:solidFill>
                  <a:schemeClr val="bg1"/>
                </a:solidFill>
                <a:latin typeface="黑体" pitchFamily="49" charset="-122"/>
                <a:ea typeface="黑体" pitchFamily="49" charset="-122"/>
              </a:rPr>
              <a:t>。</a:t>
            </a:r>
          </a:p>
        </p:txBody>
      </p:sp>
      <p:grpSp>
        <p:nvGrpSpPr>
          <p:cNvPr id="3" name="组合 44"/>
          <p:cNvGrpSpPr>
            <a:grpSpLocks/>
          </p:cNvGrpSpPr>
          <p:nvPr/>
        </p:nvGrpSpPr>
        <p:grpSpPr bwMode="auto">
          <a:xfrm>
            <a:off x="7408863" y="4986338"/>
            <a:ext cx="1020762" cy="1014412"/>
            <a:chOff x="0" y="0"/>
            <a:chExt cx="1020726" cy="1013998"/>
          </a:xfrm>
        </p:grpSpPr>
        <p:grpSp>
          <p:nvGrpSpPr>
            <p:cNvPr id="4" name="Group 14"/>
            <p:cNvGrpSpPr>
              <a:grpSpLocks/>
            </p:cNvGrpSpPr>
            <p:nvPr/>
          </p:nvGrpSpPr>
          <p:grpSpPr bwMode="auto">
            <a:xfrm>
              <a:off x="0" y="0"/>
              <a:ext cx="1020726" cy="1013998"/>
              <a:chOff x="0" y="0"/>
              <a:chExt cx="827" cy="826"/>
            </a:xfrm>
          </p:grpSpPr>
          <p:sp>
            <p:nvSpPr>
              <p:cNvPr id="65552" name="Oval 13"/>
              <p:cNvSpPr>
                <a:spLocks noChangeArrowheads="1"/>
              </p:cNvSpPr>
              <p:nvPr/>
            </p:nvSpPr>
            <p:spPr bwMode="auto">
              <a:xfrm>
                <a:off x="0" y="0"/>
                <a:ext cx="827" cy="826"/>
              </a:xfrm>
              <a:prstGeom prst="ellipse">
                <a:avLst/>
              </a:prstGeom>
              <a:solidFill>
                <a:srgbClr val="F8F8F8"/>
              </a:solidFill>
              <a:ln w="38100">
                <a:solidFill>
                  <a:schemeClr val="accent2"/>
                </a:solidFill>
                <a:round/>
                <a:headEnd/>
                <a:tailEnd/>
              </a:ln>
            </p:spPr>
            <p:txBody>
              <a:bodyPr wrap="none" anchor="ctr"/>
              <a:lstStyle/>
              <a:p>
                <a:endParaRPr lang="zh-CN" altLang="en-US">
                  <a:latin typeface="Calibri" pitchFamily="34" charset="0"/>
                  <a:ea typeface="华文细黑" pitchFamily="2" charset="-122"/>
                </a:endParaRPr>
              </a:p>
            </p:txBody>
          </p:sp>
          <p:sp>
            <p:nvSpPr>
              <p:cNvPr id="65553" name="Oval 14"/>
              <p:cNvSpPr>
                <a:spLocks noChangeArrowheads="1"/>
              </p:cNvSpPr>
              <p:nvPr/>
            </p:nvSpPr>
            <p:spPr bwMode="auto">
              <a:xfrm>
                <a:off x="34" y="34"/>
                <a:ext cx="758" cy="758"/>
              </a:xfrm>
              <a:prstGeom prst="ellipse">
                <a:avLst/>
              </a:prstGeom>
              <a:noFill/>
              <a:ln w="38100">
                <a:solidFill>
                  <a:schemeClr val="accent2">
                    <a:alpha val="52940"/>
                  </a:schemeClr>
                </a:solidFill>
                <a:round/>
                <a:headEnd/>
                <a:tailEnd/>
              </a:ln>
            </p:spPr>
            <p:txBody>
              <a:bodyPr wrap="none" anchor="ctr"/>
              <a:lstStyle/>
              <a:p>
                <a:endParaRPr lang="zh-CN" altLang="en-US">
                  <a:latin typeface="Calibri" pitchFamily="34" charset="0"/>
                  <a:ea typeface="华文细黑" pitchFamily="2" charset="-122"/>
                </a:endParaRPr>
              </a:p>
            </p:txBody>
          </p:sp>
          <p:sp>
            <p:nvSpPr>
              <p:cNvPr id="65554" name="Oval 15"/>
              <p:cNvSpPr>
                <a:spLocks noChangeArrowheads="1"/>
              </p:cNvSpPr>
              <p:nvPr/>
            </p:nvSpPr>
            <p:spPr bwMode="auto">
              <a:xfrm>
                <a:off x="68" y="70"/>
                <a:ext cx="690" cy="690"/>
              </a:xfrm>
              <a:prstGeom prst="ellipse">
                <a:avLst/>
              </a:prstGeom>
              <a:noFill/>
              <a:ln w="38100">
                <a:solidFill>
                  <a:schemeClr val="accent2">
                    <a:alpha val="25098"/>
                  </a:schemeClr>
                </a:solidFill>
                <a:round/>
                <a:headEnd/>
                <a:tailEnd/>
              </a:ln>
            </p:spPr>
            <p:txBody>
              <a:bodyPr wrap="none" anchor="ctr"/>
              <a:lstStyle/>
              <a:p>
                <a:endParaRPr lang="zh-CN" altLang="en-US">
                  <a:latin typeface="Calibri" pitchFamily="34" charset="0"/>
                  <a:ea typeface="华文细黑" pitchFamily="2" charset="-122"/>
                </a:endParaRPr>
              </a:p>
            </p:txBody>
          </p:sp>
        </p:grpSp>
        <p:sp>
          <p:nvSpPr>
            <p:cNvPr id="65551" name="Text Box 16"/>
            <p:cNvSpPr txBox="1">
              <a:spLocks noChangeArrowheads="1"/>
            </p:cNvSpPr>
            <p:nvPr/>
          </p:nvSpPr>
          <p:spPr bwMode="auto">
            <a:xfrm>
              <a:off x="67512" y="279858"/>
              <a:ext cx="891172" cy="461665"/>
            </a:xfrm>
            <a:prstGeom prst="rect">
              <a:avLst/>
            </a:prstGeom>
            <a:noFill/>
            <a:ln w="9525">
              <a:noFill/>
              <a:miter lim="800000"/>
              <a:headEnd/>
              <a:tailEnd/>
            </a:ln>
          </p:spPr>
          <p:txBody>
            <a:bodyPr>
              <a:spAutoFit/>
            </a:bodyPr>
            <a:lstStyle/>
            <a:p>
              <a:pPr algn="ctr">
                <a:spcBef>
                  <a:spcPct val="50000"/>
                </a:spcBef>
              </a:pPr>
              <a:r>
                <a:rPr lang="en-US" altLang="zh-CN" sz="2400" b="1">
                  <a:latin typeface="Times New Roman" pitchFamily="18" charset="0"/>
                  <a:ea typeface="华文细黑" pitchFamily="2" charset="-122"/>
                </a:rPr>
                <a:t>(2)</a:t>
              </a:r>
            </a:p>
          </p:txBody>
        </p:sp>
      </p:grpSp>
      <p:sp>
        <p:nvSpPr>
          <p:cNvPr id="65546" name="Rectangle 2"/>
          <p:cNvSpPr txBox="1">
            <a:spLocks noChangeArrowheads="1"/>
          </p:cNvSpPr>
          <p:nvPr/>
        </p:nvSpPr>
        <p:spPr bwMode="auto">
          <a:xfrm>
            <a:off x="936625" y="620688"/>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65547" name="Rectangle 7"/>
          <p:cNvSpPr>
            <a:spLocks noChangeArrowheads="1"/>
          </p:cNvSpPr>
          <p:nvPr/>
        </p:nvSpPr>
        <p:spPr bwMode="auto">
          <a:xfrm>
            <a:off x="3919538" y="1860550"/>
            <a:ext cx="3887787"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latin typeface="黑体" pitchFamily="49" charset="-122"/>
                <a:ea typeface="黑体" pitchFamily="49" charset="-122"/>
              </a:rPr>
              <a:t>产教融合、校企合作</a:t>
            </a:r>
            <a:endParaRPr lang="zh-CN" altLang="en-US" sz="2200" b="1" i="0">
              <a:ea typeface="华文细黑" pitchFamily="2" charset="-122"/>
            </a:endParaRPr>
          </a:p>
        </p:txBody>
      </p:sp>
      <p:sp>
        <p:nvSpPr>
          <p:cNvPr id="65548" name="Rectangle 8"/>
          <p:cNvSpPr>
            <a:spLocks noChangeArrowheads="1"/>
          </p:cNvSpPr>
          <p:nvPr/>
        </p:nvSpPr>
        <p:spPr bwMode="auto">
          <a:xfrm>
            <a:off x="1577975" y="1962150"/>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3. </a:t>
            </a:r>
            <a:r>
              <a:rPr lang="zh-CN" altLang="en-US" sz="2300" b="1" i="0">
                <a:solidFill>
                  <a:schemeClr val="bg1"/>
                </a:solidFill>
                <a:ea typeface="华文细黑" pitchFamily="2" charset="-122"/>
              </a:rPr>
              <a:t>培养道路转型</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3"/>
          <p:cNvSpPr txBox="1">
            <a:spLocks noGrp="1" noChangeArrowheads="1"/>
          </p:cNvSpPr>
          <p:nvPr/>
        </p:nvSpPr>
        <p:spPr bwMode="auto">
          <a:xfrm>
            <a:off x="7235825" y="6453188"/>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CA0F2092-B3DD-41A6-803F-17E373573723}" type="slidenum">
              <a:rPr lang="zh-CN" altLang="en-US" sz="1000" b="1">
                <a:ea typeface="华文细黑" pitchFamily="2" charset="-122"/>
              </a:rPr>
              <a:pPr algn="r" eaLnBrk="0" hangingPunct="0"/>
              <a:t>53</a:t>
            </a:fld>
            <a:endParaRPr lang="en-US" altLang="zh-CN" sz="1000" b="1">
              <a:ea typeface="华文细黑" pitchFamily="2" charset="-122"/>
            </a:endParaRPr>
          </a:p>
        </p:txBody>
      </p:sp>
      <p:sp>
        <p:nvSpPr>
          <p:cNvPr id="66563" name="文本框 13"/>
          <p:cNvSpPr txBox="1">
            <a:spLocks noChangeArrowheads="1"/>
          </p:cNvSpPr>
          <p:nvPr/>
        </p:nvSpPr>
        <p:spPr bwMode="auto">
          <a:xfrm>
            <a:off x="3013075" y="3219450"/>
            <a:ext cx="5303838" cy="2605088"/>
          </a:xfrm>
          <a:prstGeom prst="rect">
            <a:avLst/>
          </a:prstGeom>
          <a:noFill/>
          <a:ln w="9525">
            <a:noFill/>
            <a:miter lim="800000"/>
            <a:headEnd/>
            <a:tailEnd/>
          </a:ln>
        </p:spPr>
        <p:txBody>
          <a:bodyPr>
            <a:spAutoFit/>
          </a:bodyPr>
          <a:lstStyle/>
          <a:p>
            <a:pPr eaLnBrk="0" hangingPunct="0">
              <a:lnSpc>
                <a:spcPts val="2800"/>
              </a:lnSpc>
            </a:pPr>
            <a:r>
              <a:rPr lang="zh-CN" altLang="en-US" sz="2400" b="1" i="0" dirty="0">
                <a:ea typeface="华文细黑" pitchFamily="2" charset="-122"/>
              </a:rPr>
              <a:t>       </a:t>
            </a:r>
            <a:r>
              <a:rPr lang="zh-CN" altLang="en-US" sz="2400" b="1" i="0" dirty="0">
                <a:latin typeface="黑体" pitchFamily="49" charset="-122"/>
                <a:ea typeface="黑体" pitchFamily="49" charset="-122"/>
              </a:rPr>
              <a:t>邀请用人单位直接参与课程设计、评价和国际先进课程的引进，积极推行基于实际应用的案例教学、项目教学和虚拟现实技术应用，专业课程运用真实任务、真实案例教学的</a:t>
            </a:r>
            <a:r>
              <a:rPr lang="zh-CN" altLang="en-US" sz="2400" b="1" i="0" dirty="0" smtClean="0">
                <a:latin typeface="黑体" pitchFamily="49" charset="-122"/>
                <a:ea typeface="黑体" pitchFamily="49" charset="-122"/>
              </a:rPr>
              <a:t>覆盖率尽可能高，</a:t>
            </a:r>
            <a:r>
              <a:rPr lang="zh-CN" altLang="en-US" sz="2400" b="1" i="0" dirty="0">
                <a:latin typeface="黑体" pitchFamily="49" charset="-122"/>
                <a:ea typeface="黑体" pitchFamily="49" charset="-122"/>
              </a:rPr>
              <a:t>主干专业课程用人单位的</a:t>
            </a:r>
            <a:r>
              <a:rPr lang="zh-CN" altLang="en-US" sz="2400" b="1" i="0" dirty="0" smtClean="0">
                <a:latin typeface="黑体" pitchFamily="49" charset="-122"/>
                <a:ea typeface="黑体" pitchFamily="49" charset="-122"/>
              </a:rPr>
              <a:t>参与率</a:t>
            </a:r>
            <a:r>
              <a:rPr lang="zh-CN" altLang="en-US" sz="2400" b="1" dirty="0" smtClean="0">
                <a:latin typeface="黑体" pitchFamily="49" charset="-122"/>
                <a:ea typeface="黑体" pitchFamily="49" charset="-122"/>
              </a:rPr>
              <a:t>尽可能高</a:t>
            </a:r>
            <a:r>
              <a:rPr lang="zh-CN" altLang="en-US" sz="2400" b="1" i="0" dirty="0" smtClean="0">
                <a:latin typeface="黑体" pitchFamily="49" charset="-122"/>
                <a:ea typeface="黑体" pitchFamily="49" charset="-122"/>
              </a:rPr>
              <a:t>。</a:t>
            </a:r>
            <a:endParaRPr lang="en-US" sz="2400" b="1" i="0" dirty="0">
              <a:latin typeface="黑体" pitchFamily="49" charset="-122"/>
              <a:ea typeface="黑体" pitchFamily="49" charset="-122"/>
            </a:endParaRPr>
          </a:p>
        </p:txBody>
      </p:sp>
      <p:sp>
        <p:nvSpPr>
          <p:cNvPr id="66564" name="Rectangle 2"/>
          <p:cNvSpPr txBox="1">
            <a:spLocks noChangeArrowheads="1"/>
          </p:cNvSpPr>
          <p:nvPr/>
        </p:nvSpPr>
        <p:spPr bwMode="auto">
          <a:xfrm>
            <a:off x="936625" y="764704"/>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66565" name="Rectangle 7"/>
          <p:cNvSpPr>
            <a:spLocks noChangeArrowheads="1"/>
          </p:cNvSpPr>
          <p:nvPr/>
        </p:nvSpPr>
        <p:spPr bwMode="auto">
          <a:xfrm>
            <a:off x="3827463" y="1889125"/>
            <a:ext cx="3887787"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ea typeface="华文细黑" pitchFamily="2" charset="-122"/>
              </a:rPr>
              <a:t>强化教学改革</a:t>
            </a:r>
          </a:p>
        </p:txBody>
      </p:sp>
      <p:sp>
        <p:nvSpPr>
          <p:cNvPr id="66566" name="Rectangle 8"/>
          <p:cNvSpPr>
            <a:spLocks noChangeArrowheads="1"/>
          </p:cNvSpPr>
          <p:nvPr/>
        </p:nvSpPr>
        <p:spPr bwMode="auto">
          <a:xfrm>
            <a:off x="1485900" y="1990725"/>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4. </a:t>
            </a:r>
            <a:r>
              <a:rPr lang="zh-CN" altLang="en-US" sz="2300" b="1" i="0">
                <a:solidFill>
                  <a:schemeClr val="bg1"/>
                </a:solidFill>
                <a:ea typeface="华文细黑" pitchFamily="2" charset="-122"/>
              </a:rPr>
              <a:t>教学模式转型</a:t>
            </a:r>
          </a:p>
        </p:txBody>
      </p:sp>
      <p:grpSp>
        <p:nvGrpSpPr>
          <p:cNvPr id="2" name="组合 31"/>
          <p:cNvGrpSpPr>
            <a:grpSpLocks/>
          </p:cNvGrpSpPr>
          <p:nvPr/>
        </p:nvGrpSpPr>
        <p:grpSpPr bwMode="auto">
          <a:xfrm flipV="1">
            <a:off x="1363663" y="3278188"/>
            <a:ext cx="1576387" cy="1066800"/>
            <a:chOff x="0" y="0"/>
            <a:chExt cx="1576387" cy="1066800"/>
          </a:xfrm>
        </p:grpSpPr>
        <p:sp>
          <p:nvSpPr>
            <p:cNvPr id="66573" name="自选图形 7"/>
            <p:cNvSpPr>
              <a:spLocks noChangeArrowheads="1"/>
            </p:cNvSpPr>
            <p:nvPr/>
          </p:nvSpPr>
          <p:spPr bwMode="auto">
            <a:xfrm rot="16200000" flipV="1">
              <a:off x="254794" y="-254794"/>
              <a:ext cx="1066800" cy="1576387"/>
            </a:xfrm>
            <a:prstGeom prst="chevron">
              <a:avLst>
                <a:gd name="adj" fmla="val 34597"/>
              </a:avLst>
            </a:prstGeom>
            <a:gradFill rotWithShape="1">
              <a:gsLst>
                <a:gs pos="0">
                  <a:srgbClr val="E9E9E9"/>
                </a:gs>
                <a:gs pos="100000">
                  <a:srgbClr val="C0C0C0"/>
                </a:gs>
              </a:gsLst>
              <a:lin ang="0" scaled="1"/>
            </a:gradFill>
            <a:ln w="9525">
              <a:miter lim="800000"/>
              <a:headEnd/>
              <a:tailEnd/>
            </a:ln>
            <a:scene3d>
              <a:camera prst="legacyPerspectiveBottom"/>
              <a:lightRig rig="legacyFlat2" dir="t"/>
            </a:scene3d>
            <a:sp3d extrusionH="430200" prstMaterial="legacyPlastic">
              <a:bevelT w="13500" h="13500" prst="angle"/>
              <a:bevelB w="13500" h="13500" prst="angle"/>
              <a:extrusionClr>
                <a:srgbClr val="C0C0C0"/>
              </a:extrusionClr>
            </a:sp3d>
          </p:spPr>
          <p:txBody>
            <a:bodyPr wrap="none" anchor="ctr">
              <a:flatTx/>
            </a:bodyPr>
            <a:lstStyle/>
            <a:p>
              <a:endParaRPr lang="zh-CN" altLang="en-US">
                <a:ea typeface="华文细黑" pitchFamily="2" charset="-122"/>
              </a:endParaRPr>
            </a:p>
          </p:txBody>
        </p:sp>
        <p:sp>
          <p:nvSpPr>
            <p:cNvPr id="66574" name="文本框 11"/>
            <p:cNvSpPr txBox="1">
              <a:spLocks noChangeArrowheads="1"/>
            </p:cNvSpPr>
            <p:nvPr/>
          </p:nvSpPr>
          <p:spPr bwMode="auto">
            <a:xfrm>
              <a:off x="93662" y="303212"/>
              <a:ext cx="1374775" cy="336550"/>
            </a:xfrm>
            <a:prstGeom prst="rect">
              <a:avLst/>
            </a:prstGeom>
            <a:noFill/>
            <a:ln w="9525">
              <a:noFill/>
              <a:miter lim="800000"/>
              <a:headEnd/>
              <a:tailEnd/>
            </a:ln>
          </p:spPr>
          <p:txBody>
            <a:bodyPr>
              <a:spAutoFit/>
            </a:bodyPr>
            <a:lstStyle/>
            <a:p>
              <a:pPr algn="ctr">
                <a:spcBef>
                  <a:spcPct val="50000"/>
                </a:spcBef>
              </a:pPr>
              <a:r>
                <a:rPr lang="zh-CN" altLang="en-US" sz="1600" b="1">
                  <a:ea typeface="华文细黑" pitchFamily="2" charset="-122"/>
                </a:rPr>
                <a:t>（</a:t>
              </a:r>
              <a:r>
                <a:rPr lang="en-US" altLang="zh-CN" sz="1600" b="1">
                  <a:ea typeface="华文细黑" pitchFamily="2" charset="-122"/>
                </a:rPr>
                <a:t>3</a:t>
              </a:r>
              <a:r>
                <a:rPr lang="zh-CN" altLang="en-US" sz="1600" b="1">
                  <a:ea typeface="华文细黑" pitchFamily="2" charset="-122"/>
                </a:rPr>
                <a:t>）</a:t>
              </a:r>
              <a:endParaRPr lang="en-US" sz="1600" b="1">
                <a:ea typeface="华文细黑" pitchFamily="2" charset="-122"/>
              </a:endParaRPr>
            </a:p>
          </p:txBody>
        </p:sp>
      </p:grpSp>
      <p:grpSp>
        <p:nvGrpSpPr>
          <p:cNvPr id="3" name="组合 38"/>
          <p:cNvGrpSpPr>
            <a:grpSpLocks/>
          </p:cNvGrpSpPr>
          <p:nvPr/>
        </p:nvGrpSpPr>
        <p:grpSpPr bwMode="auto">
          <a:xfrm flipV="1">
            <a:off x="1382713" y="3262313"/>
            <a:ext cx="1576387" cy="1068387"/>
            <a:chOff x="0" y="0"/>
            <a:chExt cx="1576387" cy="1066800"/>
          </a:xfrm>
        </p:grpSpPr>
        <p:sp>
          <p:nvSpPr>
            <p:cNvPr id="66571" name="自选图形 7"/>
            <p:cNvSpPr>
              <a:spLocks noChangeArrowheads="1"/>
            </p:cNvSpPr>
            <p:nvPr/>
          </p:nvSpPr>
          <p:spPr bwMode="auto">
            <a:xfrm rot="16200000" flipV="1">
              <a:off x="254794" y="-254794"/>
              <a:ext cx="1066800" cy="1576387"/>
            </a:xfrm>
            <a:prstGeom prst="chevron">
              <a:avLst>
                <a:gd name="adj" fmla="val 34597"/>
              </a:avLst>
            </a:prstGeom>
            <a:gradFill rotWithShape="1">
              <a:gsLst>
                <a:gs pos="0">
                  <a:srgbClr val="E9E9E9"/>
                </a:gs>
                <a:gs pos="100000">
                  <a:srgbClr val="C0C0C0"/>
                </a:gs>
              </a:gsLst>
              <a:lin ang="0" scaled="1"/>
            </a:gradFill>
            <a:ln w="9525">
              <a:miter lim="800000"/>
              <a:headEnd/>
              <a:tailEnd/>
            </a:ln>
            <a:scene3d>
              <a:camera prst="legacyPerspectiveBottom"/>
              <a:lightRig rig="legacyFlat2" dir="t"/>
            </a:scene3d>
            <a:sp3d extrusionH="430200" prstMaterial="legacyPlastic">
              <a:bevelT w="13500" h="13500" prst="angle"/>
              <a:bevelB w="13500" h="13500" prst="angle"/>
              <a:extrusionClr>
                <a:srgbClr val="C0C0C0"/>
              </a:extrusionClr>
            </a:sp3d>
          </p:spPr>
          <p:txBody>
            <a:bodyPr wrap="none" anchor="ctr">
              <a:flatTx/>
            </a:bodyPr>
            <a:lstStyle/>
            <a:p>
              <a:endParaRPr lang="zh-CN" altLang="en-US">
                <a:ea typeface="华文细黑" pitchFamily="2" charset="-122"/>
              </a:endParaRPr>
            </a:p>
          </p:txBody>
        </p:sp>
        <p:sp>
          <p:nvSpPr>
            <p:cNvPr id="66572" name="文本框 11"/>
            <p:cNvSpPr txBox="1">
              <a:spLocks noChangeArrowheads="1"/>
            </p:cNvSpPr>
            <p:nvPr/>
          </p:nvSpPr>
          <p:spPr bwMode="auto">
            <a:xfrm flipV="1">
              <a:off x="93662" y="303212"/>
              <a:ext cx="1374775" cy="336550"/>
            </a:xfrm>
            <a:prstGeom prst="rect">
              <a:avLst/>
            </a:prstGeom>
            <a:noFill/>
            <a:ln w="9525">
              <a:noFill/>
              <a:miter lim="800000"/>
              <a:headEnd/>
              <a:tailEnd/>
            </a:ln>
          </p:spPr>
          <p:txBody>
            <a:bodyPr>
              <a:spAutoFit/>
            </a:bodyPr>
            <a:lstStyle/>
            <a:p>
              <a:pPr algn="ctr">
                <a:spcBef>
                  <a:spcPct val="50000"/>
                </a:spcBef>
              </a:pPr>
              <a:r>
                <a:rPr lang="zh-CN" altLang="en-US" sz="1600" b="1">
                  <a:ea typeface="华文细黑" pitchFamily="2" charset="-122"/>
                </a:rPr>
                <a:t>（1）</a:t>
              </a:r>
              <a:endParaRPr lang="en-US" sz="1600" b="1">
                <a:ea typeface="华文细黑" pitchFamily="2" charset="-122"/>
              </a:endParaRPr>
            </a:p>
          </p:txBody>
        </p:sp>
      </p:grpSp>
      <p:sp>
        <p:nvSpPr>
          <p:cNvPr id="66569" name="Text Box 13"/>
          <p:cNvSpPr txBox="1">
            <a:spLocks noChangeArrowheads="1"/>
          </p:cNvSpPr>
          <p:nvPr/>
        </p:nvSpPr>
        <p:spPr bwMode="auto">
          <a:xfrm>
            <a:off x="873125" y="2740025"/>
            <a:ext cx="7775575" cy="427038"/>
          </a:xfrm>
          <a:prstGeom prst="rect">
            <a:avLst/>
          </a:prstGeom>
          <a:noFill/>
          <a:ln w="9525">
            <a:noFill/>
            <a:miter lim="800000"/>
            <a:headEnd/>
            <a:tailEnd/>
          </a:ln>
        </p:spPr>
        <p:txBody>
          <a:bodyPr>
            <a:spAutoFit/>
          </a:bodyPr>
          <a:lstStyle/>
          <a:p>
            <a:r>
              <a:rPr lang="zh-CN" altLang="en-US" sz="2200" b="1" i="0">
                <a:ea typeface="华文细黑" pitchFamily="2" charset="-122"/>
                <a:sym typeface="Arial" charset="0"/>
              </a:rPr>
              <a:t>教学模式是教学的组织形式和实现方式，包括教学方式与方法。</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blackWhite">
          <a:xfrm>
            <a:off x="1428728" y="1571612"/>
            <a:ext cx="6500858" cy="3714776"/>
          </a:xfrm>
          <a:prstGeom prst="roundRect">
            <a:avLst>
              <a:gd name="adj" fmla="val 9106"/>
            </a:avLst>
          </a:prstGeom>
          <a:solidFill>
            <a:srgbClr val="660066"/>
          </a:solidFill>
          <a:ln w="25400">
            <a:solidFill>
              <a:schemeClr val="tx1"/>
            </a:solidFill>
            <a:round/>
            <a:headEnd/>
            <a:tailEnd/>
          </a:ln>
          <a:effectLst/>
        </p:spPr>
        <p:txBody>
          <a:bodyPr wrap="none" anchor="ctr"/>
          <a:lstStyle/>
          <a:p>
            <a:pPr algn="ctr">
              <a:spcBef>
                <a:spcPct val="50000"/>
              </a:spcBef>
              <a:defRPr/>
            </a:pPr>
            <a:r>
              <a:rPr lang="zh-CN" altLang="en-US" b="1" dirty="0" smtClean="0">
                <a:solidFill>
                  <a:schemeClr val="tx2"/>
                </a:solidFill>
              </a:rPr>
              <a:t> </a:t>
            </a:r>
            <a:endParaRPr lang="en-US" altLang="zh-CN" dirty="0">
              <a:solidFill>
                <a:schemeClr val="tx2"/>
              </a:solidFill>
            </a:endParaRPr>
          </a:p>
        </p:txBody>
      </p:sp>
      <p:sp>
        <p:nvSpPr>
          <p:cNvPr id="3" name="TextBox 2"/>
          <p:cNvSpPr txBox="1"/>
          <p:nvPr/>
        </p:nvSpPr>
        <p:spPr>
          <a:xfrm>
            <a:off x="1714480" y="1428736"/>
            <a:ext cx="6143668" cy="4081117"/>
          </a:xfrm>
          <a:prstGeom prst="rect">
            <a:avLst/>
          </a:prstGeom>
          <a:noFill/>
        </p:spPr>
        <p:txBody>
          <a:bodyPr wrap="square" rtlCol="0">
            <a:spAutoFit/>
          </a:bodyPr>
          <a:lstStyle/>
          <a:p>
            <a:pPr>
              <a:lnSpc>
                <a:spcPct val="120000"/>
              </a:lnSpc>
            </a:pPr>
            <a:r>
              <a:rPr lang="en-US" altLang="en-US" sz="2400" b="1" dirty="0" smtClean="0">
                <a:latin typeface="华文中宋" pitchFamily="2" charset="-122"/>
                <a:ea typeface="华文中宋" pitchFamily="2" charset="-122"/>
              </a:rPr>
              <a:t> </a:t>
            </a:r>
            <a:endParaRPr lang="zh-CN" altLang="en-US" sz="2400" b="1" dirty="0" smtClean="0">
              <a:latin typeface="华文中宋" pitchFamily="2" charset="-122"/>
              <a:ea typeface="华文中宋" pitchFamily="2" charset="-122"/>
            </a:endParaRPr>
          </a:p>
          <a:p>
            <a:pPr>
              <a:lnSpc>
                <a:spcPct val="120000"/>
              </a:lnSpc>
            </a:pPr>
            <a:r>
              <a:rPr lang="zh-CN" altLang="en-US" sz="2400" b="1" dirty="0" smtClean="0">
                <a:solidFill>
                  <a:schemeClr val="bg1"/>
                </a:solidFill>
                <a:latin typeface="华文中宋" pitchFamily="2" charset="-122"/>
                <a:ea typeface="华文中宋" pitchFamily="2" charset="-122"/>
              </a:rPr>
              <a:t>设计问题式、项目化、任务驱动的教学模式，以行业技能训练为核心，以技术设计、产品开发能力培养为主线，设计面向产业的技术需求，集技能实训、综合设计、产品研发为一体的任务驱动式实训项目体系，探索课内外、校内外联动、产学研一体化的应用型人才培养模式。</a:t>
            </a:r>
            <a:r>
              <a:rPr lang="en-US" altLang="en-US" sz="2400" b="1" dirty="0" smtClean="0">
                <a:solidFill>
                  <a:schemeClr val="bg1"/>
                </a:solidFill>
                <a:latin typeface="华文中宋" pitchFamily="2" charset="-122"/>
                <a:ea typeface="华文中宋" pitchFamily="2" charset="-122"/>
              </a:rPr>
              <a:t>	</a:t>
            </a:r>
            <a:endParaRPr lang="zh-CN" altLang="en-US" sz="2400" b="1" dirty="0" smtClean="0">
              <a:solidFill>
                <a:schemeClr val="bg1"/>
              </a:solidFill>
              <a:latin typeface="华文中宋" pitchFamily="2" charset="-122"/>
              <a:ea typeface="华文中宋" pitchFamily="2" charset="-122"/>
            </a:endParaRPr>
          </a:p>
          <a:p>
            <a:pPr>
              <a:lnSpc>
                <a:spcPct val="120000"/>
              </a:lnSpc>
            </a:pPr>
            <a:endParaRPr lang="zh-CN" altLang="en-US" sz="2400" b="1" dirty="0" smtClean="0">
              <a:latin typeface="华文中宋" pitchFamily="2" charset="-122"/>
              <a:ea typeface="华文中宋" pitchFamily="2" charset="-122"/>
            </a:endParaRP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3"/>
          <p:cNvSpPr txBox="1">
            <a:spLocks noGrp="1" noChangeArrowheads="1"/>
          </p:cNvSpPr>
          <p:nvPr/>
        </p:nvSpPr>
        <p:spPr bwMode="auto">
          <a:xfrm>
            <a:off x="7235825" y="6453188"/>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E1C3B54B-7E7F-408D-9FEE-0498FF34F1B4}" type="slidenum">
              <a:rPr lang="zh-CN" altLang="en-US" sz="1000" b="1">
                <a:ea typeface="华文细黑" pitchFamily="2" charset="-122"/>
              </a:rPr>
              <a:pPr algn="r" eaLnBrk="0" hangingPunct="0"/>
              <a:t>55</a:t>
            </a:fld>
            <a:endParaRPr lang="en-US" altLang="zh-CN" sz="1000" b="1">
              <a:ea typeface="华文细黑" pitchFamily="2" charset="-122"/>
            </a:endParaRPr>
          </a:p>
        </p:txBody>
      </p:sp>
      <p:sp>
        <p:nvSpPr>
          <p:cNvPr id="67587" name="文本框 13"/>
          <p:cNvSpPr txBox="1">
            <a:spLocks noChangeArrowheads="1"/>
          </p:cNvSpPr>
          <p:nvPr/>
        </p:nvSpPr>
        <p:spPr bwMode="auto">
          <a:xfrm>
            <a:off x="3059832" y="2924944"/>
            <a:ext cx="5473700" cy="2965450"/>
          </a:xfrm>
          <a:prstGeom prst="rect">
            <a:avLst/>
          </a:prstGeom>
          <a:noFill/>
          <a:ln w="9525">
            <a:noFill/>
            <a:miter lim="800000"/>
            <a:headEnd/>
            <a:tailEnd/>
          </a:ln>
        </p:spPr>
        <p:txBody>
          <a:bodyPr>
            <a:spAutoFit/>
          </a:bodyPr>
          <a:lstStyle/>
          <a:p>
            <a:pPr eaLnBrk="0" hangingPunct="0">
              <a:lnSpc>
                <a:spcPts val="2800"/>
              </a:lnSpc>
            </a:pPr>
            <a:r>
              <a:rPr lang="zh-CN" altLang="en-US" sz="2100" b="1" i="0" dirty="0">
                <a:ea typeface="华文细黑" pitchFamily="2" charset="-122"/>
              </a:rPr>
              <a:t>       </a:t>
            </a:r>
            <a:r>
              <a:rPr lang="zh-CN" altLang="en-US" sz="2400" b="1" i="0" dirty="0">
                <a:latin typeface="黑体" pitchFamily="49" charset="-122"/>
                <a:ea typeface="黑体" pitchFamily="49" charset="-122"/>
              </a:rPr>
              <a:t>强化课堂教学改革。教师用心设计问题情境，组织讨论课，使学生参与到课堂中来；通过布置问题式作业，引导学生自己查阅资料，开展课后讨论，实现探究式学习；教学过程以问题为主线，以综合为导向，以分析、质疑、多路径求解、理论与实验相结合等方法指导学生开展主动性学习。</a:t>
            </a:r>
          </a:p>
        </p:txBody>
      </p:sp>
      <p:sp>
        <p:nvSpPr>
          <p:cNvPr id="67588" name="Rectangle 2"/>
          <p:cNvSpPr txBox="1">
            <a:spLocks noChangeArrowheads="1"/>
          </p:cNvSpPr>
          <p:nvPr/>
        </p:nvSpPr>
        <p:spPr bwMode="auto">
          <a:xfrm>
            <a:off x="936625" y="692696"/>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67589" name="Rectangle 7"/>
          <p:cNvSpPr>
            <a:spLocks noChangeArrowheads="1"/>
          </p:cNvSpPr>
          <p:nvPr/>
        </p:nvSpPr>
        <p:spPr bwMode="auto">
          <a:xfrm>
            <a:off x="3827463" y="1889125"/>
            <a:ext cx="3887787"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ea typeface="华文细黑" pitchFamily="2" charset="-122"/>
              </a:rPr>
              <a:t>强化教学改革</a:t>
            </a:r>
          </a:p>
        </p:txBody>
      </p:sp>
      <p:sp>
        <p:nvSpPr>
          <p:cNvPr id="67590" name="Rectangle 8"/>
          <p:cNvSpPr>
            <a:spLocks noChangeArrowheads="1"/>
          </p:cNvSpPr>
          <p:nvPr/>
        </p:nvSpPr>
        <p:spPr bwMode="auto">
          <a:xfrm>
            <a:off x="1485900" y="1990725"/>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4. </a:t>
            </a:r>
            <a:r>
              <a:rPr lang="zh-CN" altLang="en-US" sz="2300" b="1" i="0">
                <a:solidFill>
                  <a:schemeClr val="bg1"/>
                </a:solidFill>
                <a:ea typeface="华文细黑" pitchFamily="2" charset="-122"/>
              </a:rPr>
              <a:t>教学模式转型</a:t>
            </a:r>
          </a:p>
        </p:txBody>
      </p:sp>
      <p:grpSp>
        <p:nvGrpSpPr>
          <p:cNvPr id="2" name="组合 35"/>
          <p:cNvGrpSpPr>
            <a:grpSpLocks/>
          </p:cNvGrpSpPr>
          <p:nvPr/>
        </p:nvGrpSpPr>
        <p:grpSpPr bwMode="auto">
          <a:xfrm flipV="1">
            <a:off x="1331913" y="3789363"/>
            <a:ext cx="1576387" cy="1068387"/>
            <a:chOff x="0" y="0"/>
            <a:chExt cx="1576387" cy="1066800"/>
          </a:xfrm>
        </p:grpSpPr>
        <p:sp>
          <p:nvSpPr>
            <p:cNvPr id="67593" name="自选图形 6"/>
            <p:cNvSpPr>
              <a:spLocks noChangeArrowheads="1"/>
            </p:cNvSpPr>
            <p:nvPr/>
          </p:nvSpPr>
          <p:spPr bwMode="auto">
            <a:xfrm rot="16200000" flipV="1">
              <a:off x="254794" y="-254794"/>
              <a:ext cx="1066800" cy="1576387"/>
            </a:xfrm>
            <a:prstGeom prst="chevron">
              <a:avLst>
                <a:gd name="adj" fmla="val 34597"/>
              </a:avLst>
            </a:prstGeom>
            <a:gradFill rotWithShape="1">
              <a:gsLst>
                <a:gs pos="0">
                  <a:srgbClr val="BDE1D1"/>
                </a:gs>
                <a:gs pos="100000">
                  <a:schemeClr val="accent2"/>
                </a:gs>
              </a:gsLst>
              <a:lin ang="0" scaled="1"/>
            </a:gradFill>
            <a:ln w="9525">
              <a:miter lim="800000"/>
              <a:headEnd/>
              <a:tailEnd/>
            </a:ln>
            <a:scene3d>
              <a:camera prst="legacyPerspectiveBottom"/>
              <a:lightRig rig="legacyFlat2" dir="t"/>
            </a:scene3d>
            <a:sp3d extrusionH="430200" prstMaterial="legacyPlastic">
              <a:bevelT w="13500" h="13500" prst="angle"/>
              <a:bevelB w="13500" h="13500" prst="angle"/>
              <a:extrusionClr>
                <a:schemeClr val="accent2"/>
              </a:extrusionClr>
            </a:sp3d>
          </p:spPr>
          <p:txBody>
            <a:bodyPr wrap="none" anchor="ctr">
              <a:flatTx/>
            </a:bodyPr>
            <a:lstStyle/>
            <a:p>
              <a:endParaRPr lang="zh-CN" altLang="en-US">
                <a:ea typeface="华文细黑" pitchFamily="2" charset="-122"/>
              </a:endParaRPr>
            </a:p>
          </p:txBody>
        </p:sp>
        <p:sp>
          <p:nvSpPr>
            <p:cNvPr id="67594" name="文本框 10"/>
            <p:cNvSpPr txBox="1">
              <a:spLocks noChangeArrowheads="1"/>
            </p:cNvSpPr>
            <p:nvPr/>
          </p:nvSpPr>
          <p:spPr bwMode="auto">
            <a:xfrm flipV="1">
              <a:off x="93662" y="306388"/>
              <a:ext cx="1374775" cy="336550"/>
            </a:xfrm>
            <a:prstGeom prst="rect">
              <a:avLst/>
            </a:prstGeom>
            <a:noFill/>
            <a:ln w="9525">
              <a:noFill/>
              <a:miter lim="800000"/>
              <a:headEnd/>
              <a:tailEnd/>
            </a:ln>
          </p:spPr>
          <p:txBody>
            <a:bodyPr>
              <a:spAutoFit/>
            </a:bodyPr>
            <a:lstStyle/>
            <a:p>
              <a:pPr algn="ctr">
                <a:spcBef>
                  <a:spcPct val="50000"/>
                </a:spcBef>
              </a:pPr>
              <a:r>
                <a:rPr lang="zh-CN" altLang="en-US" sz="1600" b="1">
                  <a:ea typeface="华文细黑" pitchFamily="2" charset="-122"/>
                </a:rPr>
                <a:t>（</a:t>
              </a:r>
              <a:r>
                <a:rPr lang="en-US" altLang="zh-CN" sz="1600" b="1">
                  <a:ea typeface="华文细黑" pitchFamily="2" charset="-122"/>
                </a:rPr>
                <a:t>2</a:t>
              </a:r>
              <a:r>
                <a:rPr lang="zh-CN" altLang="en-US" sz="1600" b="1">
                  <a:ea typeface="华文细黑" pitchFamily="2" charset="-122"/>
                </a:rPr>
                <a:t>）</a:t>
              </a:r>
              <a:endParaRPr lang="en-US" sz="1600" b="1">
                <a:ea typeface="华文细黑" pitchFamily="2" charset="-122"/>
              </a:endParaRPr>
            </a:p>
          </p:txBody>
        </p:sp>
      </p:gr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543550" y="2924175"/>
            <a:ext cx="3349625" cy="1814513"/>
          </a:xfrm>
          <a:prstGeom prst="rect">
            <a:avLst/>
          </a:prstGeom>
          <a:gradFill rotWithShape="1">
            <a:gsLst>
              <a:gs pos="0">
                <a:srgbClr val="AED925"/>
              </a:gs>
              <a:gs pos="100000">
                <a:srgbClr val="C8E56B"/>
              </a:gs>
            </a:gsLst>
            <a:lin ang="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AED925"/>
            </a:extrusionClr>
          </a:sp3d>
        </p:spPr>
        <p:txBody>
          <a:bodyPr wrap="none" anchor="ctr">
            <a:flatTx/>
          </a:bodyPr>
          <a:lstStyle/>
          <a:p>
            <a:endParaRPr lang="zh-CN" altLang="en-US"/>
          </a:p>
        </p:txBody>
      </p:sp>
      <p:sp>
        <p:nvSpPr>
          <p:cNvPr id="68611" name="Rectangle 3"/>
          <p:cNvSpPr>
            <a:spLocks noChangeArrowheads="1"/>
          </p:cNvSpPr>
          <p:nvPr/>
        </p:nvSpPr>
        <p:spPr bwMode="auto">
          <a:xfrm>
            <a:off x="2555875" y="2924175"/>
            <a:ext cx="2905125" cy="1812925"/>
          </a:xfrm>
          <a:prstGeom prst="rect">
            <a:avLst/>
          </a:prstGeom>
          <a:gradFill rotWithShape="1">
            <a:gsLst>
              <a:gs pos="0">
                <a:srgbClr val="80A014"/>
              </a:gs>
              <a:gs pos="100000">
                <a:srgbClr val="AED91B"/>
              </a:gs>
            </a:gsLst>
            <a:lin ang="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AED91B"/>
            </a:extrusionClr>
          </a:sp3d>
        </p:spPr>
        <p:txBody>
          <a:bodyPr wrap="none" anchor="ctr">
            <a:flatTx/>
          </a:bodyPr>
          <a:lstStyle/>
          <a:p>
            <a:endParaRPr lang="zh-CN" altLang="en-US"/>
          </a:p>
        </p:txBody>
      </p:sp>
      <p:sp>
        <p:nvSpPr>
          <p:cNvPr id="37892" name="Rectangle 4"/>
          <p:cNvSpPr>
            <a:spLocks noChangeArrowheads="1"/>
          </p:cNvSpPr>
          <p:nvPr/>
        </p:nvSpPr>
        <p:spPr bwMode="auto">
          <a:xfrm>
            <a:off x="5543550" y="4975225"/>
            <a:ext cx="3349625" cy="1620838"/>
          </a:xfrm>
          <a:prstGeom prst="rect">
            <a:avLst/>
          </a:prstGeom>
          <a:gradFill rotWithShape="1">
            <a:gsLst>
              <a:gs pos="0">
                <a:schemeClr val="folHlink"/>
              </a:gs>
              <a:gs pos="100000">
                <a:schemeClr val="folHlink">
                  <a:gamma/>
                  <a:tint val="65490"/>
                  <a:invGamma/>
                </a:schemeClr>
              </a:gs>
            </a:gsLst>
            <a:lin ang="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folHlink"/>
            </a:extrusionClr>
          </a:sp3d>
        </p:spPr>
        <p:txBody>
          <a:bodyPr wrap="none" anchor="ctr">
            <a:flatTx/>
          </a:bodyPr>
          <a:lstStyle/>
          <a:p>
            <a:pPr>
              <a:buFont typeface="Arial" pitchFamily="34" charset="0"/>
              <a:buNone/>
              <a:defRPr/>
            </a:pPr>
            <a:endParaRPr lang="zh-CN" altLang="en-US">
              <a:latin typeface="Arial" pitchFamily="34" charset="0"/>
              <a:ea typeface="宋体" pitchFamily="2" charset="-122"/>
            </a:endParaRPr>
          </a:p>
        </p:txBody>
      </p:sp>
      <p:sp>
        <p:nvSpPr>
          <p:cNvPr id="37893" name="Rectangle 5"/>
          <p:cNvSpPr>
            <a:spLocks noChangeArrowheads="1"/>
          </p:cNvSpPr>
          <p:nvPr/>
        </p:nvSpPr>
        <p:spPr bwMode="auto">
          <a:xfrm>
            <a:off x="2555875" y="4975225"/>
            <a:ext cx="2905125" cy="1620838"/>
          </a:xfrm>
          <a:prstGeom prst="rect">
            <a:avLst/>
          </a:prstGeom>
          <a:gradFill rotWithShape="1">
            <a:gsLst>
              <a:gs pos="0">
                <a:schemeClr val="folHlink">
                  <a:gamma/>
                  <a:shade val="86275"/>
                  <a:invGamma/>
                </a:schemeClr>
              </a:gs>
              <a:gs pos="100000">
                <a:schemeClr val="folHlink"/>
              </a:gs>
            </a:gsLst>
            <a:lin ang="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folHlink"/>
            </a:extrusionClr>
          </a:sp3d>
        </p:spPr>
        <p:txBody>
          <a:bodyPr wrap="none" anchor="ctr">
            <a:flatTx/>
          </a:bodyPr>
          <a:lstStyle/>
          <a:p>
            <a:pPr>
              <a:buFont typeface="Arial" pitchFamily="34" charset="0"/>
              <a:buNone/>
              <a:defRPr/>
            </a:pPr>
            <a:endParaRPr lang="zh-CN" altLang="en-US">
              <a:latin typeface="Arial" pitchFamily="34" charset="0"/>
              <a:ea typeface="宋体" pitchFamily="2" charset="-122"/>
            </a:endParaRPr>
          </a:p>
        </p:txBody>
      </p:sp>
      <p:sp>
        <p:nvSpPr>
          <p:cNvPr id="68614" name="Text Box 6"/>
          <p:cNvSpPr txBox="1">
            <a:spLocks noChangeArrowheads="1"/>
          </p:cNvSpPr>
          <p:nvPr/>
        </p:nvSpPr>
        <p:spPr bwMode="auto">
          <a:xfrm>
            <a:off x="2762250" y="2986088"/>
            <a:ext cx="2520950" cy="1311275"/>
          </a:xfrm>
          <a:prstGeom prst="rect">
            <a:avLst/>
          </a:prstGeom>
          <a:noFill/>
          <a:ln w="9525">
            <a:noFill/>
            <a:miter lim="800000"/>
            <a:headEnd/>
            <a:tailEnd/>
          </a:ln>
        </p:spPr>
        <p:txBody>
          <a:bodyPr>
            <a:spAutoFit/>
          </a:bodyPr>
          <a:lstStyle/>
          <a:p>
            <a:pPr eaLnBrk="0" hangingPunct="0">
              <a:spcBef>
                <a:spcPct val="50000"/>
              </a:spcBef>
            </a:pPr>
            <a:r>
              <a:rPr lang="zh-CN" altLang="en-US" sz="2000" b="1" i="0" dirty="0">
                <a:solidFill>
                  <a:srgbClr val="FF0000"/>
                </a:solidFill>
                <a:latin typeface="黑体" pitchFamily="49" charset="-122"/>
                <a:ea typeface="黑体" pitchFamily="49" charset="-122"/>
                <a:sym typeface="Arial" charset="0"/>
              </a:rPr>
              <a:t>一是指导学生的学习方法比教给知识更重要。今天的教是为了明天不需要教。</a:t>
            </a:r>
          </a:p>
        </p:txBody>
      </p:sp>
      <p:sp>
        <p:nvSpPr>
          <p:cNvPr id="68615" name="Text Box 7"/>
          <p:cNvSpPr txBox="1">
            <a:spLocks noChangeArrowheads="1"/>
          </p:cNvSpPr>
          <p:nvPr/>
        </p:nvSpPr>
        <p:spPr bwMode="auto">
          <a:xfrm>
            <a:off x="2597150" y="5030788"/>
            <a:ext cx="2881313" cy="1539875"/>
          </a:xfrm>
          <a:prstGeom prst="rect">
            <a:avLst/>
          </a:prstGeom>
          <a:noFill/>
          <a:ln w="9525">
            <a:noFill/>
            <a:miter lim="800000"/>
            <a:headEnd/>
            <a:tailEnd/>
          </a:ln>
        </p:spPr>
        <p:txBody>
          <a:bodyPr>
            <a:spAutoFit/>
          </a:bodyPr>
          <a:lstStyle/>
          <a:p>
            <a:pPr eaLnBrk="0" hangingPunct="0">
              <a:spcBef>
                <a:spcPct val="50000"/>
              </a:spcBef>
            </a:pPr>
            <a:r>
              <a:rPr lang="zh-CN" altLang="en-US" sz="1900" b="1" i="0" dirty="0">
                <a:solidFill>
                  <a:schemeClr val="bg1"/>
                </a:solidFill>
                <a:latin typeface="黑体" pitchFamily="49" charset="-122"/>
                <a:ea typeface="黑体" pitchFamily="49" charset="-122"/>
                <a:sym typeface="Arial" charset="0"/>
              </a:rPr>
              <a:t>三是激发学生的学习兴趣比强制学生学习更重要。教师最重要的责任是激发学生学习的兴趣，点燃学生心中的火种。 </a:t>
            </a:r>
          </a:p>
        </p:txBody>
      </p:sp>
      <p:grpSp>
        <p:nvGrpSpPr>
          <p:cNvPr id="2" name="Group 8"/>
          <p:cNvGrpSpPr>
            <a:grpSpLocks/>
          </p:cNvGrpSpPr>
          <p:nvPr/>
        </p:nvGrpSpPr>
        <p:grpSpPr bwMode="auto">
          <a:xfrm>
            <a:off x="684213" y="4146550"/>
            <a:ext cx="1827212" cy="1452563"/>
            <a:chOff x="0" y="0"/>
            <a:chExt cx="1005" cy="960"/>
          </a:xfrm>
        </p:grpSpPr>
        <p:sp>
          <p:nvSpPr>
            <p:cNvPr id="68624" name="AutoShape 9"/>
            <p:cNvSpPr>
              <a:spLocks noChangeArrowheads="1"/>
            </p:cNvSpPr>
            <p:nvPr/>
          </p:nvSpPr>
          <p:spPr bwMode="auto">
            <a:xfrm>
              <a:off x="0" y="0"/>
              <a:ext cx="1005" cy="960"/>
            </a:xfrm>
            <a:prstGeom prst="homePlate">
              <a:avLst>
                <a:gd name="adj" fmla="val 26172"/>
              </a:avLst>
            </a:prstGeom>
            <a:gradFill rotWithShape="1">
              <a:gsLst>
                <a:gs pos="0">
                  <a:srgbClr val="8D9498"/>
                </a:gs>
                <a:gs pos="50000">
                  <a:srgbClr val="D5E0E5"/>
                </a:gs>
                <a:gs pos="100000">
                  <a:srgbClr val="8D9498"/>
                </a:gs>
              </a:gsLst>
              <a:lin ang="5400000" scaled="1"/>
            </a:gradFill>
            <a:ln w="9525">
              <a:solidFill>
                <a:srgbClr val="76858A"/>
              </a:solidFill>
              <a:miter lim="800000"/>
              <a:headEnd/>
              <a:tailEnd/>
            </a:ln>
          </p:spPr>
          <p:txBody>
            <a:bodyPr wrap="none" anchor="ctr"/>
            <a:lstStyle/>
            <a:p>
              <a:endParaRPr lang="zh-CN" altLang="en-US"/>
            </a:p>
          </p:txBody>
        </p:sp>
        <p:sp>
          <p:nvSpPr>
            <p:cNvPr id="68625" name="AutoShape 10"/>
            <p:cNvSpPr>
              <a:spLocks noChangeArrowheads="1"/>
            </p:cNvSpPr>
            <p:nvPr/>
          </p:nvSpPr>
          <p:spPr bwMode="auto">
            <a:xfrm>
              <a:off x="10" y="10"/>
              <a:ext cx="978" cy="934"/>
            </a:xfrm>
            <a:prstGeom prst="homePlate">
              <a:avLst>
                <a:gd name="adj" fmla="val 26178"/>
              </a:avLst>
            </a:prstGeom>
            <a:noFill/>
            <a:ln w="9525">
              <a:solidFill>
                <a:srgbClr val="FFFFFF"/>
              </a:solidFill>
              <a:miter lim="800000"/>
              <a:headEnd/>
              <a:tailEnd/>
            </a:ln>
          </p:spPr>
          <p:txBody>
            <a:bodyPr wrap="none" anchor="ctr"/>
            <a:lstStyle/>
            <a:p>
              <a:endParaRPr lang="zh-CN" altLang="en-US"/>
            </a:p>
          </p:txBody>
        </p:sp>
      </p:grpSp>
      <p:sp>
        <p:nvSpPr>
          <p:cNvPr id="37899" name="Rectangle 11"/>
          <p:cNvSpPr>
            <a:spLocks noChangeArrowheads="1"/>
          </p:cNvSpPr>
          <p:nvPr/>
        </p:nvSpPr>
        <p:spPr bwMode="auto">
          <a:xfrm>
            <a:off x="684213" y="4506913"/>
            <a:ext cx="1655762" cy="701675"/>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eaLnBrk="0" hangingPunct="0">
              <a:buFont typeface="Arial" pitchFamily="34" charset="0"/>
              <a:buNone/>
              <a:defRPr/>
            </a:pPr>
            <a:r>
              <a:rPr lang="zh-CN" altLang="en-US" sz="2000" b="1" i="0" dirty="0">
                <a:latin typeface="黑体" pitchFamily="49" charset="-122"/>
                <a:ea typeface="黑体" pitchFamily="49" charset="-122"/>
                <a:sym typeface="Arial" pitchFamily="34" charset="0"/>
              </a:rPr>
              <a:t>教师的四个更重要</a:t>
            </a:r>
          </a:p>
        </p:txBody>
      </p:sp>
      <p:sp>
        <p:nvSpPr>
          <p:cNvPr id="68618" name="Rectangle 12"/>
          <p:cNvSpPr>
            <a:spLocks noChangeArrowheads="1"/>
          </p:cNvSpPr>
          <p:nvPr/>
        </p:nvSpPr>
        <p:spPr bwMode="auto">
          <a:xfrm>
            <a:off x="5662613" y="2981325"/>
            <a:ext cx="3302000" cy="1631950"/>
          </a:xfrm>
          <a:prstGeom prst="rect">
            <a:avLst/>
          </a:prstGeom>
          <a:noFill/>
          <a:ln w="9525">
            <a:noFill/>
            <a:miter lim="800000"/>
            <a:headEnd/>
            <a:tailEnd/>
          </a:ln>
        </p:spPr>
        <p:txBody>
          <a:bodyPr>
            <a:spAutoFit/>
          </a:bodyPr>
          <a:lstStyle/>
          <a:p>
            <a:pPr eaLnBrk="0" hangingPunct="0"/>
            <a:r>
              <a:rPr lang="zh-CN" altLang="en-US" sz="2000" b="1" i="0" dirty="0">
                <a:solidFill>
                  <a:srgbClr val="FF0000"/>
                </a:solidFill>
                <a:latin typeface="黑体" pitchFamily="49" charset="-122"/>
                <a:ea typeface="黑体" pitchFamily="49" charset="-122"/>
                <a:sym typeface="Arial" charset="0"/>
              </a:rPr>
              <a:t>二是养成学生的科学精神比传播科学知识更重要。培养严谨、求实、探索、创新的科学精神和学术品格，比传播科学知识本身重要得多。</a:t>
            </a:r>
          </a:p>
        </p:txBody>
      </p:sp>
      <p:sp>
        <p:nvSpPr>
          <p:cNvPr id="68619" name="Rectangle 13"/>
          <p:cNvSpPr>
            <a:spLocks noChangeArrowheads="1"/>
          </p:cNvSpPr>
          <p:nvPr/>
        </p:nvSpPr>
        <p:spPr bwMode="auto">
          <a:xfrm>
            <a:off x="5672138" y="5037138"/>
            <a:ext cx="2768600" cy="1311275"/>
          </a:xfrm>
          <a:prstGeom prst="rect">
            <a:avLst/>
          </a:prstGeom>
          <a:noFill/>
          <a:ln w="9525">
            <a:noFill/>
            <a:miter lim="800000"/>
            <a:headEnd/>
            <a:tailEnd/>
          </a:ln>
        </p:spPr>
        <p:txBody>
          <a:bodyPr>
            <a:spAutoFit/>
          </a:bodyPr>
          <a:lstStyle/>
          <a:p>
            <a:pPr eaLnBrk="0" hangingPunct="0">
              <a:spcBef>
                <a:spcPct val="50000"/>
              </a:spcBef>
            </a:pPr>
            <a:r>
              <a:rPr lang="zh-CN" altLang="en-US" sz="2000" b="1" i="0" dirty="0">
                <a:solidFill>
                  <a:schemeClr val="bg1"/>
                </a:solidFill>
                <a:latin typeface="黑体" pitchFamily="49" charset="-122"/>
                <a:ea typeface="黑体" pitchFamily="49" charset="-122"/>
                <a:sym typeface="Arial" charset="0"/>
              </a:rPr>
              <a:t>四是引导学生学会应用知识比单纯传授知识更重要。学习的目的是为了应用。</a:t>
            </a:r>
          </a:p>
        </p:txBody>
      </p:sp>
      <p:sp>
        <p:nvSpPr>
          <p:cNvPr id="68620" name="Rectangle 2"/>
          <p:cNvSpPr txBox="1">
            <a:spLocks noChangeArrowheads="1"/>
          </p:cNvSpPr>
          <p:nvPr/>
        </p:nvSpPr>
        <p:spPr bwMode="auto">
          <a:xfrm>
            <a:off x="971600" y="620688"/>
            <a:ext cx="784733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68621" name="Rectangle 7"/>
          <p:cNvSpPr>
            <a:spLocks noChangeArrowheads="1"/>
          </p:cNvSpPr>
          <p:nvPr/>
        </p:nvSpPr>
        <p:spPr bwMode="auto">
          <a:xfrm>
            <a:off x="3827463" y="1889125"/>
            <a:ext cx="3887787"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ea typeface="华文细黑" pitchFamily="2" charset="-122"/>
              </a:rPr>
              <a:t>强化教学改革</a:t>
            </a:r>
          </a:p>
        </p:txBody>
      </p:sp>
      <p:sp>
        <p:nvSpPr>
          <p:cNvPr id="68622" name="Rectangle 8"/>
          <p:cNvSpPr>
            <a:spLocks noChangeArrowheads="1"/>
          </p:cNvSpPr>
          <p:nvPr/>
        </p:nvSpPr>
        <p:spPr bwMode="auto">
          <a:xfrm>
            <a:off x="1485900" y="1990725"/>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4. </a:t>
            </a:r>
            <a:r>
              <a:rPr lang="zh-CN" altLang="en-US" sz="2300" b="1" i="0">
                <a:solidFill>
                  <a:schemeClr val="bg1"/>
                </a:solidFill>
                <a:ea typeface="华文细黑" pitchFamily="2" charset="-122"/>
              </a:rPr>
              <a:t>教学模式转型</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txBox="1">
            <a:spLocks noChangeArrowheads="1"/>
          </p:cNvSpPr>
          <p:nvPr/>
        </p:nvSpPr>
        <p:spPr bwMode="auto">
          <a:xfrm>
            <a:off x="827584" y="476672"/>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69635" name="Rectangle 7"/>
          <p:cNvSpPr>
            <a:spLocks noChangeArrowheads="1"/>
          </p:cNvSpPr>
          <p:nvPr/>
        </p:nvSpPr>
        <p:spPr bwMode="auto">
          <a:xfrm>
            <a:off x="3827463" y="1889125"/>
            <a:ext cx="3887787"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ea typeface="华文细黑" pitchFamily="2" charset="-122"/>
              </a:rPr>
              <a:t>强化教学改革</a:t>
            </a:r>
          </a:p>
        </p:txBody>
      </p:sp>
      <p:sp>
        <p:nvSpPr>
          <p:cNvPr id="69636" name="Rectangle 8"/>
          <p:cNvSpPr>
            <a:spLocks noChangeArrowheads="1"/>
          </p:cNvSpPr>
          <p:nvPr/>
        </p:nvSpPr>
        <p:spPr bwMode="auto">
          <a:xfrm>
            <a:off x="1485900" y="1990725"/>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4. </a:t>
            </a:r>
            <a:r>
              <a:rPr lang="zh-CN" altLang="en-US" sz="2300" b="1" i="0">
                <a:solidFill>
                  <a:schemeClr val="bg1"/>
                </a:solidFill>
                <a:ea typeface="华文细黑" pitchFamily="2" charset="-122"/>
              </a:rPr>
              <a:t>教学模式转型</a:t>
            </a:r>
          </a:p>
        </p:txBody>
      </p:sp>
      <p:sp>
        <p:nvSpPr>
          <p:cNvPr id="69637" name="Rectangle 19"/>
          <p:cNvSpPr>
            <a:spLocks noChangeArrowheads="1"/>
          </p:cNvSpPr>
          <p:nvPr/>
        </p:nvSpPr>
        <p:spPr bwMode="auto">
          <a:xfrm>
            <a:off x="3565525" y="3287713"/>
            <a:ext cx="4535488" cy="2373312"/>
          </a:xfrm>
          <a:prstGeom prst="rect">
            <a:avLst/>
          </a:prstGeom>
          <a:solidFill>
            <a:schemeClr val="bg1">
              <a:alpha val="20000"/>
            </a:schemeClr>
          </a:solidFill>
          <a:ln w="38100" cap="rnd">
            <a:solidFill>
              <a:schemeClr val="tx1"/>
            </a:solidFill>
            <a:prstDash val="sysDot"/>
            <a:miter lim="800000"/>
            <a:headEnd/>
            <a:tailEnd/>
          </a:ln>
        </p:spPr>
        <p:txBody>
          <a:bodyPr wrap="none" anchor="ctr"/>
          <a:lstStyle/>
          <a:p>
            <a:endParaRPr lang="zh-CN" altLang="en-US">
              <a:ea typeface="华文细黑" pitchFamily="2" charset="-122"/>
            </a:endParaRPr>
          </a:p>
        </p:txBody>
      </p:sp>
      <p:sp>
        <p:nvSpPr>
          <p:cNvPr id="69638" name="矩形 12"/>
          <p:cNvSpPr>
            <a:spLocks noChangeArrowheads="1"/>
          </p:cNvSpPr>
          <p:nvPr/>
        </p:nvSpPr>
        <p:spPr bwMode="auto">
          <a:xfrm>
            <a:off x="3594100" y="3286125"/>
            <a:ext cx="4649788" cy="2208213"/>
          </a:xfrm>
          <a:prstGeom prst="rect">
            <a:avLst/>
          </a:prstGeom>
          <a:noFill/>
          <a:ln w="9525">
            <a:noFill/>
            <a:miter lim="800000"/>
            <a:headEnd/>
            <a:tailEnd/>
          </a:ln>
        </p:spPr>
        <p:txBody>
          <a:bodyPr>
            <a:spAutoFit/>
          </a:bodyPr>
          <a:lstStyle/>
          <a:p>
            <a:pPr>
              <a:lnSpc>
                <a:spcPts val="3300"/>
              </a:lnSpc>
            </a:pPr>
            <a:r>
              <a:rPr lang="zh-CN" altLang="en-US" sz="2200" b="1" i="0">
                <a:ea typeface="华文细黑" pitchFamily="2" charset="-122"/>
              </a:rPr>
              <a:t>       </a:t>
            </a:r>
            <a:r>
              <a:rPr lang="zh-CN" altLang="en-US" sz="2400" b="1" i="0">
                <a:latin typeface="黑体" pitchFamily="49" charset="-122"/>
                <a:ea typeface="黑体" pitchFamily="49" charset="-122"/>
              </a:rPr>
              <a:t>学习重在“习”，知识重在“识”，文化重在“化”。听过的会忘记，见过的能记住，做过的才真正明白。背会不算会，体会与做会才算会。</a:t>
            </a:r>
          </a:p>
        </p:txBody>
      </p:sp>
      <p:pic>
        <p:nvPicPr>
          <p:cNvPr id="69639" name="图片 2" descr="www_tuweimei_comComp_15395726_22ND26NYopsEs1I2XwhBdotmN75JwcAo.jpg"/>
          <p:cNvPicPr>
            <a:picLocks noGrp="1" noChangeAspect="1" noChangeArrowheads="1"/>
          </p:cNvPicPr>
          <p:nvPr/>
        </p:nvPicPr>
        <p:blipFill>
          <a:blip r:embed="rId2" cstate="print"/>
          <a:srcRect/>
          <a:stretch>
            <a:fillRect/>
          </a:stretch>
        </p:blipFill>
        <p:spPr bwMode="auto">
          <a:xfrm>
            <a:off x="611188" y="2997200"/>
            <a:ext cx="2857500" cy="2857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3"/>
          <p:cNvSpPr txBox="1">
            <a:spLocks noGrp="1" noChangeArrowheads="1"/>
          </p:cNvSpPr>
          <p:nvPr/>
        </p:nvSpPr>
        <p:spPr bwMode="auto">
          <a:xfrm>
            <a:off x="7235825" y="6453188"/>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DEDF5BEF-AB6C-4C9D-95FC-2B183C81E0CD}" type="slidenum">
              <a:rPr lang="zh-CN" altLang="en-US" sz="1000" b="1">
                <a:ea typeface="华文细黑" pitchFamily="2" charset="-122"/>
              </a:rPr>
              <a:pPr algn="r" eaLnBrk="0" hangingPunct="0"/>
              <a:t>58</a:t>
            </a:fld>
            <a:endParaRPr lang="en-US" altLang="zh-CN" sz="1000" b="1">
              <a:ea typeface="华文细黑" pitchFamily="2" charset="-122"/>
            </a:endParaRPr>
          </a:p>
        </p:txBody>
      </p:sp>
      <p:sp>
        <p:nvSpPr>
          <p:cNvPr id="39939" name="文本框 13"/>
          <p:cNvSpPr txBox="1">
            <a:spLocks noChangeArrowheads="1"/>
          </p:cNvSpPr>
          <p:nvPr/>
        </p:nvSpPr>
        <p:spPr bwMode="auto">
          <a:xfrm>
            <a:off x="3059832" y="3356992"/>
            <a:ext cx="5230812" cy="1528762"/>
          </a:xfrm>
          <a:prstGeom prst="rect">
            <a:avLst/>
          </a:prstGeom>
          <a:noFill/>
          <a:ln w="9525">
            <a:noFill/>
            <a:miter lim="800000"/>
            <a:headEnd/>
            <a:tailEnd/>
          </a:ln>
        </p:spPr>
        <p:txBody>
          <a:bodyPr>
            <a:spAutoFit/>
          </a:bodyPr>
          <a:lstStyle/>
          <a:p>
            <a:pPr eaLnBrk="0" hangingPunct="0">
              <a:lnSpc>
                <a:spcPts val="2800"/>
              </a:lnSpc>
            </a:pPr>
            <a:r>
              <a:rPr lang="zh-CN" altLang="en-US" sz="2400" b="1" i="0" dirty="0">
                <a:latin typeface="黑体" pitchFamily="49" charset="-122"/>
                <a:ea typeface="黑体" pitchFamily="49" charset="-122"/>
              </a:rPr>
              <a:t>    讲求知行合一，注重课内外结合、一、二课堂的互动，提倡项目式教学，实现做中学、例中学、问中学、研中学。</a:t>
            </a:r>
          </a:p>
        </p:txBody>
      </p:sp>
      <p:sp>
        <p:nvSpPr>
          <p:cNvPr id="70660" name="Rectangle 2"/>
          <p:cNvSpPr txBox="1">
            <a:spLocks noChangeArrowheads="1"/>
          </p:cNvSpPr>
          <p:nvPr/>
        </p:nvSpPr>
        <p:spPr bwMode="auto">
          <a:xfrm>
            <a:off x="1043608" y="620688"/>
            <a:ext cx="759581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70661" name="Rectangle 7"/>
          <p:cNvSpPr>
            <a:spLocks noChangeArrowheads="1"/>
          </p:cNvSpPr>
          <p:nvPr/>
        </p:nvSpPr>
        <p:spPr bwMode="auto">
          <a:xfrm>
            <a:off x="3827463" y="1889125"/>
            <a:ext cx="3887787"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ea typeface="华文细黑" pitchFamily="2" charset="-122"/>
              </a:rPr>
              <a:t>强化教学改革</a:t>
            </a:r>
          </a:p>
        </p:txBody>
      </p:sp>
      <p:sp>
        <p:nvSpPr>
          <p:cNvPr id="70662" name="Rectangle 8"/>
          <p:cNvSpPr>
            <a:spLocks noChangeArrowheads="1"/>
          </p:cNvSpPr>
          <p:nvPr/>
        </p:nvSpPr>
        <p:spPr bwMode="auto">
          <a:xfrm>
            <a:off x="1485900" y="1990725"/>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4. </a:t>
            </a:r>
            <a:r>
              <a:rPr lang="zh-CN" altLang="en-US" sz="2300" b="1" i="0">
                <a:solidFill>
                  <a:schemeClr val="bg1"/>
                </a:solidFill>
                <a:ea typeface="华文细黑" pitchFamily="2" charset="-122"/>
              </a:rPr>
              <a:t>教学模式转型</a:t>
            </a:r>
          </a:p>
        </p:txBody>
      </p:sp>
      <p:grpSp>
        <p:nvGrpSpPr>
          <p:cNvPr id="2" name="组合 42"/>
          <p:cNvGrpSpPr>
            <a:grpSpLocks/>
          </p:cNvGrpSpPr>
          <p:nvPr/>
        </p:nvGrpSpPr>
        <p:grpSpPr bwMode="auto">
          <a:xfrm flipV="1">
            <a:off x="1331913" y="3860800"/>
            <a:ext cx="1595437" cy="1082675"/>
            <a:chOff x="0" y="0"/>
            <a:chExt cx="1596055" cy="1082468"/>
          </a:xfrm>
        </p:grpSpPr>
        <p:grpSp>
          <p:nvGrpSpPr>
            <p:cNvPr id="3" name="组合 29"/>
            <p:cNvGrpSpPr>
              <a:grpSpLocks/>
            </p:cNvGrpSpPr>
            <p:nvPr/>
          </p:nvGrpSpPr>
          <p:grpSpPr bwMode="auto">
            <a:xfrm>
              <a:off x="0" y="0"/>
              <a:ext cx="1576387" cy="1066800"/>
              <a:chOff x="0" y="0"/>
              <a:chExt cx="1576387" cy="1066800"/>
            </a:xfrm>
          </p:grpSpPr>
          <p:sp>
            <p:nvSpPr>
              <p:cNvPr id="70669" name="自选图形 5"/>
              <p:cNvSpPr>
                <a:spLocks noChangeArrowheads="1"/>
              </p:cNvSpPr>
              <p:nvPr/>
            </p:nvSpPr>
            <p:spPr bwMode="auto">
              <a:xfrm rot="16200000" flipV="1">
                <a:off x="254794" y="-254794"/>
                <a:ext cx="1066800" cy="1576387"/>
              </a:xfrm>
              <a:prstGeom prst="chevron">
                <a:avLst>
                  <a:gd name="adj" fmla="val 34597"/>
                </a:avLst>
              </a:prstGeom>
              <a:gradFill rotWithShape="1">
                <a:gsLst>
                  <a:gs pos="0">
                    <a:srgbClr val="DADADA"/>
                  </a:gs>
                  <a:gs pos="100000">
                    <a:schemeClr val="folHlink"/>
                  </a:gs>
                </a:gsLst>
                <a:lin ang="0" scaled="1"/>
              </a:gradFill>
              <a:ln w="9525">
                <a:miter lim="800000"/>
                <a:headEnd/>
                <a:tailEnd/>
              </a:ln>
              <a:scene3d>
                <a:camera prst="legacyPerspectiveBottom"/>
                <a:lightRig rig="legacyFlat2" dir="t"/>
              </a:scene3d>
              <a:sp3d extrusionH="430200" prstMaterial="legacyPlastic">
                <a:bevelT w="13500" h="13500" prst="angle"/>
                <a:bevelB w="13500" h="13500" prst="angle"/>
                <a:extrusionClr>
                  <a:schemeClr val="folHlink"/>
                </a:extrusionClr>
              </a:sp3d>
            </p:spPr>
            <p:txBody>
              <a:bodyPr wrap="none" anchor="ctr">
                <a:flatTx/>
              </a:bodyPr>
              <a:lstStyle/>
              <a:p>
                <a:endParaRPr lang="zh-CN" altLang="en-US">
                  <a:ea typeface="华文细黑" pitchFamily="2" charset="-122"/>
                </a:endParaRPr>
              </a:p>
            </p:txBody>
          </p:sp>
          <p:sp>
            <p:nvSpPr>
              <p:cNvPr id="70670" name="文本框 9"/>
              <p:cNvSpPr txBox="1">
                <a:spLocks noChangeArrowheads="1"/>
              </p:cNvSpPr>
              <p:nvPr/>
            </p:nvSpPr>
            <p:spPr bwMode="auto">
              <a:xfrm>
                <a:off x="93662" y="298450"/>
                <a:ext cx="1374775" cy="336550"/>
              </a:xfrm>
              <a:prstGeom prst="rect">
                <a:avLst/>
              </a:prstGeom>
              <a:noFill/>
              <a:ln w="9525">
                <a:noFill/>
                <a:miter lim="800000"/>
                <a:headEnd/>
                <a:tailEnd/>
              </a:ln>
            </p:spPr>
            <p:txBody>
              <a:bodyPr>
                <a:spAutoFit/>
              </a:bodyPr>
              <a:lstStyle/>
              <a:p>
                <a:pPr algn="ctr">
                  <a:spcBef>
                    <a:spcPct val="50000"/>
                  </a:spcBef>
                </a:pPr>
                <a:r>
                  <a:rPr lang="zh-CN" altLang="en-US" sz="1600" b="1">
                    <a:ea typeface="华文细黑" pitchFamily="2" charset="-122"/>
                  </a:rPr>
                  <a:t>（</a:t>
                </a:r>
                <a:r>
                  <a:rPr lang="en-US" altLang="zh-CN" sz="1600" b="1">
                    <a:ea typeface="华文细黑" pitchFamily="2" charset="-122"/>
                  </a:rPr>
                  <a:t>1</a:t>
                </a:r>
                <a:r>
                  <a:rPr lang="zh-CN" altLang="en-US" sz="1600" b="1">
                    <a:ea typeface="华文细黑" pitchFamily="2" charset="-122"/>
                  </a:rPr>
                  <a:t>）</a:t>
                </a:r>
                <a:endParaRPr lang="en-US" sz="1600" b="1">
                  <a:ea typeface="华文细黑" pitchFamily="2" charset="-122"/>
                </a:endParaRPr>
              </a:p>
            </p:txBody>
          </p:sp>
        </p:grpSp>
        <p:grpSp>
          <p:nvGrpSpPr>
            <p:cNvPr id="4" name="组合 32"/>
            <p:cNvGrpSpPr>
              <a:grpSpLocks/>
            </p:cNvGrpSpPr>
            <p:nvPr/>
          </p:nvGrpSpPr>
          <p:grpSpPr bwMode="auto">
            <a:xfrm>
              <a:off x="19668" y="15668"/>
              <a:ext cx="1576387" cy="1066800"/>
              <a:chOff x="0" y="0"/>
              <a:chExt cx="1576387" cy="1066800"/>
            </a:xfrm>
          </p:grpSpPr>
          <p:sp>
            <p:nvSpPr>
              <p:cNvPr id="70667" name="自选图形 5"/>
              <p:cNvSpPr>
                <a:spLocks noChangeArrowheads="1"/>
              </p:cNvSpPr>
              <p:nvPr/>
            </p:nvSpPr>
            <p:spPr bwMode="auto">
              <a:xfrm rot="16200000" flipV="1">
                <a:off x="254794" y="-254794"/>
                <a:ext cx="1066800" cy="1576387"/>
              </a:xfrm>
              <a:prstGeom prst="chevron">
                <a:avLst>
                  <a:gd name="adj" fmla="val 34597"/>
                </a:avLst>
              </a:prstGeom>
              <a:gradFill rotWithShape="1">
                <a:gsLst>
                  <a:gs pos="0">
                    <a:srgbClr val="DADADA"/>
                  </a:gs>
                  <a:gs pos="100000">
                    <a:schemeClr val="folHlink"/>
                  </a:gs>
                </a:gsLst>
                <a:lin ang="0" scaled="1"/>
              </a:gradFill>
              <a:ln w="9525">
                <a:miter lim="800000"/>
                <a:headEnd/>
                <a:tailEnd/>
              </a:ln>
              <a:scene3d>
                <a:camera prst="legacyPerspectiveBottom"/>
                <a:lightRig rig="legacyFlat2" dir="t"/>
              </a:scene3d>
              <a:sp3d extrusionH="430200" prstMaterial="legacyPlastic">
                <a:bevelT w="13500" h="13500" prst="angle"/>
                <a:bevelB w="13500" h="13500" prst="angle"/>
                <a:extrusionClr>
                  <a:schemeClr val="folHlink"/>
                </a:extrusionClr>
              </a:sp3d>
            </p:spPr>
            <p:txBody>
              <a:bodyPr wrap="none" anchor="ctr">
                <a:flatTx/>
              </a:bodyPr>
              <a:lstStyle/>
              <a:p>
                <a:endParaRPr lang="zh-CN" altLang="en-US">
                  <a:ea typeface="华文细黑" pitchFamily="2" charset="-122"/>
                </a:endParaRPr>
              </a:p>
            </p:txBody>
          </p:sp>
          <p:sp>
            <p:nvSpPr>
              <p:cNvPr id="70668" name="文本框 9"/>
              <p:cNvSpPr txBox="1">
                <a:spLocks noChangeArrowheads="1"/>
              </p:cNvSpPr>
              <p:nvPr/>
            </p:nvSpPr>
            <p:spPr bwMode="auto">
              <a:xfrm flipV="1">
                <a:off x="93662" y="298450"/>
                <a:ext cx="1374775" cy="336550"/>
              </a:xfrm>
              <a:prstGeom prst="rect">
                <a:avLst/>
              </a:prstGeom>
              <a:noFill/>
              <a:ln w="9525">
                <a:noFill/>
                <a:miter lim="800000"/>
                <a:headEnd/>
                <a:tailEnd/>
              </a:ln>
            </p:spPr>
            <p:txBody>
              <a:bodyPr>
                <a:spAutoFit/>
              </a:bodyPr>
              <a:lstStyle/>
              <a:p>
                <a:pPr algn="ctr">
                  <a:spcBef>
                    <a:spcPct val="50000"/>
                  </a:spcBef>
                </a:pPr>
                <a:r>
                  <a:rPr lang="zh-CN" altLang="en-US" sz="1600" b="1">
                    <a:ea typeface="华文细黑" pitchFamily="2" charset="-122"/>
                  </a:rPr>
                  <a:t>（3）</a:t>
                </a:r>
                <a:endParaRPr lang="en-US" sz="1600" b="1">
                  <a:ea typeface="华文细黑" pitchFamily="2" charset="-122"/>
                </a:endParaRPr>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plus(in)">
                                      <p:cBhvr>
                                        <p:cTn id="12"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txBox="1">
            <a:spLocks noChangeArrowheads="1"/>
          </p:cNvSpPr>
          <p:nvPr/>
        </p:nvSpPr>
        <p:spPr bwMode="auto">
          <a:xfrm>
            <a:off x="1115616" y="620688"/>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71683" name="Rectangle 7"/>
          <p:cNvSpPr>
            <a:spLocks noChangeArrowheads="1"/>
          </p:cNvSpPr>
          <p:nvPr/>
        </p:nvSpPr>
        <p:spPr bwMode="auto">
          <a:xfrm>
            <a:off x="3927475" y="1874838"/>
            <a:ext cx="3889375"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ea typeface="华文细黑" pitchFamily="2" charset="-122"/>
              </a:rPr>
              <a:t>双师型</a:t>
            </a:r>
          </a:p>
        </p:txBody>
      </p:sp>
      <p:sp>
        <p:nvSpPr>
          <p:cNvPr id="71684" name="Rectangle 8"/>
          <p:cNvSpPr>
            <a:spLocks noChangeArrowheads="1"/>
          </p:cNvSpPr>
          <p:nvPr/>
        </p:nvSpPr>
        <p:spPr bwMode="auto">
          <a:xfrm>
            <a:off x="1514475" y="1976438"/>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5. </a:t>
            </a:r>
            <a:r>
              <a:rPr lang="zh-CN" altLang="en-US" sz="2300" b="1" i="0">
                <a:solidFill>
                  <a:schemeClr val="bg1"/>
                </a:solidFill>
                <a:ea typeface="华文细黑" pitchFamily="2" charset="-122"/>
              </a:rPr>
              <a:t>教师队伍转型</a:t>
            </a:r>
          </a:p>
        </p:txBody>
      </p:sp>
      <p:grpSp>
        <p:nvGrpSpPr>
          <p:cNvPr id="2" name="组合 57"/>
          <p:cNvGrpSpPr>
            <a:grpSpLocks/>
          </p:cNvGrpSpPr>
          <p:nvPr/>
        </p:nvGrpSpPr>
        <p:grpSpPr bwMode="auto">
          <a:xfrm>
            <a:off x="3851275" y="2830513"/>
            <a:ext cx="4968875" cy="3676650"/>
            <a:chOff x="0" y="0"/>
            <a:chExt cx="3857652" cy="3675738"/>
          </a:xfrm>
        </p:grpSpPr>
        <p:sp>
          <p:nvSpPr>
            <p:cNvPr id="40966" name="自选图形 13"/>
            <p:cNvSpPr>
              <a:spLocks noChangeArrowheads="1"/>
            </p:cNvSpPr>
            <p:nvPr/>
          </p:nvSpPr>
          <p:spPr bwMode="auto">
            <a:xfrm>
              <a:off x="0" y="334879"/>
              <a:ext cx="3857652" cy="3340859"/>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i="0">
                <a:latin typeface="Arial" pitchFamily="34" charset="0"/>
                <a:ea typeface="华文细黑" pitchFamily="2" charset="-122"/>
              </a:endParaRPr>
            </a:p>
          </p:txBody>
        </p:sp>
        <p:sp>
          <p:nvSpPr>
            <p:cNvPr id="71689" name="自选图形 14"/>
            <p:cNvSpPr>
              <a:spLocks noChangeArrowheads="1"/>
            </p:cNvSpPr>
            <p:nvPr/>
          </p:nvSpPr>
          <p:spPr bwMode="auto">
            <a:xfrm>
              <a:off x="146733" y="0"/>
              <a:ext cx="3512120" cy="604804"/>
            </a:xfrm>
            <a:prstGeom prst="roundRect">
              <a:avLst>
                <a:gd name="adj" fmla="val 16667"/>
              </a:avLst>
            </a:prstGeom>
            <a:solidFill>
              <a:schemeClr val="hlink"/>
            </a:solidFill>
            <a:ln w="38100">
              <a:solidFill>
                <a:srgbClr val="FFFFFF">
                  <a:alpha val="52940"/>
                </a:srgbClr>
              </a:solidFill>
              <a:round/>
              <a:headEnd/>
              <a:tailEnd/>
            </a:ln>
          </p:spPr>
          <p:txBody>
            <a:bodyPr wrap="none" anchor="ctr"/>
            <a:lstStyle/>
            <a:p>
              <a:endParaRPr lang="zh-CN" altLang="en-US" i="0">
                <a:ea typeface="华文细黑" pitchFamily="2" charset="-122"/>
              </a:endParaRPr>
            </a:p>
          </p:txBody>
        </p:sp>
        <p:sp>
          <p:nvSpPr>
            <p:cNvPr id="71690" name="自选图形 15"/>
            <p:cNvSpPr>
              <a:spLocks noChangeArrowheads="1"/>
            </p:cNvSpPr>
            <p:nvPr/>
          </p:nvSpPr>
          <p:spPr bwMode="auto">
            <a:xfrm>
              <a:off x="201165" y="42465"/>
              <a:ext cx="3389054" cy="167737"/>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noFill/>
              <a:round/>
              <a:headEnd/>
              <a:tailEnd/>
            </a:ln>
          </p:spPr>
          <p:txBody>
            <a:bodyPr wrap="none" anchor="ctr"/>
            <a:lstStyle/>
            <a:p>
              <a:endParaRPr lang="zh-CN" altLang="en-US" i="0">
                <a:ea typeface="华文细黑" pitchFamily="2" charset="-122"/>
              </a:endParaRPr>
            </a:p>
          </p:txBody>
        </p:sp>
        <p:sp>
          <p:nvSpPr>
            <p:cNvPr id="71691" name="矩形 16"/>
            <p:cNvSpPr>
              <a:spLocks noChangeArrowheads="1"/>
            </p:cNvSpPr>
            <p:nvPr/>
          </p:nvSpPr>
          <p:spPr bwMode="auto">
            <a:xfrm>
              <a:off x="642943" y="82692"/>
              <a:ext cx="2743079" cy="415395"/>
            </a:xfrm>
            <a:prstGeom prst="rect">
              <a:avLst/>
            </a:prstGeom>
            <a:noFill/>
            <a:ln w="9525">
              <a:noFill/>
              <a:miter lim="800000"/>
              <a:headEnd/>
              <a:tailEnd/>
            </a:ln>
          </p:spPr>
          <p:txBody>
            <a:bodyPr wrap="none">
              <a:spAutoFit/>
            </a:bodyPr>
            <a:lstStyle/>
            <a:p>
              <a:pPr algn="ctr"/>
              <a:r>
                <a:rPr lang="en-US" altLang="zh-CN" sz="2100" b="1" i="0">
                  <a:solidFill>
                    <a:schemeClr val="bg1"/>
                  </a:solidFill>
                  <a:ea typeface="华文细黑" pitchFamily="2" charset="-122"/>
                </a:rPr>
                <a:t>(1) </a:t>
              </a:r>
              <a:r>
                <a:rPr lang="zh-CN" altLang="en-US" sz="2100" b="1" i="0">
                  <a:solidFill>
                    <a:schemeClr val="bg1"/>
                  </a:solidFill>
                  <a:ea typeface="华文细黑" pitchFamily="2" charset="-122"/>
                </a:rPr>
                <a:t>优化教师队伍结构</a:t>
              </a:r>
              <a:endParaRPr lang="en-US" sz="2100" b="1" i="0">
                <a:solidFill>
                  <a:schemeClr val="bg1"/>
                </a:solidFill>
                <a:ea typeface="华文细黑" pitchFamily="2" charset="-122"/>
              </a:endParaRPr>
            </a:p>
          </p:txBody>
        </p:sp>
        <p:sp>
          <p:nvSpPr>
            <p:cNvPr id="71692" name="文本框 18"/>
            <p:cNvSpPr txBox="1">
              <a:spLocks noChangeArrowheads="1"/>
            </p:cNvSpPr>
            <p:nvPr/>
          </p:nvSpPr>
          <p:spPr bwMode="auto">
            <a:xfrm>
              <a:off x="82632" y="579262"/>
              <a:ext cx="3642287" cy="2734813"/>
            </a:xfrm>
            <a:prstGeom prst="rect">
              <a:avLst/>
            </a:prstGeom>
            <a:noFill/>
            <a:ln w="9525">
              <a:noFill/>
              <a:miter lim="800000"/>
              <a:headEnd/>
              <a:tailEnd/>
            </a:ln>
          </p:spPr>
          <p:txBody>
            <a:bodyPr>
              <a:spAutoFit/>
            </a:bodyPr>
            <a:lstStyle/>
            <a:p>
              <a:pPr eaLnBrk="0" hangingPunct="0">
                <a:lnSpc>
                  <a:spcPts val="2600"/>
                </a:lnSpc>
              </a:pPr>
              <a:r>
                <a:rPr lang="zh-CN" altLang="en-US" i="0" dirty="0">
                  <a:ea typeface="华文细黑" pitchFamily="2" charset="-122"/>
                </a:rPr>
                <a:t>        </a:t>
              </a:r>
              <a:r>
                <a:rPr lang="zh-CN" altLang="en-US" sz="2000" b="1" i="0" dirty="0">
                  <a:latin typeface="黑体" pitchFamily="49" charset="-122"/>
                  <a:ea typeface="黑体" pitchFamily="49" charset="-122"/>
                </a:rPr>
                <a:t>使“双师型”教师占专任教师的比例</a:t>
              </a:r>
              <a:r>
                <a:rPr lang="zh-CN" altLang="en-US" sz="2000" b="1" i="0" dirty="0" smtClean="0">
                  <a:latin typeface="黑体" pitchFamily="49" charset="-122"/>
                  <a:ea typeface="黑体" pitchFamily="49" charset="-122"/>
                </a:rPr>
                <a:t>逐步提高，</a:t>
              </a:r>
              <a:r>
                <a:rPr lang="zh-CN" altLang="en-US" sz="2000" b="1" i="0" dirty="0">
                  <a:latin typeface="黑体" pitchFamily="49" charset="-122"/>
                  <a:ea typeface="黑体" pitchFamily="49" charset="-122"/>
                </a:rPr>
                <a:t>同时通过有计划地选送教师到企业接受培训、挂职工作和实践锻炼增加教师的实践经历。将引进优秀</a:t>
              </a:r>
              <a:r>
                <a:rPr lang="zh-CN" altLang="en-US" sz="2000" b="1" i="0" dirty="0" smtClean="0">
                  <a:latin typeface="黑体" pitchFamily="49" charset="-122"/>
                  <a:ea typeface="黑体" pitchFamily="49" charset="-122"/>
                </a:rPr>
                <a:t>企业或行业技术人员</a:t>
              </a:r>
              <a:r>
                <a:rPr lang="zh-CN" altLang="en-US" sz="2000" b="1" i="0" dirty="0">
                  <a:latin typeface="黑体" pitchFamily="49" charset="-122"/>
                  <a:ea typeface="黑体" pitchFamily="49" charset="-122"/>
                </a:rPr>
                <a:t>和管理人员担任专兼职教师作为校企合作的重要内容。在教师绩效考核、职称评聘等方面向“双师型”教师倾斜。</a:t>
              </a:r>
              <a:endParaRPr lang="en-US" sz="2000" b="1" i="0" dirty="0">
                <a:solidFill>
                  <a:srgbClr val="000000"/>
                </a:solidFill>
                <a:latin typeface="黑体" pitchFamily="49" charset="-122"/>
                <a:ea typeface="黑体" pitchFamily="49" charset="-122"/>
              </a:endParaRPr>
            </a:p>
          </p:txBody>
        </p:sp>
      </p:grpSp>
      <p:pic>
        <p:nvPicPr>
          <p:cNvPr id="71686" name="Picture 11" descr="双师型"/>
          <p:cNvPicPr>
            <a:picLocks noChangeAspect="1" noChangeArrowheads="1"/>
          </p:cNvPicPr>
          <p:nvPr/>
        </p:nvPicPr>
        <p:blipFill>
          <a:blip r:embed="rId2" cstate="print"/>
          <a:srcRect/>
          <a:stretch>
            <a:fillRect/>
          </a:stretch>
        </p:blipFill>
        <p:spPr bwMode="auto">
          <a:xfrm>
            <a:off x="1187450" y="2943225"/>
            <a:ext cx="2593975" cy="36115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11"/>
          <p:cNvSpPr>
            <a:spLocks noChangeArrowheads="1"/>
          </p:cNvSpPr>
          <p:nvPr/>
        </p:nvSpPr>
        <p:spPr bwMode="gray">
          <a:xfrm rot="5400000">
            <a:off x="4400562" y="-457216"/>
            <a:ext cx="914383" cy="6715172"/>
          </a:xfrm>
          <a:prstGeom prst="roundRect">
            <a:avLst>
              <a:gd name="adj" fmla="val 19894"/>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zh-CN" altLang="en-US">
              <a:latin typeface="Arial" charset="0"/>
            </a:endParaRPr>
          </a:p>
        </p:txBody>
      </p:sp>
      <p:sp>
        <p:nvSpPr>
          <p:cNvPr id="3" name="TextBox 2"/>
          <p:cNvSpPr txBox="1"/>
          <p:nvPr/>
        </p:nvSpPr>
        <p:spPr>
          <a:xfrm>
            <a:off x="1000100" y="1349483"/>
            <a:ext cx="7500990" cy="1107996"/>
          </a:xfrm>
          <a:prstGeom prst="rect">
            <a:avLst/>
          </a:prstGeom>
          <a:noFill/>
        </p:spPr>
        <p:txBody>
          <a:bodyPr wrap="square" rtlCol="0">
            <a:spAutoFit/>
          </a:bodyPr>
          <a:lstStyle/>
          <a:p>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国家中长期教育改革与发展规划纲要</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中分为创新型、应用型、复合型、技能型四种。</a:t>
            </a:r>
          </a:p>
          <a:p>
            <a:endParaRPr lang="zh-CN" altLang="en-US" dirty="0"/>
          </a:p>
        </p:txBody>
      </p:sp>
      <p:sp>
        <p:nvSpPr>
          <p:cNvPr id="25" name="TextBox 24"/>
          <p:cNvSpPr txBox="1"/>
          <p:nvPr/>
        </p:nvSpPr>
        <p:spPr>
          <a:xfrm>
            <a:off x="1571604" y="2563929"/>
            <a:ext cx="6572296" cy="707886"/>
          </a:xfrm>
          <a:prstGeom prst="rect">
            <a:avLst/>
          </a:prstGeom>
          <a:noFill/>
        </p:spPr>
        <p:txBody>
          <a:bodyPr wrap="square" rtlCol="0">
            <a:spAutoFit/>
          </a:bodyPr>
          <a:lstStyle/>
          <a:p>
            <a:r>
              <a:rPr lang="zh-CN" altLang="en-US" sz="2000" b="1" dirty="0">
                <a:solidFill>
                  <a:schemeClr val="bg1"/>
                </a:solidFill>
                <a:latin typeface="华文中宋" pitchFamily="2" charset="-122"/>
                <a:ea typeface="华文中宋" pitchFamily="2" charset="-122"/>
              </a:rPr>
              <a:t>在本科教育的研究范围内，我们提出学术型和应用型两种基本人才类型（这两类人才都需要创新素质和复合能力</a:t>
            </a:r>
            <a:r>
              <a:rPr lang="zh-CN" altLang="en-US" sz="2000" b="1" dirty="0" smtClean="0">
                <a:solidFill>
                  <a:schemeClr val="bg1"/>
                </a:solidFill>
                <a:latin typeface="华文中宋" pitchFamily="2" charset="-122"/>
                <a:ea typeface="华文中宋" pitchFamily="2" charset="-122"/>
              </a:rPr>
              <a:t>）。</a:t>
            </a:r>
            <a:endParaRPr lang="zh-CN" altLang="en-US" sz="2000" b="1" dirty="0">
              <a:solidFill>
                <a:schemeClr val="bg1"/>
              </a:solidFill>
              <a:latin typeface="华文中宋" pitchFamily="2" charset="-122"/>
              <a:ea typeface="华文中宋" pitchFamily="2" charset="-122"/>
            </a:endParaRPr>
          </a:p>
        </p:txBody>
      </p:sp>
      <p:grpSp>
        <p:nvGrpSpPr>
          <p:cNvPr id="2" name="Group 17"/>
          <p:cNvGrpSpPr>
            <a:grpSpLocks/>
          </p:cNvGrpSpPr>
          <p:nvPr/>
        </p:nvGrpSpPr>
        <p:grpSpPr bwMode="auto">
          <a:xfrm>
            <a:off x="5143504" y="3842936"/>
            <a:ext cx="3238501" cy="2572151"/>
            <a:chOff x="720" y="2112"/>
            <a:chExt cx="1440" cy="1551"/>
          </a:xfrm>
        </p:grpSpPr>
        <p:sp>
          <p:nvSpPr>
            <p:cNvPr id="29" name="AutoShape 18"/>
            <p:cNvSpPr>
              <a:spLocks noChangeArrowheads="1"/>
            </p:cNvSpPr>
            <p:nvPr/>
          </p:nvSpPr>
          <p:spPr bwMode="auto">
            <a:xfrm>
              <a:off x="720" y="2112"/>
              <a:ext cx="1440" cy="1551"/>
            </a:xfrm>
            <a:prstGeom prst="roundRect">
              <a:avLst>
                <a:gd name="adj" fmla="val 16667"/>
              </a:avLst>
            </a:prstGeom>
            <a:solidFill>
              <a:srgbClr val="CC99FF"/>
            </a:solidFill>
            <a:ln w="38100">
              <a:solidFill>
                <a:srgbClr val="800080"/>
              </a:solidFill>
              <a:round/>
              <a:headEnd/>
              <a:tailEnd/>
            </a:ln>
            <a:effectLst/>
          </p:spPr>
          <p:txBody>
            <a:bodyPr wrap="none" anchor="ctr"/>
            <a:lstStyle/>
            <a:p>
              <a:pPr algn="ctr" eaLnBrk="0" hangingPunct="0"/>
              <a:endParaRPr lang="zh-CN" altLang="en-US" sz="1800">
                <a:latin typeface="Verdana" pitchFamily="34" charset="0"/>
                <a:ea typeface="宋体" pitchFamily="2" charset="-122"/>
              </a:endParaRPr>
            </a:p>
          </p:txBody>
        </p:sp>
        <p:sp>
          <p:nvSpPr>
            <p:cNvPr id="30" name="Text Box 19"/>
            <p:cNvSpPr txBox="1">
              <a:spLocks noChangeArrowheads="1"/>
            </p:cNvSpPr>
            <p:nvPr/>
          </p:nvSpPr>
          <p:spPr bwMode="auto">
            <a:xfrm>
              <a:off x="780" y="2238"/>
              <a:ext cx="1336" cy="877"/>
            </a:xfrm>
            <a:prstGeom prst="rect">
              <a:avLst/>
            </a:prstGeom>
            <a:noFill/>
            <a:ln w="9525">
              <a:noFill/>
              <a:miter lim="800000"/>
              <a:headEnd/>
              <a:tailEnd/>
            </a:ln>
            <a:effectLst/>
          </p:spPr>
          <p:txBody>
            <a:bodyPr wrap="square">
              <a:spAutoFit/>
            </a:bodyPr>
            <a:lstStyle/>
            <a:p>
              <a:r>
                <a:rPr lang="zh-CN" altLang="en-US" sz="2000" b="1" dirty="0">
                  <a:solidFill>
                    <a:srgbClr val="000000"/>
                  </a:solidFill>
                  <a:latin typeface="华文中宋" pitchFamily="2" charset="-122"/>
                  <a:ea typeface="华文中宋" pitchFamily="2" charset="-122"/>
                </a:rPr>
                <a:t>应用型人才，即应用客观规律和科学原理为社会直接创造财富、谋取利益的人才，从一般技术员、工程师到工程院院士都属于这类人才。</a:t>
              </a:r>
            </a:p>
          </p:txBody>
        </p:sp>
      </p:grpSp>
      <p:grpSp>
        <p:nvGrpSpPr>
          <p:cNvPr id="4" name="Group 20"/>
          <p:cNvGrpSpPr>
            <a:grpSpLocks/>
          </p:cNvGrpSpPr>
          <p:nvPr/>
        </p:nvGrpSpPr>
        <p:grpSpPr bwMode="auto">
          <a:xfrm>
            <a:off x="1214414" y="3843579"/>
            <a:ext cx="3095625" cy="2571508"/>
            <a:chOff x="1089" y="2591"/>
            <a:chExt cx="1440" cy="1105"/>
          </a:xfrm>
        </p:grpSpPr>
        <p:sp>
          <p:nvSpPr>
            <p:cNvPr id="32" name="AutoShape 21"/>
            <p:cNvSpPr>
              <a:spLocks noChangeArrowheads="1"/>
            </p:cNvSpPr>
            <p:nvPr/>
          </p:nvSpPr>
          <p:spPr bwMode="auto">
            <a:xfrm>
              <a:off x="1089" y="2591"/>
              <a:ext cx="1440" cy="1105"/>
            </a:xfrm>
            <a:prstGeom prst="roundRect">
              <a:avLst>
                <a:gd name="adj" fmla="val 16667"/>
              </a:avLst>
            </a:prstGeom>
            <a:solidFill>
              <a:srgbClr val="FF7C80"/>
            </a:solidFill>
            <a:ln w="38100">
              <a:solidFill>
                <a:srgbClr val="660033"/>
              </a:solidFill>
              <a:round/>
              <a:headEnd/>
              <a:tailEnd/>
            </a:ln>
            <a:effectLst/>
          </p:spPr>
          <p:txBody>
            <a:bodyPr wrap="none" anchor="ctr"/>
            <a:lstStyle/>
            <a:p>
              <a:pPr algn="ctr" eaLnBrk="0" hangingPunct="0"/>
              <a:endParaRPr lang="zh-CN" altLang="en-US" sz="1800">
                <a:latin typeface="Verdana" pitchFamily="34" charset="0"/>
                <a:ea typeface="宋体" pitchFamily="2" charset="-122"/>
              </a:endParaRPr>
            </a:p>
          </p:txBody>
        </p:sp>
        <p:sp>
          <p:nvSpPr>
            <p:cNvPr id="33" name="Text Box 22"/>
            <p:cNvSpPr txBox="1">
              <a:spLocks noChangeArrowheads="1"/>
            </p:cNvSpPr>
            <p:nvPr/>
          </p:nvSpPr>
          <p:spPr bwMode="auto">
            <a:xfrm>
              <a:off x="1167" y="2756"/>
              <a:ext cx="1284" cy="729"/>
            </a:xfrm>
            <a:prstGeom prst="rect">
              <a:avLst/>
            </a:prstGeom>
            <a:solidFill>
              <a:srgbClr val="FF7C80"/>
            </a:solidFill>
            <a:ln w="9525">
              <a:noFill/>
              <a:miter lim="800000"/>
              <a:headEnd/>
              <a:tailEnd/>
            </a:ln>
            <a:effectLst/>
          </p:spPr>
          <p:txBody>
            <a:bodyPr>
              <a:spAutoFit/>
            </a:bodyPr>
            <a:lstStyle/>
            <a:p>
              <a:pPr eaLnBrk="0" hangingPunct="0"/>
              <a:r>
                <a:rPr lang="zh-CN" altLang="en-US" sz="2000" b="1" dirty="0">
                  <a:solidFill>
                    <a:srgbClr val="000000"/>
                  </a:solidFill>
                  <a:latin typeface="华文中宋" pitchFamily="2" charset="-122"/>
                  <a:ea typeface="华文中宋" pitchFamily="2" charset="-122"/>
                </a:rPr>
                <a:t>学术型人才，即研究客观规律、发现科学原理的人才，从一般研究人员到中科院院士都属于这类人才；</a:t>
              </a:r>
              <a:endParaRPr lang="en-US" altLang="zh-CN" sz="2000" b="1" dirty="0">
                <a:solidFill>
                  <a:srgbClr val="000000"/>
                </a:solidFill>
                <a:latin typeface="华文中宋" pitchFamily="2" charset="-122"/>
                <a:ea typeface="华文中宋" pitchFamily="2" charset="-122"/>
              </a:endParaRPr>
            </a:p>
          </p:txBody>
        </p:sp>
      </p:grpSp>
      <p:sp>
        <p:nvSpPr>
          <p:cNvPr id="35" name="Freeform 15"/>
          <p:cNvSpPr>
            <a:spLocks/>
          </p:cNvSpPr>
          <p:nvPr/>
        </p:nvSpPr>
        <p:spPr bwMode="gray">
          <a:xfrm>
            <a:off x="4143372" y="3429000"/>
            <a:ext cx="355605" cy="512771"/>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800000"/>
              </a:gs>
              <a:gs pos="100000">
                <a:srgbClr val="800000">
                  <a:gamma/>
                  <a:tint val="63529"/>
                  <a:invGamma/>
                </a:srgbClr>
              </a:gs>
            </a:gsLst>
            <a:lin ang="0" scaled="1"/>
          </a:gradFill>
          <a:ln w="0">
            <a:noFill/>
            <a:prstDash val="solid"/>
            <a:round/>
            <a:headEnd/>
            <a:tailEnd/>
          </a:ln>
        </p:spPr>
        <p:txBody>
          <a:bodyPr/>
          <a:lstStyle/>
          <a:p>
            <a:endParaRPr lang="zh-CN" altLang="en-US"/>
          </a:p>
        </p:txBody>
      </p:sp>
      <p:sp>
        <p:nvSpPr>
          <p:cNvPr id="36" name="Freeform 16"/>
          <p:cNvSpPr>
            <a:spLocks/>
          </p:cNvSpPr>
          <p:nvPr/>
        </p:nvSpPr>
        <p:spPr bwMode="gray">
          <a:xfrm flipH="1">
            <a:off x="4857752" y="3429000"/>
            <a:ext cx="428628" cy="500066"/>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folHlink"/>
              </a:gs>
              <a:gs pos="100000">
                <a:schemeClr val="folHlink">
                  <a:gamma/>
                  <a:tint val="31765"/>
                  <a:invGamma/>
                </a:schemeClr>
              </a:gs>
            </a:gsLst>
            <a:lin ang="0" scaled="1"/>
          </a:gradFill>
          <a:ln w="0">
            <a:noFill/>
            <a:prstDash val="solid"/>
            <a:round/>
            <a:headEnd/>
            <a:tailEnd/>
          </a:ln>
        </p:spPr>
        <p:txBody>
          <a:bodyPr/>
          <a:lstStyle/>
          <a:p>
            <a:endParaRPr lang="zh-CN" alt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txBox="1">
            <a:spLocks noChangeArrowheads="1"/>
          </p:cNvSpPr>
          <p:nvPr/>
        </p:nvSpPr>
        <p:spPr bwMode="auto">
          <a:xfrm>
            <a:off x="936625" y="476672"/>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72707" name="Rectangle 7"/>
          <p:cNvSpPr>
            <a:spLocks noChangeArrowheads="1"/>
          </p:cNvSpPr>
          <p:nvPr/>
        </p:nvSpPr>
        <p:spPr bwMode="auto">
          <a:xfrm>
            <a:off x="3927475" y="1874838"/>
            <a:ext cx="3889375"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ea typeface="华文细黑" pitchFamily="2" charset="-122"/>
              </a:rPr>
              <a:t>双师型</a:t>
            </a:r>
          </a:p>
        </p:txBody>
      </p:sp>
      <p:sp>
        <p:nvSpPr>
          <p:cNvPr id="72708" name="Rectangle 8"/>
          <p:cNvSpPr>
            <a:spLocks noChangeArrowheads="1"/>
          </p:cNvSpPr>
          <p:nvPr/>
        </p:nvSpPr>
        <p:spPr bwMode="auto">
          <a:xfrm>
            <a:off x="1514475" y="1976438"/>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5. </a:t>
            </a:r>
            <a:r>
              <a:rPr lang="zh-CN" altLang="en-US" sz="2300" b="1" i="0">
                <a:solidFill>
                  <a:schemeClr val="bg1"/>
                </a:solidFill>
                <a:ea typeface="华文细黑" pitchFamily="2" charset="-122"/>
              </a:rPr>
              <a:t>教师队伍转型</a:t>
            </a:r>
          </a:p>
        </p:txBody>
      </p:sp>
      <p:grpSp>
        <p:nvGrpSpPr>
          <p:cNvPr id="2" name="组合 56"/>
          <p:cNvGrpSpPr>
            <a:grpSpLocks/>
          </p:cNvGrpSpPr>
          <p:nvPr/>
        </p:nvGrpSpPr>
        <p:grpSpPr bwMode="auto">
          <a:xfrm>
            <a:off x="4211638" y="2822575"/>
            <a:ext cx="3887787" cy="3708400"/>
            <a:chOff x="0" y="0"/>
            <a:chExt cx="3888000" cy="3708000"/>
          </a:xfrm>
        </p:grpSpPr>
        <p:sp>
          <p:nvSpPr>
            <p:cNvPr id="41990" name="自选图形 3"/>
            <p:cNvSpPr>
              <a:spLocks noChangeArrowheads="1"/>
            </p:cNvSpPr>
            <p:nvPr/>
          </p:nvSpPr>
          <p:spPr bwMode="auto">
            <a:xfrm>
              <a:off x="0" y="338102"/>
              <a:ext cx="3888000" cy="3369898"/>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i="0">
                <a:latin typeface="Arial" pitchFamily="34" charset="0"/>
                <a:ea typeface="华文细黑" pitchFamily="2" charset="-122"/>
              </a:endParaRPr>
            </a:p>
          </p:txBody>
        </p:sp>
        <p:grpSp>
          <p:nvGrpSpPr>
            <p:cNvPr id="3" name="Group 11"/>
            <p:cNvGrpSpPr>
              <a:grpSpLocks/>
            </p:cNvGrpSpPr>
            <p:nvPr/>
          </p:nvGrpSpPr>
          <p:grpSpPr bwMode="auto">
            <a:xfrm>
              <a:off x="166969" y="0"/>
              <a:ext cx="3539750" cy="706898"/>
              <a:chOff x="0" y="0"/>
              <a:chExt cx="1484" cy="330"/>
            </a:xfrm>
          </p:grpSpPr>
          <p:sp>
            <p:nvSpPr>
              <p:cNvPr id="72716" name="自选图形 10"/>
              <p:cNvSpPr>
                <a:spLocks noChangeArrowheads="1"/>
              </p:cNvSpPr>
              <p:nvPr/>
            </p:nvSpPr>
            <p:spPr bwMode="auto">
              <a:xfrm>
                <a:off x="0" y="0"/>
                <a:ext cx="1484" cy="330"/>
              </a:xfrm>
              <a:prstGeom prst="roundRect">
                <a:avLst>
                  <a:gd name="adj" fmla="val 16667"/>
                </a:avLst>
              </a:prstGeom>
              <a:solidFill>
                <a:schemeClr val="folHlink"/>
              </a:solidFill>
              <a:ln w="38100">
                <a:solidFill>
                  <a:srgbClr val="FFFFFF">
                    <a:alpha val="52940"/>
                  </a:srgbClr>
                </a:solidFill>
                <a:round/>
                <a:headEnd/>
                <a:tailEnd/>
              </a:ln>
            </p:spPr>
            <p:txBody>
              <a:bodyPr wrap="none" anchor="ctr"/>
              <a:lstStyle/>
              <a:p>
                <a:endParaRPr lang="zh-CN" altLang="en-US" i="0">
                  <a:ea typeface="华文细黑" pitchFamily="2" charset="-122"/>
                </a:endParaRPr>
              </a:p>
            </p:txBody>
          </p:sp>
          <p:sp>
            <p:nvSpPr>
              <p:cNvPr id="72717" name="自选图形 11"/>
              <p:cNvSpPr>
                <a:spLocks noChangeArrowheads="1"/>
              </p:cNvSpPr>
              <p:nvPr/>
            </p:nvSpPr>
            <p:spPr bwMode="auto">
              <a:xfrm>
                <a:off x="23" y="20"/>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noFill/>
                <a:round/>
                <a:headEnd/>
                <a:tailEnd/>
              </a:ln>
            </p:spPr>
            <p:txBody>
              <a:bodyPr wrap="none" anchor="ctr"/>
              <a:lstStyle/>
              <a:p>
                <a:endParaRPr lang="zh-CN" altLang="en-US" i="0">
                  <a:ea typeface="华文细黑" pitchFamily="2" charset="-122"/>
                </a:endParaRPr>
              </a:p>
            </p:txBody>
          </p:sp>
        </p:grpSp>
        <p:sp>
          <p:nvSpPr>
            <p:cNvPr id="72714" name="矩形 12"/>
            <p:cNvSpPr>
              <a:spLocks noChangeArrowheads="1"/>
            </p:cNvSpPr>
            <p:nvPr/>
          </p:nvSpPr>
          <p:spPr bwMode="auto">
            <a:xfrm>
              <a:off x="399132" y="141898"/>
              <a:ext cx="3281848" cy="415453"/>
            </a:xfrm>
            <a:prstGeom prst="rect">
              <a:avLst/>
            </a:prstGeom>
            <a:noFill/>
            <a:ln w="9525">
              <a:noFill/>
              <a:miter lim="800000"/>
              <a:headEnd/>
              <a:tailEnd/>
            </a:ln>
          </p:spPr>
          <p:txBody>
            <a:bodyPr wrap="none">
              <a:spAutoFit/>
            </a:bodyPr>
            <a:lstStyle/>
            <a:p>
              <a:pPr algn="ctr"/>
              <a:r>
                <a:rPr lang="en-US" altLang="zh-CN" sz="2100" b="1" i="0">
                  <a:ea typeface="华文细黑" pitchFamily="2" charset="-122"/>
                </a:rPr>
                <a:t>(2) </a:t>
              </a:r>
              <a:r>
                <a:rPr lang="zh-CN" altLang="en-US" sz="2100" b="1" i="0">
                  <a:ea typeface="华文细黑" pitchFamily="2" charset="-122"/>
                </a:rPr>
                <a:t>教师的岗位培训和提高</a:t>
              </a:r>
              <a:endParaRPr lang="en-US" sz="2100" b="1" i="0">
                <a:solidFill>
                  <a:srgbClr val="FFFFFF"/>
                </a:solidFill>
                <a:ea typeface="华文细黑" pitchFamily="2" charset="-122"/>
              </a:endParaRPr>
            </a:p>
          </p:txBody>
        </p:sp>
        <p:sp>
          <p:nvSpPr>
            <p:cNvPr id="72715" name="文本框 19"/>
            <p:cNvSpPr txBox="1">
              <a:spLocks noChangeArrowheads="1"/>
            </p:cNvSpPr>
            <p:nvPr/>
          </p:nvSpPr>
          <p:spPr bwMode="auto">
            <a:xfrm>
              <a:off x="107337" y="1116042"/>
              <a:ext cx="3766352" cy="2112338"/>
            </a:xfrm>
            <a:prstGeom prst="rect">
              <a:avLst/>
            </a:prstGeom>
            <a:noFill/>
            <a:ln w="9525">
              <a:noFill/>
              <a:miter lim="800000"/>
              <a:headEnd/>
              <a:tailEnd/>
            </a:ln>
          </p:spPr>
          <p:txBody>
            <a:bodyPr>
              <a:spAutoFit/>
            </a:bodyPr>
            <a:lstStyle/>
            <a:p>
              <a:pPr>
                <a:lnSpc>
                  <a:spcPts val="3200"/>
                </a:lnSpc>
                <a:spcBef>
                  <a:spcPct val="50000"/>
                </a:spcBef>
              </a:pPr>
              <a:r>
                <a:rPr lang="zh-CN" altLang="en-US" sz="2000" b="1" i="0">
                  <a:ea typeface="华文细黑" pitchFamily="2" charset="-122"/>
                </a:rPr>
                <a:t>       </a:t>
              </a:r>
              <a:r>
                <a:rPr lang="zh-CN" altLang="en-US" sz="2400" b="1" i="0">
                  <a:latin typeface="黑体" pitchFamily="49" charset="-122"/>
                  <a:ea typeface="黑体" pitchFamily="49" charset="-122"/>
                </a:rPr>
                <a:t>通过教师发展中心的校内培训、教师讲课比赛、班导师业务培训等多种渠道，大力提高教师的教学能力和水平。</a:t>
              </a:r>
              <a:endParaRPr lang="zh-CN" altLang="en-US" sz="2400" b="1" i="0">
                <a:solidFill>
                  <a:srgbClr val="000000"/>
                </a:solidFill>
                <a:latin typeface="黑体" pitchFamily="49" charset="-122"/>
                <a:ea typeface="黑体" pitchFamily="49" charset="-122"/>
              </a:endParaRPr>
            </a:p>
          </p:txBody>
        </p:sp>
      </p:grpSp>
      <p:pic>
        <p:nvPicPr>
          <p:cNvPr id="72710" name="Picture 13" descr="教案评比"/>
          <p:cNvPicPr>
            <a:picLocks noChangeAspect="1" noChangeArrowheads="1"/>
          </p:cNvPicPr>
          <p:nvPr/>
        </p:nvPicPr>
        <p:blipFill>
          <a:blip r:embed="rId2" cstate="print"/>
          <a:srcRect/>
          <a:stretch>
            <a:fillRect/>
          </a:stretch>
        </p:blipFill>
        <p:spPr bwMode="auto">
          <a:xfrm>
            <a:off x="603250" y="3429000"/>
            <a:ext cx="3311525" cy="2686050"/>
          </a:xfrm>
          <a:prstGeom prst="rect">
            <a:avLst/>
          </a:prstGeom>
          <a:noFill/>
          <a:ln w="9525">
            <a:noFill/>
            <a:bevel/>
            <a:headEnd/>
            <a:tailEnd/>
          </a:ln>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txBox="1">
            <a:spLocks noChangeArrowheads="1"/>
          </p:cNvSpPr>
          <p:nvPr/>
        </p:nvSpPr>
        <p:spPr bwMode="auto">
          <a:xfrm>
            <a:off x="936625" y="620688"/>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73731" name="Rectangle 7"/>
          <p:cNvSpPr>
            <a:spLocks noChangeArrowheads="1"/>
          </p:cNvSpPr>
          <p:nvPr/>
        </p:nvSpPr>
        <p:spPr bwMode="auto">
          <a:xfrm>
            <a:off x="3927475" y="1874838"/>
            <a:ext cx="3889375" cy="755650"/>
          </a:xfrm>
          <a:prstGeom prst="rect">
            <a:avLst/>
          </a:prstGeom>
          <a:gradFill rotWithShape="1">
            <a:gsLst>
              <a:gs pos="0">
                <a:srgbClr val="F9F9F9"/>
              </a:gs>
              <a:gs pos="100000">
                <a:schemeClr val="bg2"/>
              </a:gs>
            </a:gsLst>
            <a:lin ang="0" scaled="1"/>
          </a:gradFill>
          <a:ln w="9525">
            <a:solidFill>
              <a:schemeClr val="bg2"/>
            </a:solidFill>
            <a:miter lim="800000"/>
            <a:headEnd/>
            <a:tailEnd/>
          </a:ln>
        </p:spPr>
        <p:txBody>
          <a:bodyPr anchor="ctr"/>
          <a:lstStyle/>
          <a:p>
            <a:pPr algn="ctr"/>
            <a:r>
              <a:rPr lang="zh-CN" altLang="en-US" sz="2200" b="1" i="0">
                <a:ea typeface="华文细黑" pitchFamily="2" charset="-122"/>
              </a:rPr>
              <a:t>双师型</a:t>
            </a:r>
          </a:p>
        </p:txBody>
      </p:sp>
      <p:sp>
        <p:nvSpPr>
          <p:cNvPr id="73732" name="Rectangle 8"/>
          <p:cNvSpPr>
            <a:spLocks noChangeArrowheads="1"/>
          </p:cNvSpPr>
          <p:nvPr/>
        </p:nvSpPr>
        <p:spPr bwMode="auto">
          <a:xfrm>
            <a:off x="1514475" y="1976438"/>
            <a:ext cx="2555875"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5. </a:t>
            </a:r>
            <a:r>
              <a:rPr lang="zh-CN" altLang="en-US" sz="2300" b="1" i="0">
                <a:solidFill>
                  <a:schemeClr val="bg1"/>
                </a:solidFill>
                <a:ea typeface="华文细黑" pitchFamily="2" charset="-122"/>
              </a:rPr>
              <a:t>教师队伍转型</a:t>
            </a:r>
          </a:p>
        </p:txBody>
      </p:sp>
      <p:grpSp>
        <p:nvGrpSpPr>
          <p:cNvPr id="2" name="组合 26"/>
          <p:cNvGrpSpPr>
            <a:grpSpLocks/>
          </p:cNvGrpSpPr>
          <p:nvPr/>
        </p:nvGrpSpPr>
        <p:grpSpPr bwMode="auto">
          <a:xfrm>
            <a:off x="4233863" y="2822575"/>
            <a:ext cx="3887787" cy="3708400"/>
            <a:chOff x="0" y="0"/>
            <a:chExt cx="3887787" cy="3708400"/>
          </a:xfrm>
        </p:grpSpPr>
        <p:sp>
          <p:nvSpPr>
            <p:cNvPr id="43014" name="自选图形 4"/>
            <p:cNvSpPr>
              <a:spLocks noChangeArrowheads="1"/>
            </p:cNvSpPr>
            <p:nvPr/>
          </p:nvSpPr>
          <p:spPr bwMode="auto">
            <a:xfrm>
              <a:off x="0" y="338138"/>
              <a:ext cx="3887787" cy="3370262"/>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i="0">
                <a:latin typeface="Arial" pitchFamily="34" charset="0"/>
                <a:ea typeface="华文细黑" pitchFamily="2" charset="-122"/>
              </a:endParaRPr>
            </a:p>
          </p:txBody>
        </p:sp>
        <p:grpSp>
          <p:nvGrpSpPr>
            <p:cNvPr id="3" name="Group 7"/>
            <p:cNvGrpSpPr>
              <a:grpSpLocks/>
            </p:cNvGrpSpPr>
            <p:nvPr/>
          </p:nvGrpSpPr>
          <p:grpSpPr bwMode="auto">
            <a:xfrm>
              <a:off x="209893" y="0"/>
              <a:ext cx="3539556" cy="706974"/>
              <a:chOff x="0" y="0"/>
              <a:chExt cx="1484" cy="330"/>
            </a:xfrm>
          </p:grpSpPr>
          <p:sp>
            <p:nvSpPr>
              <p:cNvPr id="73740" name="自选图形 6"/>
              <p:cNvSpPr>
                <a:spLocks noChangeArrowheads="1"/>
              </p:cNvSpPr>
              <p:nvPr/>
            </p:nvSpPr>
            <p:spPr bwMode="auto">
              <a:xfrm>
                <a:off x="0" y="0"/>
                <a:ext cx="1484" cy="330"/>
              </a:xfrm>
              <a:prstGeom prst="roundRect">
                <a:avLst>
                  <a:gd name="adj" fmla="val 16667"/>
                </a:avLst>
              </a:prstGeom>
              <a:solidFill>
                <a:schemeClr val="accent2"/>
              </a:solidFill>
              <a:ln w="38100">
                <a:solidFill>
                  <a:srgbClr val="FFFFFF">
                    <a:alpha val="52940"/>
                  </a:srgbClr>
                </a:solidFill>
                <a:round/>
                <a:headEnd/>
                <a:tailEnd/>
              </a:ln>
            </p:spPr>
            <p:txBody>
              <a:bodyPr wrap="none" anchor="ctr"/>
              <a:lstStyle/>
              <a:p>
                <a:endParaRPr lang="zh-CN" altLang="en-US" i="0">
                  <a:ea typeface="华文细黑" pitchFamily="2" charset="-122"/>
                </a:endParaRPr>
              </a:p>
            </p:txBody>
          </p:sp>
          <p:sp>
            <p:nvSpPr>
              <p:cNvPr id="73741" name="自选图形 7"/>
              <p:cNvSpPr>
                <a:spLocks noChangeArrowheads="1"/>
              </p:cNvSpPr>
              <p:nvPr/>
            </p:nvSpPr>
            <p:spPr bwMode="auto">
              <a:xfrm>
                <a:off x="23" y="20"/>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noFill/>
                <a:round/>
                <a:headEnd/>
                <a:tailEnd/>
              </a:ln>
            </p:spPr>
            <p:txBody>
              <a:bodyPr wrap="none" anchor="ctr"/>
              <a:lstStyle/>
              <a:p>
                <a:endParaRPr lang="zh-CN" altLang="en-US" i="0">
                  <a:ea typeface="华文细黑" pitchFamily="2" charset="-122"/>
                </a:endParaRPr>
              </a:p>
            </p:txBody>
          </p:sp>
        </p:grpSp>
        <p:sp>
          <p:nvSpPr>
            <p:cNvPr id="73738" name="矩形 8"/>
            <p:cNvSpPr>
              <a:spLocks noChangeArrowheads="1"/>
            </p:cNvSpPr>
            <p:nvPr/>
          </p:nvSpPr>
          <p:spPr bwMode="auto">
            <a:xfrm>
              <a:off x="731962" y="159995"/>
              <a:ext cx="2866490" cy="430887"/>
            </a:xfrm>
            <a:prstGeom prst="rect">
              <a:avLst/>
            </a:prstGeom>
            <a:noFill/>
            <a:ln w="9525">
              <a:noFill/>
              <a:miter lim="800000"/>
              <a:headEnd/>
              <a:tailEnd/>
            </a:ln>
          </p:spPr>
          <p:txBody>
            <a:bodyPr wrap="none">
              <a:spAutoFit/>
            </a:bodyPr>
            <a:lstStyle/>
            <a:p>
              <a:pPr algn="ctr"/>
              <a:r>
                <a:rPr lang="en-US" altLang="zh-CN" sz="2200" b="1" i="0">
                  <a:ea typeface="华文细黑" pitchFamily="2" charset="-122"/>
                </a:rPr>
                <a:t>(3) </a:t>
              </a:r>
              <a:r>
                <a:rPr lang="zh-CN" altLang="en-US" sz="2200" b="1" i="0">
                  <a:ea typeface="华文细黑" pitchFamily="2" charset="-122"/>
                </a:rPr>
                <a:t>教师实践能力提高</a:t>
              </a:r>
              <a:endParaRPr lang="en-US" sz="2200" b="1" i="0">
                <a:ea typeface="华文细黑" pitchFamily="2" charset="-122"/>
              </a:endParaRPr>
            </a:p>
          </p:txBody>
        </p:sp>
        <p:sp>
          <p:nvSpPr>
            <p:cNvPr id="73739" name="文本框 20"/>
            <p:cNvSpPr txBox="1">
              <a:spLocks noChangeArrowheads="1"/>
            </p:cNvSpPr>
            <p:nvPr/>
          </p:nvSpPr>
          <p:spPr bwMode="auto">
            <a:xfrm>
              <a:off x="73940" y="1116162"/>
              <a:ext cx="3766144" cy="1733808"/>
            </a:xfrm>
            <a:prstGeom prst="rect">
              <a:avLst/>
            </a:prstGeom>
            <a:noFill/>
            <a:ln w="9525">
              <a:noFill/>
              <a:miter lim="800000"/>
              <a:headEnd/>
              <a:tailEnd/>
            </a:ln>
          </p:spPr>
          <p:txBody>
            <a:bodyPr>
              <a:spAutoFit/>
            </a:bodyPr>
            <a:lstStyle/>
            <a:p>
              <a:pPr>
                <a:lnSpc>
                  <a:spcPts val="3200"/>
                </a:lnSpc>
                <a:spcBef>
                  <a:spcPct val="50000"/>
                </a:spcBef>
              </a:pPr>
              <a:r>
                <a:rPr lang="zh-CN" altLang="en-US" sz="2000" b="1" i="0"/>
                <a:t>        </a:t>
              </a:r>
              <a:r>
                <a:rPr lang="zh-CN" altLang="en-US" sz="2400" b="1" i="0">
                  <a:latin typeface="黑体" pitchFamily="49" charset="-122"/>
                  <a:ea typeface="黑体" pitchFamily="49" charset="-122"/>
                </a:rPr>
                <a:t>通过第二课堂的专业实践指导和科研活动，大力提高教师的专业实践能力。</a:t>
              </a:r>
              <a:endParaRPr lang="en-US" sz="2400" b="1" i="0">
                <a:latin typeface="黑体" pitchFamily="49" charset="-122"/>
                <a:ea typeface="黑体" pitchFamily="49" charset="-122"/>
              </a:endParaRPr>
            </a:p>
          </p:txBody>
        </p:sp>
      </p:grpSp>
      <p:pic>
        <p:nvPicPr>
          <p:cNvPr id="73734" name="Picture 19" descr="2010420163257750"/>
          <p:cNvPicPr>
            <a:picLocks noChangeAspect="1" noChangeArrowheads="1"/>
          </p:cNvPicPr>
          <p:nvPr/>
        </p:nvPicPr>
        <p:blipFill>
          <a:blip r:embed="rId2" cstate="print"/>
          <a:srcRect/>
          <a:stretch>
            <a:fillRect/>
          </a:stretch>
        </p:blipFill>
        <p:spPr bwMode="auto">
          <a:xfrm>
            <a:off x="603250" y="3429000"/>
            <a:ext cx="3300413" cy="2665413"/>
          </a:xfrm>
          <a:prstGeom prst="rect">
            <a:avLst/>
          </a:prstGeom>
          <a:noFill/>
          <a:ln w="9525">
            <a:noFill/>
            <a:bevel/>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3"/>
          <p:cNvSpPr txBox="1">
            <a:spLocks noGrp="1" noChangeArrowheads="1"/>
          </p:cNvSpPr>
          <p:nvPr/>
        </p:nvSpPr>
        <p:spPr bwMode="auto">
          <a:xfrm>
            <a:off x="7308850" y="6804025"/>
            <a:ext cx="1439863" cy="196850"/>
          </a:xfrm>
          <a:prstGeom prst="rect">
            <a:avLst/>
          </a:prstGeom>
          <a:noFill/>
          <a:ln w="9525">
            <a:noFill/>
            <a:miter lim="800000"/>
            <a:headEnd/>
            <a:tailEnd/>
          </a:ln>
        </p:spPr>
        <p:txBody>
          <a:bodyPr/>
          <a:lstStyle/>
          <a:p>
            <a:pPr algn="r" eaLnBrk="0" hangingPunct="0"/>
            <a:r>
              <a:rPr lang="de-DE" altLang="en-US" sz="1000" b="1">
                <a:ea typeface="华文细黑" pitchFamily="2" charset="-122"/>
              </a:rPr>
              <a:t>Page </a:t>
            </a:r>
            <a:r>
              <a:rPr lang="de-DE" altLang="en-US" sz="1000" b="1">
                <a:ea typeface="华文细黑" pitchFamily="2" charset="-122"/>
                <a:sym typeface="MS UI Gothic" pitchFamily="34" charset="-128"/>
              </a:rPr>
              <a:t></a:t>
            </a:r>
            <a:r>
              <a:rPr lang="de-DE" altLang="en-US" sz="1000" b="1">
                <a:ea typeface="华文细黑" pitchFamily="2" charset="-122"/>
              </a:rPr>
              <a:t> </a:t>
            </a:r>
            <a:fld id="{55768543-DBA6-4FE2-AB73-601E8FA06B58}" type="slidenum">
              <a:rPr lang="zh-CN" altLang="en-US" sz="1000" b="1">
                <a:ea typeface="华文细黑" pitchFamily="2" charset="-122"/>
              </a:rPr>
              <a:pPr algn="r" eaLnBrk="0" hangingPunct="0"/>
              <a:t>62</a:t>
            </a:fld>
            <a:endParaRPr lang="en-US" altLang="zh-CN" sz="1000" b="1">
              <a:ea typeface="华文细黑" pitchFamily="2" charset="-122"/>
            </a:endParaRPr>
          </a:p>
        </p:txBody>
      </p:sp>
      <p:sp>
        <p:nvSpPr>
          <p:cNvPr id="74755" name="Oval 3"/>
          <p:cNvSpPr>
            <a:spLocks noChangeArrowheads="1"/>
          </p:cNvSpPr>
          <p:nvPr/>
        </p:nvSpPr>
        <p:spPr bwMode="auto">
          <a:xfrm rot="3600000">
            <a:off x="4933157" y="2758281"/>
            <a:ext cx="3468688" cy="3381375"/>
          </a:xfrm>
          <a:prstGeom prst="ellipse">
            <a:avLst/>
          </a:prstGeom>
          <a:gradFill rotWithShape="1">
            <a:gsLst>
              <a:gs pos="0">
                <a:srgbClr val="F4F4F4"/>
              </a:gs>
              <a:gs pos="100000">
                <a:schemeClr val="bg2"/>
              </a:gs>
            </a:gsLst>
            <a:lin ang="0" scaled="1"/>
          </a:gradFill>
          <a:ln w="9525">
            <a:solidFill>
              <a:schemeClr val="bg2"/>
            </a:solidFill>
            <a:round/>
            <a:headEnd/>
            <a:tailEnd/>
          </a:ln>
        </p:spPr>
        <p:txBody>
          <a:bodyPr wrap="none" anchor="ctr"/>
          <a:lstStyle/>
          <a:p>
            <a:endParaRPr lang="zh-CN" altLang="en-US">
              <a:ea typeface="华文细黑" pitchFamily="2" charset="-122"/>
            </a:endParaRPr>
          </a:p>
        </p:txBody>
      </p:sp>
      <p:sp>
        <p:nvSpPr>
          <p:cNvPr id="74756" name="Oval 4"/>
          <p:cNvSpPr>
            <a:spLocks noChangeArrowheads="1"/>
          </p:cNvSpPr>
          <p:nvPr/>
        </p:nvSpPr>
        <p:spPr bwMode="auto">
          <a:xfrm rot="3600000">
            <a:off x="1532732" y="2758281"/>
            <a:ext cx="3468688" cy="3381375"/>
          </a:xfrm>
          <a:prstGeom prst="ellipse">
            <a:avLst/>
          </a:prstGeom>
          <a:gradFill rotWithShape="1">
            <a:gsLst>
              <a:gs pos="0">
                <a:srgbClr val="F4F4F4"/>
              </a:gs>
              <a:gs pos="100000">
                <a:schemeClr val="bg2"/>
              </a:gs>
            </a:gsLst>
            <a:lin ang="0" scaled="1"/>
          </a:gradFill>
          <a:ln w="9525">
            <a:solidFill>
              <a:schemeClr val="bg2"/>
            </a:solidFill>
            <a:round/>
            <a:headEnd/>
            <a:tailEnd/>
          </a:ln>
        </p:spPr>
        <p:txBody>
          <a:bodyPr wrap="none" anchor="ctr"/>
          <a:lstStyle/>
          <a:p>
            <a:endParaRPr lang="zh-CN" altLang="en-US">
              <a:ea typeface="华文细黑" pitchFamily="2" charset="-122"/>
            </a:endParaRPr>
          </a:p>
        </p:txBody>
      </p:sp>
      <p:sp>
        <p:nvSpPr>
          <p:cNvPr id="74757" name="Line 5"/>
          <p:cNvSpPr>
            <a:spLocks noChangeShapeType="1"/>
          </p:cNvSpPr>
          <p:nvPr/>
        </p:nvSpPr>
        <p:spPr bwMode="auto">
          <a:xfrm>
            <a:off x="2151063" y="3883025"/>
            <a:ext cx="2135187" cy="0"/>
          </a:xfrm>
          <a:prstGeom prst="line">
            <a:avLst/>
          </a:prstGeom>
          <a:noFill/>
          <a:ln w="25400">
            <a:solidFill>
              <a:schemeClr val="accent2"/>
            </a:solidFill>
            <a:round/>
            <a:headEnd/>
            <a:tailEnd type="triangle" w="med" len="med"/>
          </a:ln>
        </p:spPr>
        <p:txBody>
          <a:bodyPr/>
          <a:lstStyle/>
          <a:p>
            <a:endParaRPr lang="zh-CN" altLang="en-US"/>
          </a:p>
        </p:txBody>
      </p:sp>
      <p:sp>
        <p:nvSpPr>
          <p:cNvPr id="74758" name="Rectangle 7"/>
          <p:cNvSpPr>
            <a:spLocks noChangeArrowheads="1"/>
          </p:cNvSpPr>
          <p:nvPr/>
        </p:nvSpPr>
        <p:spPr bwMode="auto">
          <a:xfrm>
            <a:off x="2081213" y="3011488"/>
            <a:ext cx="2276475" cy="866775"/>
          </a:xfrm>
          <a:prstGeom prst="rect">
            <a:avLst/>
          </a:prstGeom>
          <a:noFill/>
          <a:ln w="9525">
            <a:noFill/>
            <a:miter lim="800000"/>
            <a:headEnd/>
            <a:tailEnd/>
          </a:ln>
        </p:spPr>
        <p:txBody>
          <a:bodyPr anchor="ctr"/>
          <a:lstStyle/>
          <a:p>
            <a:pPr algn="ctr">
              <a:lnSpc>
                <a:spcPts val="2800"/>
              </a:lnSpc>
            </a:pPr>
            <a:r>
              <a:rPr lang="zh-CN" altLang="en-US" sz="2200" b="1" i="0">
                <a:latin typeface="黑体" pitchFamily="49" charset="-122"/>
                <a:ea typeface="黑体" pitchFamily="49" charset="-122"/>
              </a:rPr>
              <a:t>加强实验实习实训基地建设</a:t>
            </a:r>
          </a:p>
        </p:txBody>
      </p:sp>
      <p:sp>
        <p:nvSpPr>
          <p:cNvPr id="74759" name="Rectangle 8"/>
          <p:cNvSpPr>
            <a:spLocks noChangeArrowheads="1"/>
          </p:cNvSpPr>
          <p:nvPr/>
        </p:nvSpPr>
        <p:spPr bwMode="auto">
          <a:xfrm>
            <a:off x="2052638" y="3692525"/>
            <a:ext cx="2274887" cy="2413000"/>
          </a:xfrm>
          <a:prstGeom prst="rect">
            <a:avLst/>
          </a:prstGeom>
          <a:noFill/>
          <a:ln w="9525">
            <a:noFill/>
            <a:miter lim="800000"/>
            <a:headEnd/>
            <a:tailEnd/>
          </a:ln>
        </p:spPr>
        <p:txBody>
          <a:bodyPr anchor="ctr"/>
          <a:lstStyle/>
          <a:p>
            <a:pPr>
              <a:lnSpc>
                <a:spcPts val="2800"/>
              </a:lnSpc>
            </a:pPr>
            <a:r>
              <a:rPr lang="zh-CN" altLang="en-US" sz="2000" b="1" i="0">
                <a:latin typeface="黑体" pitchFamily="49" charset="-122"/>
                <a:ea typeface="黑体" pitchFamily="49" charset="-122"/>
              </a:rPr>
              <a:t>按照真实生产、服务的技术和流程建构知识体系、技术技能体系和实验实习实训环境。</a:t>
            </a:r>
          </a:p>
        </p:txBody>
      </p:sp>
      <p:sp>
        <p:nvSpPr>
          <p:cNvPr id="74760" name="Oval 11"/>
          <p:cNvSpPr>
            <a:spLocks noChangeArrowheads="1"/>
          </p:cNvSpPr>
          <p:nvPr/>
        </p:nvSpPr>
        <p:spPr bwMode="auto">
          <a:xfrm>
            <a:off x="1851025" y="6199188"/>
            <a:ext cx="2768600" cy="280987"/>
          </a:xfrm>
          <a:prstGeom prst="ellipse">
            <a:avLst/>
          </a:prstGeom>
          <a:gradFill rotWithShape="1">
            <a:gsLst>
              <a:gs pos="0">
                <a:schemeClr val="tx1">
                  <a:alpha val="39998"/>
                </a:schemeClr>
              </a:gs>
              <a:gs pos="100000">
                <a:schemeClr val="tx1">
                  <a:alpha val="0"/>
                </a:schemeClr>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sp>
        <p:nvSpPr>
          <p:cNvPr id="74761" name="Oval 12"/>
          <p:cNvSpPr>
            <a:spLocks noChangeArrowheads="1"/>
          </p:cNvSpPr>
          <p:nvPr/>
        </p:nvSpPr>
        <p:spPr bwMode="auto">
          <a:xfrm>
            <a:off x="5278438" y="6199188"/>
            <a:ext cx="2770187" cy="280987"/>
          </a:xfrm>
          <a:prstGeom prst="ellipse">
            <a:avLst/>
          </a:prstGeom>
          <a:gradFill rotWithShape="1">
            <a:gsLst>
              <a:gs pos="0">
                <a:schemeClr val="tx1">
                  <a:alpha val="39998"/>
                </a:schemeClr>
              </a:gs>
              <a:gs pos="100000">
                <a:schemeClr val="tx1">
                  <a:alpha val="0"/>
                </a:schemeClr>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grpSp>
        <p:nvGrpSpPr>
          <p:cNvPr id="2" name="Group 13"/>
          <p:cNvGrpSpPr>
            <a:grpSpLocks/>
          </p:cNvGrpSpPr>
          <p:nvPr/>
        </p:nvGrpSpPr>
        <p:grpSpPr bwMode="auto">
          <a:xfrm>
            <a:off x="850900" y="3770313"/>
            <a:ext cx="1320800" cy="1327150"/>
            <a:chOff x="0" y="0"/>
            <a:chExt cx="987" cy="966"/>
          </a:xfrm>
        </p:grpSpPr>
        <p:grpSp>
          <p:nvGrpSpPr>
            <p:cNvPr id="3" name="Group 14"/>
            <p:cNvGrpSpPr>
              <a:grpSpLocks/>
            </p:cNvGrpSpPr>
            <p:nvPr/>
          </p:nvGrpSpPr>
          <p:grpSpPr bwMode="auto">
            <a:xfrm>
              <a:off x="0" y="0"/>
              <a:ext cx="987" cy="966"/>
              <a:chOff x="0" y="0"/>
              <a:chExt cx="1042" cy="1019"/>
            </a:xfrm>
          </p:grpSpPr>
          <p:pic>
            <p:nvPicPr>
              <p:cNvPr id="74778" name="Picture 15" descr="circuler_1"/>
              <p:cNvPicPr>
                <a:picLocks noChangeAspect="1" noChangeArrowheads="1"/>
              </p:cNvPicPr>
              <p:nvPr/>
            </p:nvPicPr>
            <p:blipFill>
              <a:blip r:embed="rId2" cstate="print"/>
              <a:srcRect/>
              <a:stretch>
                <a:fillRect/>
              </a:stretch>
            </p:blipFill>
            <p:spPr bwMode="auto">
              <a:xfrm>
                <a:off x="0" y="0"/>
                <a:ext cx="1042" cy="1016"/>
              </a:xfrm>
              <a:prstGeom prst="rect">
                <a:avLst/>
              </a:prstGeom>
              <a:noFill/>
              <a:ln w="9525">
                <a:noFill/>
                <a:miter lim="800000"/>
                <a:headEnd/>
                <a:tailEnd/>
              </a:ln>
            </p:spPr>
          </p:pic>
          <p:sp>
            <p:nvSpPr>
              <p:cNvPr id="74779" name="Oval 16"/>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endParaRPr lang="zh-CN" altLang="en-US">
                  <a:ea typeface="华文细黑" pitchFamily="2" charset="-122"/>
                </a:endParaRPr>
              </a:p>
            </p:txBody>
          </p:sp>
        </p:grpSp>
        <p:pic>
          <p:nvPicPr>
            <p:cNvPr id="74777" name="Picture 17" descr="Picture2"/>
            <p:cNvPicPr>
              <a:picLocks noChangeAspect="1" noChangeArrowheads="1"/>
            </p:cNvPicPr>
            <p:nvPr/>
          </p:nvPicPr>
          <p:blipFill>
            <a:blip r:embed="rId3" cstate="print"/>
            <a:srcRect/>
            <a:stretch>
              <a:fillRect/>
            </a:stretch>
          </p:blipFill>
          <p:spPr bwMode="auto">
            <a:xfrm>
              <a:off x="99" y="9"/>
              <a:ext cx="779" cy="342"/>
            </a:xfrm>
            <a:prstGeom prst="rect">
              <a:avLst/>
            </a:prstGeom>
            <a:noFill/>
            <a:ln w="9525">
              <a:noFill/>
              <a:miter lim="800000"/>
              <a:headEnd/>
              <a:tailEnd/>
            </a:ln>
          </p:spPr>
        </p:pic>
      </p:grpSp>
      <p:sp>
        <p:nvSpPr>
          <p:cNvPr id="74763" name="Rectangle 18"/>
          <p:cNvSpPr>
            <a:spLocks noChangeArrowheads="1"/>
          </p:cNvSpPr>
          <p:nvPr/>
        </p:nvSpPr>
        <p:spPr bwMode="auto">
          <a:xfrm>
            <a:off x="871538" y="4016375"/>
            <a:ext cx="1285875" cy="866775"/>
          </a:xfrm>
          <a:prstGeom prst="rect">
            <a:avLst/>
          </a:prstGeom>
          <a:noFill/>
          <a:ln w="9525">
            <a:noFill/>
            <a:miter lim="800000"/>
            <a:headEnd/>
            <a:tailEnd/>
          </a:ln>
        </p:spPr>
        <p:txBody>
          <a:bodyPr anchor="ctr"/>
          <a:lstStyle/>
          <a:p>
            <a:pPr algn="ctr"/>
            <a:r>
              <a:rPr lang="zh-CN" altLang="en-US" sz="2400" b="1">
                <a:solidFill>
                  <a:schemeClr val="bg1"/>
                </a:solidFill>
                <a:ea typeface="华文细黑" pitchFamily="2" charset="-122"/>
              </a:rPr>
              <a:t>（</a:t>
            </a:r>
            <a:r>
              <a:rPr lang="en-US" altLang="zh-CN" sz="2400" b="1">
                <a:solidFill>
                  <a:schemeClr val="bg1"/>
                </a:solidFill>
                <a:ea typeface="华文细黑" pitchFamily="2" charset="-122"/>
              </a:rPr>
              <a:t>1</a:t>
            </a:r>
            <a:r>
              <a:rPr lang="zh-CN" altLang="en-US" sz="2400" b="1">
                <a:solidFill>
                  <a:schemeClr val="bg1"/>
                </a:solidFill>
                <a:ea typeface="华文细黑" pitchFamily="2" charset="-122"/>
              </a:rPr>
              <a:t>）</a:t>
            </a:r>
          </a:p>
        </p:txBody>
      </p:sp>
      <p:grpSp>
        <p:nvGrpSpPr>
          <p:cNvPr id="4" name="Group 25"/>
          <p:cNvGrpSpPr>
            <a:grpSpLocks/>
          </p:cNvGrpSpPr>
          <p:nvPr/>
        </p:nvGrpSpPr>
        <p:grpSpPr bwMode="auto">
          <a:xfrm>
            <a:off x="4224338" y="3638550"/>
            <a:ext cx="1585912" cy="1590675"/>
            <a:chOff x="0" y="0"/>
            <a:chExt cx="987" cy="966"/>
          </a:xfrm>
        </p:grpSpPr>
        <p:grpSp>
          <p:nvGrpSpPr>
            <p:cNvPr id="5" name="Group 26"/>
            <p:cNvGrpSpPr>
              <a:grpSpLocks/>
            </p:cNvGrpSpPr>
            <p:nvPr/>
          </p:nvGrpSpPr>
          <p:grpSpPr bwMode="auto">
            <a:xfrm>
              <a:off x="0" y="0"/>
              <a:ext cx="987" cy="966"/>
              <a:chOff x="0" y="0"/>
              <a:chExt cx="1042" cy="1019"/>
            </a:xfrm>
          </p:grpSpPr>
          <p:pic>
            <p:nvPicPr>
              <p:cNvPr id="74774" name="Picture 27" descr="circuler_1"/>
              <p:cNvPicPr>
                <a:picLocks noChangeAspect="1" noChangeArrowheads="1"/>
              </p:cNvPicPr>
              <p:nvPr/>
            </p:nvPicPr>
            <p:blipFill>
              <a:blip r:embed="rId2" cstate="print"/>
              <a:srcRect/>
              <a:stretch>
                <a:fillRect/>
              </a:stretch>
            </p:blipFill>
            <p:spPr bwMode="auto">
              <a:xfrm>
                <a:off x="0" y="0"/>
                <a:ext cx="1042" cy="1016"/>
              </a:xfrm>
              <a:prstGeom prst="rect">
                <a:avLst/>
              </a:prstGeom>
              <a:noFill/>
              <a:ln w="9525">
                <a:noFill/>
                <a:miter lim="800000"/>
                <a:headEnd/>
                <a:tailEnd/>
              </a:ln>
            </p:spPr>
          </p:pic>
          <p:sp>
            <p:nvSpPr>
              <p:cNvPr id="74775" name="Oval 28"/>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endParaRPr lang="zh-CN" altLang="en-US">
                  <a:ea typeface="华文细黑" pitchFamily="2" charset="-122"/>
                </a:endParaRPr>
              </a:p>
            </p:txBody>
          </p:sp>
        </p:grpSp>
        <p:pic>
          <p:nvPicPr>
            <p:cNvPr id="74773" name="Picture 29" descr="Picture2"/>
            <p:cNvPicPr>
              <a:picLocks noChangeAspect="1" noChangeArrowheads="1"/>
            </p:cNvPicPr>
            <p:nvPr/>
          </p:nvPicPr>
          <p:blipFill>
            <a:blip r:embed="rId3" cstate="print"/>
            <a:srcRect/>
            <a:stretch>
              <a:fillRect/>
            </a:stretch>
          </p:blipFill>
          <p:spPr bwMode="auto">
            <a:xfrm>
              <a:off x="99" y="9"/>
              <a:ext cx="779" cy="342"/>
            </a:xfrm>
            <a:prstGeom prst="rect">
              <a:avLst/>
            </a:prstGeom>
            <a:noFill/>
            <a:ln w="9525">
              <a:noFill/>
              <a:miter lim="800000"/>
              <a:headEnd/>
              <a:tailEnd/>
            </a:ln>
          </p:spPr>
        </p:pic>
      </p:grpSp>
      <p:sp>
        <p:nvSpPr>
          <p:cNvPr id="74765" name="Rectangle 30"/>
          <p:cNvSpPr>
            <a:spLocks noChangeArrowheads="1"/>
          </p:cNvSpPr>
          <p:nvPr/>
        </p:nvSpPr>
        <p:spPr bwMode="auto">
          <a:xfrm>
            <a:off x="4387850" y="4016375"/>
            <a:ext cx="1287463" cy="866775"/>
          </a:xfrm>
          <a:prstGeom prst="rect">
            <a:avLst/>
          </a:prstGeom>
          <a:noFill/>
          <a:ln w="9525">
            <a:noFill/>
            <a:miter lim="800000"/>
            <a:headEnd/>
            <a:tailEnd/>
          </a:ln>
        </p:spPr>
        <p:txBody>
          <a:bodyPr anchor="ctr"/>
          <a:lstStyle/>
          <a:p>
            <a:pPr algn="ctr"/>
            <a:r>
              <a:rPr lang="zh-CN" altLang="en-US" sz="2400" b="1">
                <a:solidFill>
                  <a:schemeClr val="bg1"/>
                </a:solidFill>
                <a:ea typeface="华文细黑" pitchFamily="2" charset="-122"/>
              </a:rPr>
              <a:t>（</a:t>
            </a:r>
            <a:r>
              <a:rPr lang="en-US" altLang="zh-CN" sz="2400" b="1">
                <a:solidFill>
                  <a:schemeClr val="bg1"/>
                </a:solidFill>
                <a:ea typeface="华文细黑" pitchFamily="2" charset="-122"/>
              </a:rPr>
              <a:t>2</a:t>
            </a:r>
            <a:r>
              <a:rPr lang="zh-CN" altLang="en-US" sz="2400" b="1">
                <a:solidFill>
                  <a:schemeClr val="bg1"/>
                </a:solidFill>
                <a:ea typeface="华文细黑" pitchFamily="2" charset="-122"/>
              </a:rPr>
              <a:t>）</a:t>
            </a:r>
          </a:p>
        </p:txBody>
      </p:sp>
      <p:sp>
        <p:nvSpPr>
          <p:cNvPr id="74766" name="Rectangle 2"/>
          <p:cNvSpPr txBox="1">
            <a:spLocks noChangeArrowheads="1"/>
          </p:cNvSpPr>
          <p:nvPr/>
        </p:nvSpPr>
        <p:spPr bwMode="auto">
          <a:xfrm>
            <a:off x="936625" y="548680"/>
            <a:ext cx="8207375" cy="592137"/>
          </a:xfrm>
          <a:prstGeom prst="rect">
            <a:avLst/>
          </a:prstGeom>
          <a:noFill/>
          <a:ln w="9525">
            <a:noFill/>
            <a:miter lim="800000"/>
            <a:headEnd/>
            <a:tailEnd/>
          </a:ln>
        </p:spPr>
        <p:txBody>
          <a:bodyPr anchor="ctr"/>
          <a:lstStyle/>
          <a:p>
            <a:r>
              <a:rPr lang="zh-CN" altLang="en-US" sz="2800" b="1" i="0" dirty="0" smtClean="0">
                <a:latin typeface="黑体" pitchFamily="49" charset="-122"/>
                <a:ea typeface="黑体" pitchFamily="49" charset="-122"/>
              </a:rPr>
              <a:t>转型</a:t>
            </a:r>
            <a:r>
              <a:rPr lang="zh-CN" altLang="en-US" sz="2800" b="1" i="0" dirty="0">
                <a:latin typeface="黑体" pitchFamily="49" charset="-122"/>
                <a:ea typeface="黑体" pitchFamily="49" charset="-122"/>
              </a:rPr>
              <a:t>的具体措施</a:t>
            </a:r>
          </a:p>
        </p:txBody>
      </p:sp>
      <p:sp>
        <p:nvSpPr>
          <p:cNvPr id="74767" name="Rectangle 8"/>
          <p:cNvSpPr>
            <a:spLocks noChangeArrowheads="1"/>
          </p:cNvSpPr>
          <p:nvPr/>
        </p:nvSpPr>
        <p:spPr bwMode="auto">
          <a:xfrm>
            <a:off x="1514475" y="1978025"/>
            <a:ext cx="3130550" cy="536575"/>
          </a:xfrm>
          <a:prstGeom prst="rect">
            <a:avLst/>
          </a:prstGeom>
          <a:gradFill rotWithShape="1">
            <a:gsLst>
              <a:gs pos="0">
                <a:schemeClr val="accent1"/>
              </a:gs>
              <a:gs pos="100000">
                <a:schemeClr val="accent2"/>
              </a:gs>
            </a:gsLst>
            <a:lin ang="18900000" scaled="1"/>
          </a:gradFill>
          <a:ln w="9525">
            <a:noFill/>
            <a:miter lim="800000"/>
            <a:headEnd/>
            <a:tailEnd/>
          </a:ln>
        </p:spPr>
        <p:txBody>
          <a:bodyPr wrap="none" anchor="ctr"/>
          <a:lstStyle/>
          <a:p>
            <a:pPr algn="ctr"/>
            <a:r>
              <a:rPr lang="en-US" altLang="zh-CN" sz="2300" b="1" i="0">
                <a:solidFill>
                  <a:schemeClr val="bg1"/>
                </a:solidFill>
                <a:ea typeface="华文细黑" pitchFamily="2" charset="-122"/>
              </a:rPr>
              <a:t>6.</a:t>
            </a:r>
            <a:r>
              <a:rPr lang="zh-CN" altLang="en-US" sz="2300" b="1" i="0">
                <a:solidFill>
                  <a:schemeClr val="bg1"/>
                </a:solidFill>
                <a:ea typeface="华文细黑" pitchFamily="2" charset="-122"/>
              </a:rPr>
              <a:t>实践教学条件转型</a:t>
            </a:r>
          </a:p>
        </p:txBody>
      </p:sp>
      <p:sp>
        <p:nvSpPr>
          <p:cNvPr id="74768" name="Line 5"/>
          <p:cNvSpPr>
            <a:spLocks noChangeShapeType="1"/>
          </p:cNvSpPr>
          <p:nvPr/>
        </p:nvSpPr>
        <p:spPr bwMode="auto">
          <a:xfrm>
            <a:off x="5791200" y="3873500"/>
            <a:ext cx="2135188" cy="0"/>
          </a:xfrm>
          <a:prstGeom prst="line">
            <a:avLst/>
          </a:prstGeom>
          <a:noFill/>
          <a:ln w="25400">
            <a:solidFill>
              <a:schemeClr val="accent2"/>
            </a:solidFill>
            <a:round/>
            <a:headEnd/>
            <a:tailEnd type="triangle" w="med" len="med"/>
          </a:ln>
        </p:spPr>
        <p:txBody>
          <a:bodyPr/>
          <a:lstStyle/>
          <a:p>
            <a:endParaRPr lang="zh-CN" altLang="en-US"/>
          </a:p>
        </p:txBody>
      </p:sp>
      <p:sp>
        <p:nvSpPr>
          <p:cNvPr id="74769" name="Rectangle 7"/>
          <p:cNvSpPr>
            <a:spLocks noChangeArrowheads="1"/>
          </p:cNvSpPr>
          <p:nvPr/>
        </p:nvSpPr>
        <p:spPr bwMode="auto">
          <a:xfrm>
            <a:off x="5765800" y="3001963"/>
            <a:ext cx="2078038" cy="866775"/>
          </a:xfrm>
          <a:prstGeom prst="rect">
            <a:avLst/>
          </a:prstGeom>
          <a:noFill/>
          <a:ln w="9525">
            <a:noFill/>
            <a:miter lim="800000"/>
            <a:headEnd/>
            <a:tailEnd/>
          </a:ln>
        </p:spPr>
        <p:txBody>
          <a:bodyPr anchor="ctr"/>
          <a:lstStyle/>
          <a:p>
            <a:pPr algn="ctr">
              <a:lnSpc>
                <a:spcPts val="2800"/>
              </a:lnSpc>
            </a:pPr>
            <a:r>
              <a:rPr lang="zh-CN" altLang="en-US" sz="2200" b="1" i="0">
                <a:latin typeface="黑体" pitchFamily="49" charset="-122"/>
                <a:ea typeface="黑体" pitchFamily="49" charset="-122"/>
              </a:rPr>
              <a:t>建设校内工程实践中心</a:t>
            </a:r>
          </a:p>
        </p:txBody>
      </p:sp>
      <p:sp>
        <p:nvSpPr>
          <p:cNvPr id="74770" name="Rectangle 8"/>
          <p:cNvSpPr>
            <a:spLocks noChangeArrowheads="1"/>
          </p:cNvSpPr>
          <p:nvPr/>
        </p:nvSpPr>
        <p:spPr bwMode="auto">
          <a:xfrm>
            <a:off x="5765800" y="3717925"/>
            <a:ext cx="2463800" cy="2413000"/>
          </a:xfrm>
          <a:prstGeom prst="rect">
            <a:avLst/>
          </a:prstGeom>
          <a:noFill/>
          <a:ln w="9525">
            <a:noFill/>
            <a:miter lim="800000"/>
            <a:headEnd/>
            <a:tailEnd/>
          </a:ln>
        </p:spPr>
        <p:txBody>
          <a:bodyPr anchor="ctr"/>
          <a:lstStyle/>
          <a:p>
            <a:pPr>
              <a:lnSpc>
                <a:spcPts val="2600"/>
              </a:lnSpc>
            </a:pPr>
            <a:r>
              <a:rPr lang="zh-CN" altLang="en-US" sz="2000" b="1" i="0">
                <a:latin typeface="黑体" pitchFamily="49" charset="-122"/>
                <a:ea typeface="黑体" pitchFamily="49" charset="-122"/>
              </a:rPr>
              <a:t>用好合作单位的实训条件，积极引进企业科研、生产基地，建立校企一体、产学研一体的实验实训中心。</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052736"/>
            <a:ext cx="5688632" cy="461665"/>
          </a:xfrm>
          <a:prstGeom prst="rect">
            <a:avLst/>
          </a:prstGeom>
          <a:noFill/>
        </p:spPr>
        <p:txBody>
          <a:bodyPr wrap="square" rtlCol="0">
            <a:spAutoFit/>
          </a:bodyPr>
          <a:lstStyle/>
          <a:p>
            <a:r>
              <a:rPr lang="zh-CN" altLang="en-US" sz="2400" b="1" dirty="0" smtClean="0">
                <a:latin typeface="华文中宋" pitchFamily="2" charset="-122"/>
                <a:ea typeface="华文中宋" pitchFamily="2" charset="-122"/>
              </a:rPr>
              <a:t>（</a:t>
            </a:r>
            <a:r>
              <a:rPr lang="en-US" altLang="zh-CN" sz="2400" b="1" dirty="0" smtClean="0">
                <a:latin typeface="华文中宋" pitchFamily="2" charset="-122"/>
                <a:ea typeface="华文中宋" pitchFamily="2" charset="-122"/>
              </a:rPr>
              <a:t>1</a:t>
            </a:r>
            <a:r>
              <a:rPr lang="zh-CN" altLang="en-US" sz="2400" b="1" dirty="0" smtClean="0">
                <a:latin typeface="华文中宋" pitchFamily="2" charset="-122"/>
                <a:ea typeface="华文中宋" pitchFamily="2" charset="-122"/>
              </a:rPr>
              <a:t>）</a:t>
            </a:r>
            <a:r>
              <a:rPr lang="zh-CN" altLang="zh-CN" sz="2400" b="1" dirty="0" smtClean="0">
                <a:latin typeface="华文中宋" pitchFamily="2" charset="-122"/>
                <a:ea typeface="华文中宋" pitchFamily="2" charset="-122"/>
              </a:rPr>
              <a:t>教学与教研互动，实施自觉的教育。</a:t>
            </a:r>
            <a:endParaRPr lang="zh-CN" altLang="en-US" sz="2400" b="1" dirty="0" smtClean="0">
              <a:latin typeface="华文中宋" pitchFamily="2" charset="-122"/>
              <a:ea typeface="华文中宋" pitchFamily="2" charset="-122"/>
            </a:endParaRPr>
          </a:p>
        </p:txBody>
      </p:sp>
      <p:sp>
        <p:nvSpPr>
          <p:cNvPr id="4" name="TextBox 3"/>
          <p:cNvSpPr txBox="1"/>
          <p:nvPr/>
        </p:nvSpPr>
        <p:spPr>
          <a:xfrm>
            <a:off x="1259632" y="1700808"/>
            <a:ext cx="6984776" cy="4450449"/>
          </a:xfrm>
          <a:prstGeom prst="rect">
            <a:avLst/>
          </a:prstGeom>
          <a:noFill/>
        </p:spPr>
        <p:txBody>
          <a:bodyPr wrap="square" rtlCol="0">
            <a:spAutoFit/>
          </a:bodyPr>
          <a:lstStyle/>
          <a:p>
            <a:pPr>
              <a:lnSpc>
                <a:spcPct val="120000"/>
              </a:lnSpc>
            </a:pPr>
            <a:r>
              <a:rPr lang="zh-CN" altLang="zh-CN" sz="2400" b="1" dirty="0" smtClean="0">
                <a:latin typeface="华文中宋" pitchFamily="2" charset="-122"/>
                <a:ea typeface="华文中宋" pitchFamily="2" charset="-122"/>
              </a:rPr>
              <a:t>教师职业具有双专业性，既要具有学科专业的功底，又要具有教育专业的知识。</a:t>
            </a:r>
            <a:endParaRPr lang="en-US" altLang="zh-CN" sz="2400" b="1" dirty="0" smtClean="0">
              <a:latin typeface="华文中宋" pitchFamily="2" charset="-122"/>
              <a:ea typeface="华文中宋" pitchFamily="2" charset="-122"/>
            </a:endParaRPr>
          </a:p>
          <a:p>
            <a:pPr>
              <a:lnSpc>
                <a:spcPct val="120000"/>
              </a:lnSpc>
            </a:pPr>
            <a:r>
              <a:rPr lang="zh-CN" altLang="zh-CN" sz="2400" b="1" dirty="0" smtClean="0">
                <a:latin typeface="华文中宋" pitchFamily="2" charset="-122"/>
                <a:ea typeface="华文中宋" pitchFamily="2" charset="-122"/>
              </a:rPr>
              <a:t>教学上有两个基本问题：一是教什么，二是怎么教。学科专业解决“教什么”的问题，教育专业解决“如何教”的问题。</a:t>
            </a:r>
            <a:endParaRPr lang="en-US" altLang="zh-CN" sz="2400" b="1" dirty="0" smtClean="0">
              <a:latin typeface="华文中宋" pitchFamily="2" charset="-122"/>
              <a:ea typeface="华文中宋" pitchFamily="2" charset="-122"/>
            </a:endParaRPr>
          </a:p>
          <a:p>
            <a:pPr>
              <a:lnSpc>
                <a:spcPct val="120000"/>
              </a:lnSpc>
            </a:pPr>
            <a:r>
              <a:rPr lang="zh-CN" altLang="zh-CN" sz="2400" b="1" dirty="0" smtClean="0">
                <a:latin typeface="华文中宋" pitchFamily="2" charset="-122"/>
                <a:ea typeface="华文中宋" pitchFamily="2" charset="-122"/>
              </a:rPr>
              <a:t>作为一个教师，无论从事哪个专业，都必须了解社会对人才的要求，搞清楚要培养什么样的人和如何来培养这样的根本问题，树立必要的教育思想与观念，使自己所从事的是自觉的、明白的教育。</a:t>
            </a:r>
          </a:p>
          <a:p>
            <a:endParaRPr lang="zh-CN" altLang="en-US" sz="2400" b="1" dirty="0" smtClean="0">
              <a:latin typeface="华文中宋" pitchFamily="2" charset="-122"/>
              <a:ea typeface="华文中宋" pitchFamily="2" charset="-122"/>
            </a:endParaRPr>
          </a:p>
        </p:txBody>
      </p:sp>
      <p:pic>
        <p:nvPicPr>
          <p:cNvPr id="5" name="Picture 9" descr="dian3"/>
          <p:cNvPicPr>
            <a:picLocks noChangeAspect="1" noChangeArrowheads="1"/>
          </p:cNvPicPr>
          <p:nvPr/>
        </p:nvPicPr>
        <p:blipFill>
          <a:blip r:embed="rId2" cstate="print">
            <a:clrChange>
              <a:clrFrom>
                <a:srgbClr val="FDFFFF"/>
              </a:clrFrom>
              <a:clrTo>
                <a:srgbClr val="FDFFFF">
                  <a:alpha val="0"/>
                </a:srgbClr>
              </a:clrTo>
            </a:clrChange>
          </a:blip>
          <a:srcRect/>
          <a:stretch>
            <a:fillRect/>
          </a:stretch>
        </p:blipFill>
        <p:spPr bwMode="auto">
          <a:xfrm>
            <a:off x="971600" y="2708920"/>
            <a:ext cx="296863" cy="304800"/>
          </a:xfrm>
          <a:prstGeom prst="rect">
            <a:avLst/>
          </a:prstGeom>
          <a:noFill/>
          <a:ln w="9525">
            <a:noFill/>
            <a:miter lim="800000"/>
            <a:headEnd/>
            <a:tailEnd/>
          </a:ln>
        </p:spPr>
      </p:pic>
      <p:pic>
        <p:nvPicPr>
          <p:cNvPr id="6" name="Picture 9" descr="dian3"/>
          <p:cNvPicPr>
            <a:picLocks noChangeAspect="1" noChangeArrowheads="1"/>
          </p:cNvPicPr>
          <p:nvPr/>
        </p:nvPicPr>
        <p:blipFill>
          <a:blip r:embed="rId2" cstate="print">
            <a:clrChange>
              <a:clrFrom>
                <a:srgbClr val="FDFFFF"/>
              </a:clrFrom>
              <a:clrTo>
                <a:srgbClr val="FDFFFF">
                  <a:alpha val="0"/>
                </a:srgbClr>
              </a:clrTo>
            </a:clrChange>
          </a:blip>
          <a:srcRect/>
          <a:stretch>
            <a:fillRect/>
          </a:stretch>
        </p:blipFill>
        <p:spPr bwMode="auto">
          <a:xfrm>
            <a:off x="971600" y="4005064"/>
            <a:ext cx="296863" cy="304800"/>
          </a:xfrm>
          <a:prstGeom prst="rect">
            <a:avLst/>
          </a:prstGeom>
          <a:noFill/>
          <a:ln w="9525">
            <a:noFill/>
            <a:miter lim="800000"/>
            <a:headEnd/>
            <a:tailEnd/>
          </a:ln>
        </p:spPr>
      </p:pic>
      <p:pic>
        <p:nvPicPr>
          <p:cNvPr id="7" name="Picture 9" descr="dian3"/>
          <p:cNvPicPr>
            <a:picLocks noChangeAspect="1" noChangeArrowheads="1"/>
          </p:cNvPicPr>
          <p:nvPr/>
        </p:nvPicPr>
        <p:blipFill>
          <a:blip r:embed="rId2" cstate="print">
            <a:clrChange>
              <a:clrFrom>
                <a:srgbClr val="FDFFFF"/>
              </a:clrFrom>
              <a:clrTo>
                <a:srgbClr val="FDFFFF">
                  <a:alpha val="0"/>
                </a:srgbClr>
              </a:clrTo>
            </a:clrChange>
          </a:blip>
          <a:srcRect/>
          <a:stretch>
            <a:fillRect/>
          </a:stretch>
        </p:blipFill>
        <p:spPr bwMode="auto">
          <a:xfrm>
            <a:off x="971600" y="1844824"/>
            <a:ext cx="296863" cy="304800"/>
          </a:xfrm>
          <a:prstGeom prst="rect">
            <a:avLst/>
          </a:prstGeom>
          <a:noFill/>
          <a:ln w="9525">
            <a:noFill/>
            <a:miter lim="800000"/>
            <a:headEnd/>
            <a:tailEnd/>
          </a:ln>
        </p:spPr>
      </p:pic>
      <p:sp>
        <p:nvSpPr>
          <p:cNvPr id="8" name="AutoShape 3"/>
          <p:cNvSpPr>
            <a:spLocks noChangeArrowheads="1"/>
          </p:cNvSpPr>
          <p:nvPr/>
        </p:nvSpPr>
        <p:spPr bwMode="gray">
          <a:xfrm>
            <a:off x="827584" y="260648"/>
            <a:ext cx="5184576" cy="622229"/>
          </a:xfrm>
          <a:prstGeom prst="roundRect">
            <a:avLst>
              <a:gd name="adj" fmla="val 50000"/>
            </a:avLst>
          </a:prstGeom>
          <a:solidFill>
            <a:srgbClr val="A40000"/>
          </a:solidFill>
          <a:ln w="9525">
            <a:noFill/>
            <a:round/>
            <a:headEnd/>
            <a:tailEnd/>
          </a:ln>
          <a:effectLst/>
          <a:scene3d>
            <a:camera prst="orthographicFront"/>
            <a:lightRig rig="threePt" dir="t"/>
          </a:scene3d>
          <a:sp3d>
            <a:bevelT/>
          </a:sp3d>
        </p:spPr>
        <p:txBody>
          <a:bodyPr wrap="none" anchor="ctr"/>
          <a:lstStyle/>
          <a:p>
            <a:pPr algn="ctr">
              <a:defRPr/>
            </a:pPr>
            <a:r>
              <a:rPr lang="zh-CN" altLang="en-US" sz="2400" b="1" dirty="0" smtClean="0">
                <a:solidFill>
                  <a:schemeClr val="bg1"/>
                </a:solidFill>
                <a:latin typeface="华文中宋" pitchFamily="2" charset="-122"/>
                <a:ea typeface="华文中宋" pitchFamily="2" charset="-122"/>
              </a:rPr>
              <a:t>七、教学团队</a:t>
            </a:r>
            <a:r>
              <a:rPr lang="zh-CN" altLang="zh-CN" sz="2400" b="1" dirty="0" smtClean="0">
                <a:solidFill>
                  <a:schemeClr val="bg1"/>
                </a:solidFill>
                <a:latin typeface="华文中宋" pitchFamily="2" charset="-122"/>
                <a:ea typeface="华文中宋" pitchFamily="2" charset="-122"/>
              </a:rPr>
              <a:t>建设的五个互动</a:t>
            </a:r>
            <a:endParaRPr lang="zh-CN" sz="2400" dirty="0">
              <a:solidFill>
                <a:schemeClr val="bg1"/>
              </a:solidFill>
              <a:latin typeface="Arial"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a:spLocks/>
          </p:cNvSpPr>
          <p:nvPr/>
        </p:nvSpPr>
        <p:spPr bwMode="gray">
          <a:xfrm>
            <a:off x="2688389" y="2692593"/>
            <a:ext cx="3963235" cy="533400"/>
          </a:xfrm>
          <a:custGeom>
            <a:avLst/>
            <a:gdLst>
              <a:gd name="T0" fmla="*/ 0 w 2347"/>
              <a:gd name="T1" fmla="*/ 2147483647 h 336"/>
              <a:gd name="T2" fmla="*/ 0 w 2347"/>
              <a:gd name="T3" fmla="*/ 2147483647 h 336"/>
              <a:gd name="T4" fmla="*/ 2147483647 w 2347"/>
              <a:gd name="T5" fmla="*/ 2147483647 h 336"/>
              <a:gd name="T6" fmla="*/ 2147483647 w 2347"/>
              <a:gd name="T7" fmla="*/ 0 h 336"/>
              <a:gd name="T8" fmla="*/ 2147483647 w 2347"/>
              <a:gd name="T9" fmla="*/ 2147483647 h 336"/>
              <a:gd name="T10" fmla="*/ 0 w 2347"/>
              <a:gd name="T11" fmla="*/ 2147483647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rgbClr val="EEEEA9"/>
              </a:gs>
              <a:gs pos="100000">
                <a:srgbClr val="CCCC00"/>
              </a:gs>
            </a:gsLst>
            <a:lin ang="0" scaled="1"/>
          </a:gradFill>
          <a:ln w="9525">
            <a:noFill/>
            <a:round/>
            <a:headEnd/>
            <a:tailEnd/>
          </a:ln>
        </p:spPr>
        <p:txBody>
          <a:bodyPr wrap="none" anchor="ctr"/>
          <a:lstStyle/>
          <a:p>
            <a:endParaRPr lang="zh-CN" altLang="en-US"/>
          </a:p>
        </p:txBody>
      </p:sp>
      <p:sp>
        <p:nvSpPr>
          <p:cNvPr id="3" name="Freeform 14"/>
          <p:cNvSpPr>
            <a:spLocks/>
          </p:cNvSpPr>
          <p:nvPr/>
        </p:nvSpPr>
        <p:spPr bwMode="gray">
          <a:xfrm flipH="1" flipV="1">
            <a:off x="2688389" y="3260918"/>
            <a:ext cx="3963235" cy="533400"/>
          </a:xfrm>
          <a:custGeom>
            <a:avLst/>
            <a:gdLst>
              <a:gd name="T0" fmla="*/ 0 w 2347"/>
              <a:gd name="T1" fmla="*/ 2147483647 h 336"/>
              <a:gd name="T2" fmla="*/ 0 w 2347"/>
              <a:gd name="T3" fmla="*/ 2147483647 h 336"/>
              <a:gd name="T4" fmla="*/ 2147483647 w 2347"/>
              <a:gd name="T5" fmla="*/ 2147483647 h 336"/>
              <a:gd name="T6" fmla="*/ 2147483647 w 2347"/>
              <a:gd name="T7" fmla="*/ 0 h 336"/>
              <a:gd name="T8" fmla="*/ 2147483647 w 2347"/>
              <a:gd name="T9" fmla="*/ 2147483647 h 336"/>
              <a:gd name="T10" fmla="*/ 0 w 2347"/>
              <a:gd name="T11" fmla="*/ 2147483647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rgbClr val="EEEEA9"/>
              </a:gs>
              <a:gs pos="100000">
                <a:srgbClr val="CCCC00"/>
              </a:gs>
            </a:gsLst>
            <a:lin ang="0" scaled="1"/>
          </a:gradFill>
          <a:ln w="9525">
            <a:noFill/>
            <a:round/>
            <a:headEnd/>
            <a:tailEnd/>
          </a:ln>
        </p:spPr>
        <p:txBody>
          <a:bodyPr wrap="none" anchor="ctr"/>
          <a:lstStyle/>
          <a:p>
            <a:endParaRPr lang="zh-CN" altLang="en-US"/>
          </a:p>
        </p:txBody>
      </p:sp>
      <p:grpSp>
        <p:nvGrpSpPr>
          <p:cNvPr id="4" name="Group 2"/>
          <p:cNvGrpSpPr>
            <a:grpSpLocks/>
          </p:cNvGrpSpPr>
          <p:nvPr/>
        </p:nvGrpSpPr>
        <p:grpSpPr bwMode="auto">
          <a:xfrm>
            <a:off x="179512" y="1772816"/>
            <a:ext cx="2526989" cy="2520280"/>
            <a:chOff x="2662" y="1859"/>
            <a:chExt cx="1506" cy="1486"/>
          </a:xfrm>
        </p:grpSpPr>
        <p:pic>
          <p:nvPicPr>
            <p:cNvPr id="5" name="Picture 3" descr="circuler_1"/>
            <p:cNvPicPr>
              <a:picLocks noChangeAspect="1" noChangeArrowheads="1"/>
            </p:cNvPicPr>
            <p:nvPr/>
          </p:nvPicPr>
          <p:blipFill>
            <a:blip r:embed="rId2" cstate="print"/>
            <a:srcRect/>
            <a:stretch>
              <a:fillRect/>
            </a:stretch>
          </p:blipFill>
          <p:spPr bwMode="gray">
            <a:xfrm>
              <a:off x="2662" y="1870"/>
              <a:ext cx="1506" cy="1466"/>
            </a:xfrm>
            <a:prstGeom prst="rect">
              <a:avLst/>
            </a:prstGeom>
            <a:noFill/>
          </p:spPr>
        </p:pic>
        <p:sp>
          <p:nvSpPr>
            <p:cNvPr id="6" name="Oval 4"/>
            <p:cNvSpPr>
              <a:spLocks noChangeArrowheads="1"/>
            </p:cNvSpPr>
            <p:nvPr/>
          </p:nvSpPr>
          <p:spPr bwMode="gray">
            <a:xfrm>
              <a:off x="2682" y="1859"/>
              <a:ext cx="1486" cy="1486"/>
            </a:xfrm>
            <a:prstGeom prst="ellipse">
              <a:avLst/>
            </a:prstGeom>
            <a:solidFill>
              <a:schemeClr val="tx2">
                <a:lumMod val="60000"/>
                <a:lumOff val="40000"/>
                <a:alpha val="50000"/>
              </a:schemeClr>
            </a:solidFill>
            <a:ln w="76200" algn="ctr">
              <a:solidFill>
                <a:srgbClr val="FFFFFF">
                  <a:alpha val="79999"/>
                </a:srgbClr>
              </a:solidFill>
              <a:round/>
              <a:headEnd/>
              <a:tailEnd/>
            </a:ln>
          </p:spPr>
          <p:txBody>
            <a:bodyPr wrap="none" anchor="ctr"/>
            <a:lstStyle/>
            <a:p>
              <a:endParaRPr lang="zh-CN" altLang="en-US"/>
            </a:p>
          </p:txBody>
        </p:sp>
      </p:grpSp>
      <p:grpSp>
        <p:nvGrpSpPr>
          <p:cNvPr id="7" name="Group 5"/>
          <p:cNvGrpSpPr>
            <a:grpSpLocks/>
          </p:cNvGrpSpPr>
          <p:nvPr/>
        </p:nvGrpSpPr>
        <p:grpSpPr bwMode="auto">
          <a:xfrm>
            <a:off x="6712828" y="1844823"/>
            <a:ext cx="2304256" cy="2376264"/>
            <a:chOff x="2662" y="1859"/>
            <a:chExt cx="1506" cy="1486"/>
          </a:xfrm>
        </p:grpSpPr>
        <p:pic>
          <p:nvPicPr>
            <p:cNvPr id="8" name="Picture 6" descr="circuler_1"/>
            <p:cNvPicPr>
              <a:picLocks noChangeAspect="1" noChangeArrowheads="1"/>
            </p:cNvPicPr>
            <p:nvPr/>
          </p:nvPicPr>
          <p:blipFill>
            <a:blip r:embed="rId2" cstate="print"/>
            <a:srcRect/>
            <a:stretch>
              <a:fillRect/>
            </a:stretch>
          </p:blipFill>
          <p:spPr bwMode="gray">
            <a:xfrm>
              <a:off x="2662" y="1870"/>
              <a:ext cx="1506" cy="1466"/>
            </a:xfrm>
            <a:prstGeom prst="rect">
              <a:avLst/>
            </a:prstGeom>
            <a:noFill/>
            <a:ln w="9525">
              <a:noFill/>
              <a:miter lim="800000"/>
              <a:headEnd/>
              <a:tailEnd/>
            </a:ln>
          </p:spPr>
        </p:pic>
        <p:sp>
          <p:nvSpPr>
            <p:cNvPr id="9" name="Oval 7"/>
            <p:cNvSpPr>
              <a:spLocks noChangeArrowheads="1"/>
            </p:cNvSpPr>
            <p:nvPr/>
          </p:nvSpPr>
          <p:spPr bwMode="gray">
            <a:xfrm>
              <a:off x="2682" y="1859"/>
              <a:ext cx="1486" cy="1486"/>
            </a:xfrm>
            <a:prstGeom prst="ellipse">
              <a:avLst/>
            </a:prstGeom>
            <a:solidFill>
              <a:schemeClr val="accent2">
                <a:alpha val="50195"/>
              </a:schemeClr>
            </a:solidFill>
            <a:ln w="76200" algn="ctr">
              <a:solidFill>
                <a:srgbClr val="FFFFFF">
                  <a:alpha val="79999"/>
                </a:srgbClr>
              </a:solidFill>
              <a:round/>
              <a:headEnd/>
              <a:tailEnd/>
            </a:ln>
          </p:spPr>
          <p:txBody>
            <a:bodyPr wrap="none" anchor="ctr"/>
            <a:lstStyle/>
            <a:p>
              <a:endParaRPr lang="zh-CN" altLang="en-US"/>
            </a:p>
          </p:txBody>
        </p:sp>
      </p:grpSp>
      <p:sp>
        <p:nvSpPr>
          <p:cNvPr id="10" name="AutoShape 11"/>
          <p:cNvSpPr>
            <a:spLocks noChangeArrowheads="1"/>
          </p:cNvSpPr>
          <p:nvPr/>
        </p:nvSpPr>
        <p:spPr bwMode="gray">
          <a:xfrm>
            <a:off x="5272668" y="2204863"/>
            <a:ext cx="1291918" cy="476054"/>
          </a:xfrm>
          <a:prstGeom prst="roundRect">
            <a:avLst>
              <a:gd name="adj" fmla="val 0"/>
            </a:avLst>
          </a:prstGeom>
          <a:solidFill>
            <a:srgbClr val="FFFF00"/>
          </a:solidFill>
          <a:ln w="19050">
            <a:noFill/>
            <a:round/>
            <a:headEnd/>
            <a:tailEnd/>
          </a:ln>
          <a:effectLst>
            <a:outerShdw dist="107763" dir="2700000" algn="ctr" rotWithShape="0">
              <a:srgbClr val="808080">
                <a:alpha val="50000"/>
              </a:srgbClr>
            </a:outerShdw>
          </a:effectLst>
        </p:spPr>
        <p:txBody>
          <a:bodyPr wrap="none" anchor="ctr"/>
          <a:lstStyle/>
          <a:p>
            <a:pPr>
              <a:defRPr/>
            </a:pPr>
            <a:endParaRPr lang="zh-CN" altLang="en-US">
              <a:latin typeface="Arial" charset="0"/>
            </a:endParaRPr>
          </a:p>
        </p:txBody>
      </p:sp>
      <p:sp>
        <p:nvSpPr>
          <p:cNvPr id="11" name="Text Box 15"/>
          <p:cNvSpPr txBox="1">
            <a:spLocks noChangeArrowheads="1"/>
          </p:cNvSpPr>
          <p:nvPr/>
        </p:nvSpPr>
        <p:spPr bwMode="auto">
          <a:xfrm>
            <a:off x="592148" y="2060847"/>
            <a:ext cx="1793448" cy="1938992"/>
          </a:xfrm>
          <a:prstGeom prst="rect">
            <a:avLst/>
          </a:prstGeom>
          <a:noFill/>
          <a:ln w="9525" algn="ctr">
            <a:noFill/>
            <a:miter lim="800000"/>
            <a:headEnd/>
            <a:tailEnd/>
          </a:ln>
        </p:spPr>
        <p:txBody>
          <a:bodyPr wrap="square">
            <a:spAutoFit/>
          </a:bodyPr>
          <a:lstStyle/>
          <a:p>
            <a:pPr algn="ctr">
              <a:spcBef>
                <a:spcPct val="50000"/>
              </a:spcBef>
            </a:pPr>
            <a:r>
              <a:rPr lang="zh-CN" altLang="en-US" sz="2400" b="1" dirty="0" smtClean="0">
                <a:latin typeface="华文中宋" pitchFamily="2" charset="-122"/>
                <a:ea typeface="华文中宋" pitchFamily="2" charset="-122"/>
              </a:rPr>
              <a:t>促进教学质量的提高，</a:t>
            </a:r>
            <a:r>
              <a:rPr lang="zh-CN" altLang="zh-CN" sz="2400" b="1" dirty="0" smtClean="0">
                <a:latin typeface="华文中宋" pitchFamily="2" charset="-122"/>
                <a:ea typeface="华文中宋" pitchFamily="2" charset="-122"/>
              </a:rPr>
              <a:t>把科研成果</a:t>
            </a:r>
            <a:r>
              <a:rPr lang="zh-CN" altLang="en-US" sz="2400" b="1" dirty="0" smtClean="0">
                <a:latin typeface="华文中宋" pitchFamily="2" charset="-122"/>
                <a:ea typeface="华文中宋" pitchFamily="2" charset="-122"/>
              </a:rPr>
              <a:t>转化成宝贵的教学资源</a:t>
            </a:r>
            <a:endParaRPr lang="en-US" altLang="zh-CN" sz="2400" b="1" dirty="0">
              <a:latin typeface="华文中宋" pitchFamily="2" charset="-122"/>
              <a:ea typeface="华文中宋" pitchFamily="2" charset="-122"/>
            </a:endParaRPr>
          </a:p>
        </p:txBody>
      </p:sp>
      <p:sp>
        <p:nvSpPr>
          <p:cNvPr id="12" name="Text Box 16"/>
          <p:cNvSpPr txBox="1">
            <a:spLocks noChangeArrowheads="1"/>
          </p:cNvSpPr>
          <p:nvPr/>
        </p:nvSpPr>
        <p:spPr bwMode="auto">
          <a:xfrm>
            <a:off x="7000860" y="2636911"/>
            <a:ext cx="1682117" cy="1015663"/>
          </a:xfrm>
          <a:prstGeom prst="rect">
            <a:avLst/>
          </a:prstGeom>
          <a:noFill/>
          <a:ln w="9525" algn="ctr">
            <a:noFill/>
            <a:miter lim="800000"/>
            <a:headEnd/>
            <a:tailEnd/>
          </a:ln>
        </p:spPr>
        <p:txBody>
          <a:bodyPr wrap="square">
            <a:spAutoFit/>
          </a:bodyPr>
          <a:lstStyle/>
          <a:p>
            <a:pPr algn="ctr">
              <a:spcBef>
                <a:spcPct val="50000"/>
              </a:spcBef>
            </a:pPr>
            <a:r>
              <a:rPr lang="zh-CN" altLang="en-US" sz="2400" b="1" dirty="0" smtClean="0">
                <a:latin typeface="华文中宋" pitchFamily="2" charset="-122"/>
                <a:ea typeface="华文中宋" pitchFamily="2" charset="-122"/>
              </a:rPr>
              <a:t>成为现实</a:t>
            </a:r>
            <a:endParaRPr lang="en-US" altLang="zh-CN" sz="2400" b="1" dirty="0" smtClean="0">
              <a:latin typeface="华文中宋" pitchFamily="2" charset="-122"/>
              <a:ea typeface="华文中宋" pitchFamily="2" charset="-122"/>
            </a:endParaRPr>
          </a:p>
          <a:p>
            <a:pPr algn="ctr">
              <a:spcBef>
                <a:spcPct val="50000"/>
              </a:spcBef>
            </a:pPr>
            <a:r>
              <a:rPr lang="zh-CN" altLang="en-US" sz="2400" b="1" dirty="0" smtClean="0">
                <a:latin typeface="华文中宋" pitchFamily="2" charset="-122"/>
                <a:ea typeface="华文中宋" pitchFamily="2" charset="-122"/>
              </a:rPr>
              <a:t>生产力</a:t>
            </a:r>
            <a:endParaRPr lang="en-US" altLang="zh-CN" sz="2400" b="1" dirty="0">
              <a:latin typeface="华文中宋" pitchFamily="2" charset="-122"/>
              <a:ea typeface="华文中宋" pitchFamily="2" charset="-122"/>
            </a:endParaRPr>
          </a:p>
        </p:txBody>
      </p:sp>
      <p:sp>
        <p:nvSpPr>
          <p:cNvPr id="13" name="Rectangle 19"/>
          <p:cNvSpPr>
            <a:spLocks noChangeArrowheads="1"/>
          </p:cNvSpPr>
          <p:nvPr/>
        </p:nvSpPr>
        <p:spPr bwMode="auto">
          <a:xfrm>
            <a:off x="5339547" y="2302076"/>
            <a:ext cx="3339856" cy="400110"/>
          </a:xfrm>
          <a:prstGeom prst="rect">
            <a:avLst/>
          </a:prstGeom>
          <a:noFill/>
          <a:ln w="9525" algn="ctr">
            <a:noFill/>
            <a:miter lim="800000"/>
            <a:headEnd/>
            <a:tailEnd/>
          </a:ln>
        </p:spPr>
        <p:txBody>
          <a:bodyPr wrap="square">
            <a:spAutoFit/>
          </a:bodyPr>
          <a:lstStyle/>
          <a:p>
            <a:r>
              <a:rPr lang="zh-CN" altLang="en-US" sz="2000" b="1" dirty="0" smtClean="0">
                <a:latin typeface="华文中宋" pitchFamily="2" charset="-122"/>
                <a:ea typeface="华文中宋" pitchFamily="2" charset="-122"/>
              </a:rPr>
              <a:t>进入市场</a:t>
            </a:r>
            <a:endParaRPr lang="en-US" altLang="zh-CN" sz="2000" dirty="0">
              <a:solidFill>
                <a:srgbClr val="000000"/>
              </a:solidFill>
            </a:endParaRPr>
          </a:p>
        </p:txBody>
      </p:sp>
      <p:sp>
        <p:nvSpPr>
          <p:cNvPr id="14" name="Oval 14"/>
          <p:cNvSpPr>
            <a:spLocks noChangeArrowheads="1"/>
          </p:cNvSpPr>
          <p:nvPr/>
        </p:nvSpPr>
        <p:spPr bwMode="gray">
          <a:xfrm flipH="1">
            <a:off x="3976524" y="2564904"/>
            <a:ext cx="1341724" cy="1246875"/>
          </a:xfrm>
          <a:prstGeom prst="ellipse">
            <a:avLst/>
          </a:prstGeom>
          <a:gradFill rotWithShape="1">
            <a:gsLst>
              <a:gs pos="0">
                <a:schemeClr val="accent6">
                  <a:lumMod val="75000"/>
                </a:schemeClr>
              </a:gs>
              <a:gs pos="100000">
                <a:schemeClr val="accent2"/>
              </a:gs>
            </a:gsLst>
            <a:lin ang="5400000" scaled="1"/>
          </a:gradFill>
          <a:ln w="38100" cmpd="dbl">
            <a:solidFill>
              <a:schemeClr val="bg1"/>
            </a:solidFill>
            <a:round/>
            <a:headEnd/>
            <a:tailEnd/>
          </a:ln>
          <a:effectLst/>
        </p:spPr>
        <p:txBody>
          <a:bodyPr wrap="none" anchor="ctr"/>
          <a:lstStyle/>
          <a:p>
            <a:pPr>
              <a:defRPr/>
            </a:pPr>
            <a:endParaRPr lang="zh-CN" altLang="en-US">
              <a:latin typeface="Arial" charset="0"/>
            </a:endParaRPr>
          </a:p>
        </p:txBody>
      </p:sp>
      <p:sp>
        <p:nvSpPr>
          <p:cNvPr id="15" name="TextBox 14"/>
          <p:cNvSpPr txBox="1"/>
          <p:nvPr/>
        </p:nvSpPr>
        <p:spPr>
          <a:xfrm>
            <a:off x="4048532" y="3016456"/>
            <a:ext cx="1297178" cy="400110"/>
          </a:xfrm>
          <a:prstGeom prst="rect">
            <a:avLst/>
          </a:prstGeom>
          <a:noFill/>
        </p:spPr>
        <p:txBody>
          <a:bodyPr wrap="square" rtlCol="0">
            <a:spAutoFit/>
          </a:bodyPr>
          <a:lstStyle/>
          <a:p>
            <a:r>
              <a:rPr lang="zh-CN" altLang="en-US" sz="2000" b="1" dirty="0" smtClean="0">
                <a:solidFill>
                  <a:schemeClr val="bg1"/>
                </a:solidFill>
                <a:latin typeface="华文中宋" pitchFamily="2" charset="-122"/>
                <a:ea typeface="华文中宋" pitchFamily="2" charset="-122"/>
              </a:rPr>
              <a:t>科研成果</a:t>
            </a:r>
            <a:endParaRPr lang="zh-CN" altLang="en-US" sz="2000" dirty="0">
              <a:solidFill>
                <a:schemeClr val="bg1"/>
              </a:solidFill>
            </a:endParaRPr>
          </a:p>
        </p:txBody>
      </p:sp>
      <p:sp>
        <p:nvSpPr>
          <p:cNvPr id="16" name="AutoShape 11"/>
          <p:cNvSpPr>
            <a:spLocks noChangeArrowheads="1"/>
          </p:cNvSpPr>
          <p:nvPr/>
        </p:nvSpPr>
        <p:spPr bwMode="gray">
          <a:xfrm>
            <a:off x="2752388" y="3789039"/>
            <a:ext cx="1379777" cy="463514"/>
          </a:xfrm>
          <a:prstGeom prst="roundRect">
            <a:avLst>
              <a:gd name="adj" fmla="val 0"/>
            </a:avLst>
          </a:prstGeom>
          <a:solidFill>
            <a:srgbClr val="FFFF00"/>
          </a:solidFill>
          <a:ln w="19050">
            <a:noFill/>
            <a:round/>
            <a:headEnd/>
            <a:tailEnd/>
          </a:ln>
          <a:effectLst>
            <a:outerShdw dist="107763" dir="2700000" algn="ctr" rotWithShape="0">
              <a:srgbClr val="808080">
                <a:alpha val="50000"/>
              </a:srgbClr>
            </a:outerShdw>
          </a:effectLst>
        </p:spPr>
        <p:txBody>
          <a:bodyPr wrap="none" anchor="ctr"/>
          <a:lstStyle/>
          <a:p>
            <a:pPr>
              <a:defRPr/>
            </a:pPr>
            <a:endParaRPr lang="zh-CN" altLang="en-US">
              <a:latin typeface="Arial" charset="0"/>
            </a:endParaRPr>
          </a:p>
        </p:txBody>
      </p:sp>
      <p:sp>
        <p:nvSpPr>
          <p:cNvPr id="17" name="TextBox 16"/>
          <p:cNvSpPr txBox="1"/>
          <p:nvPr/>
        </p:nvSpPr>
        <p:spPr>
          <a:xfrm>
            <a:off x="2839216" y="3873712"/>
            <a:ext cx="1228566" cy="400110"/>
          </a:xfrm>
          <a:prstGeom prst="rect">
            <a:avLst/>
          </a:prstGeom>
          <a:noFill/>
        </p:spPr>
        <p:txBody>
          <a:bodyPr wrap="square" rtlCol="0">
            <a:spAutoFit/>
          </a:bodyPr>
          <a:lstStyle/>
          <a:p>
            <a:r>
              <a:rPr lang="zh-CN" altLang="en-US" sz="2000" b="1" dirty="0" smtClean="0">
                <a:latin typeface="华文中宋" pitchFamily="2" charset="-122"/>
                <a:ea typeface="华文中宋" pitchFamily="2" charset="-122"/>
              </a:rPr>
              <a:t>进入课堂</a:t>
            </a:r>
            <a:endParaRPr lang="zh-CN" altLang="en-US" sz="2000" dirty="0"/>
          </a:p>
        </p:txBody>
      </p:sp>
      <p:sp>
        <p:nvSpPr>
          <p:cNvPr id="18" name="TextBox 17"/>
          <p:cNvSpPr txBox="1"/>
          <p:nvPr/>
        </p:nvSpPr>
        <p:spPr>
          <a:xfrm>
            <a:off x="1312228" y="4892967"/>
            <a:ext cx="6408712" cy="1200329"/>
          </a:xfrm>
          <a:prstGeom prst="rect">
            <a:avLst/>
          </a:prstGeom>
          <a:noFill/>
        </p:spPr>
        <p:txBody>
          <a:bodyPr wrap="square" rtlCol="0">
            <a:spAutoFit/>
          </a:bodyPr>
          <a:lstStyle/>
          <a:p>
            <a:r>
              <a:rPr lang="zh-CN" altLang="zh-CN" sz="2400" b="1" dirty="0" smtClean="0">
                <a:latin typeface="华文中宋" pitchFamily="2" charset="-122"/>
                <a:ea typeface="华文中宋" pitchFamily="2" charset="-122"/>
              </a:rPr>
              <a:t>这种教学与科研的互动，实现了学术水平、教学效果与科研能力、实践经验的全面提高。</a:t>
            </a:r>
          </a:p>
          <a:p>
            <a:endParaRPr lang="zh-CN" altLang="en-US" sz="2400" b="1" dirty="0" smtClean="0">
              <a:latin typeface="华文中宋" pitchFamily="2" charset="-122"/>
              <a:ea typeface="华文中宋" pitchFamily="2" charset="-122"/>
            </a:endParaRPr>
          </a:p>
        </p:txBody>
      </p:sp>
      <p:sp>
        <p:nvSpPr>
          <p:cNvPr id="19" name="TextBox 18"/>
          <p:cNvSpPr txBox="1"/>
          <p:nvPr/>
        </p:nvSpPr>
        <p:spPr>
          <a:xfrm>
            <a:off x="899592" y="447055"/>
            <a:ext cx="6408712" cy="461665"/>
          </a:xfrm>
          <a:prstGeom prst="rect">
            <a:avLst/>
          </a:prstGeom>
          <a:noFill/>
        </p:spPr>
        <p:txBody>
          <a:bodyPr wrap="square" rtlCol="0">
            <a:spAutoFit/>
          </a:bodyPr>
          <a:lstStyle/>
          <a:p>
            <a:r>
              <a:rPr lang="zh-CN" altLang="en-US" sz="2400" b="1" dirty="0" smtClean="0">
                <a:latin typeface="华文中宋" pitchFamily="2" charset="-122"/>
                <a:ea typeface="华文中宋" pitchFamily="2" charset="-122"/>
              </a:rPr>
              <a:t>（</a:t>
            </a:r>
            <a:r>
              <a:rPr lang="en-US" altLang="zh-CN" sz="2400" b="1" dirty="0" smtClean="0">
                <a:latin typeface="华文中宋" pitchFamily="2" charset="-122"/>
                <a:ea typeface="华文中宋" pitchFamily="2" charset="-122"/>
              </a:rPr>
              <a:t>2</a:t>
            </a:r>
            <a:r>
              <a:rPr lang="zh-CN" altLang="en-US" sz="2400" b="1" dirty="0" smtClean="0">
                <a:latin typeface="华文中宋" pitchFamily="2" charset="-122"/>
                <a:ea typeface="华文中宋" pitchFamily="2" charset="-122"/>
              </a:rPr>
              <a:t>）</a:t>
            </a:r>
            <a:r>
              <a:rPr lang="zh-CN" altLang="zh-CN" sz="2400" b="1" dirty="0" smtClean="0">
                <a:latin typeface="华文中宋" pitchFamily="2" charset="-122"/>
                <a:ea typeface="华文中宋" pitchFamily="2" charset="-122"/>
              </a:rPr>
              <a:t>教学与科研互动，实施有体会的教育。</a:t>
            </a:r>
            <a:endParaRPr lang="zh-CN" altLang="en-US" sz="2400" b="1" dirty="0" smtClean="0">
              <a:latin typeface="华文中宋" pitchFamily="2" charset="-122"/>
              <a:ea typeface="华文中宋" pitchFamily="2" charset="-122"/>
            </a:endParaRPr>
          </a:p>
        </p:txBody>
      </p:sp>
      <p:sp>
        <p:nvSpPr>
          <p:cNvPr id="20" name="TextBox 19"/>
          <p:cNvSpPr txBox="1"/>
          <p:nvPr/>
        </p:nvSpPr>
        <p:spPr>
          <a:xfrm>
            <a:off x="899592" y="980728"/>
            <a:ext cx="7416824" cy="830997"/>
          </a:xfrm>
          <a:prstGeom prst="rect">
            <a:avLst/>
          </a:prstGeom>
          <a:noFill/>
        </p:spPr>
        <p:txBody>
          <a:bodyPr wrap="square" rtlCol="0">
            <a:spAutoFit/>
          </a:bodyPr>
          <a:lstStyle/>
          <a:p>
            <a:r>
              <a:rPr lang="zh-CN" altLang="zh-CN" sz="2400" b="1" dirty="0" smtClean="0">
                <a:latin typeface="华文中宋" pitchFamily="2" charset="-122"/>
                <a:ea typeface="华文中宋" pitchFamily="2" charset="-122"/>
              </a:rPr>
              <a:t>一个优秀的教师，应该是集教学、科研为一身，体现教学科研的互动。</a:t>
            </a:r>
            <a:endParaRPr lang="zh-CN" altLang="en-US" sz="2400" b="1" dirty="0" smtClean="0">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1000"/>
                                        <p:tgtEl>
                                          <p:spTgt spid="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1000"/>
                                        <p:tgtEl>
                                          <p:spTgt spid="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out)">
                                      <p:cBhvr>
                                        <p:cTn id="16" dur="1000"/>
                                        <p:tgtEl>
                                          <p:spTgt spid="10"/>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out)">
                                      <p:cBhvr>
                                        <p:cTn id="19" dur="1000"/>
                                        <p:tgtEl>
                                          <p:spTgt spid="3"/>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1000"/>
                                        <p:tgtEl>
                                          <p:spTgt spid="11"/>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1000"/>
                                        <p:tgtEl>
                                          <p:spTgt spid="12"/>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out)">
                                      <p:cBhvr>
                                        <p:cTn id="28" dur="1000"/>
                                        <p:tgtEl>
                                          <p:spTgt spid="13"/>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out)">
                                      <p:cBhvr>
                                        <p:cTn id="31" dur="1000"/>
                                        <p:tgtEl>
                                          <p:spTgt spid="14"/>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out)">
                                      <p:cBhvr>
                                        <p:cTn id="34" dur="1000"/>
                                        <p:tgtEl>
                                          <p:spTgt spid="15"/>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out)">
                                      <p:cBhvr>
                                        <p:cTn id="37" dur="1000"/>
                                        <p:tgtEl>
                                          <p:spTgt spid="16"/>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out)">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p:bldP spid="12" grpId="0"/>
      <p:bldP spid="13" grpId="0"/>
      <p:bldP spid="14" grpId="0" animBg="1"/>
      <p:bldP spid="15" grpId="0"/>
      <p:bldP spid="16" grpId="0" animBg="1"/>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869811"/>
            <a:ext cx="6408712" cy="830997"/>
          </a:xfrm>
          <a:prstGeom prst="rect">
            <a:avLst/>
          </a:prstGeom>
          <a:noFill/>
        </p:spPr>
        <p:txBody>
          <a:bodyPr wrap="square" rtlCol="0">
            <a:spAutoFit/>
          </a:bodyPr>
          <a:lstStyle/>
          <a:p>
            <a:pPr lvl="0"/>
            <a:r>
              <a:rPr lang="zh-CN" altLang="en-US" sz="2400" b="1" dirty="0" smtClean="0">
                <a:latin typeface="华文中宋" pitchFamily="2" charset="-122"/>
                <a:ea typeface="华文中宋" pitchFamily="2" charset="-122"/>
              </a:rPr>
              <a:t>（</a:t>
            </a:r>
            <a:r>
              <a:rPr lang="en-US" altLang="zh-CN" sz="2400" b="1" dirty="0" smtClean="0">
                <a:latin typeface="华文中宋" pitchFamily="2" charset="-122"/>
                <a:ea typeface="华文中宋" pitchFamily="2" charset="-122"/>
              </a:rPr>
              <a:t>3</a:t>
            </a:r>
            <a:r>
              <a:rPr lang="zh-CN" altLang="en-US" sz="2400" b="1" dirty="0" smtClean="0">
                <a:latin typeface="华文中宋" pitchFamily="2" charset="-122"/>
                <a:ea typeface="华文中宋" pitchFamily="2" charset="-122"/>
              </a:rPr>
              <a:t>）</a:t>
            </a:r>
            <a:r>
              <a:rPr lang="zh-CN" altLang="zh-CN" sz="2400" b="1" dirty="0" smtClean="0">
                <a:latin typeface="华文中宋" pitchFamily="2" charset="-122"/>
                <a:ea typeface="华文中宋" pitchFamily="2" charset="-122"/>
              </a:rPr>
              <a:t>理论与实践互动，实施学以致用的教育</a:t>
            </a:r>
          </a:p>
          <a:p>
            <a:endParaRPr lang="zh-CN" altLang="en-US" sz="2400" b="1" dirty="0" smtClean="0">
              <a:latin typeface="华文中宋" pitchFamily="2" charset="-122"/>
              <a:ea typeface="华文中宋" pitchFamily="2" charset="-122"/>
            </a:endParaRPr>
          </a:p>
        </p:txBody>
      </p:sp>
      <p:sp>
        <p:nvSpPr>
          <p:cNvPr id="5" name="TextBox 4"/>
          <p:cNvSpPr txBox="1"/>
          <p:nvPr/>
        </p:nvSpPr>
        <p:spPr>
          <a:xfrm>
            <a:off x="1475656" y="1844824"/>
            <a:ext cx="6192688" cy="2270622"/>
          </a:xfrm>
          <a:prstGeom prst="rect">
            <a:avLst/>
          </a:prstGeom>
          <a:noFill/>
        </p:spPr>
        <p:txBody>
          <a:bodyPr wrap="square" rtlCol="0">
            <a:spAutoFit/>
          </a:bodyPr>
          <a:lstStyle/>
          <a:p>
            <a:pPr>
              <a:lnSpc>
                <a:spcPct val="120000"/>
              </a:lnSpc>
            </a:pPr>
            <a:r>
              <a:rPr lang="zh-CN" altLang="zh-CN" sz="2400" b="1" dirty="0" smtClean="0">
                <a:latin typeface="华文中宋" pitchFamily="2" charset="-122"/>
                <a:ea typeface="华文中宋" pitchFamily="2" charset="-122"/>
              </a:rPr>
              <a:t>注重理论与实践的结合，在理论教学中有明确的实践基础和应用背景做支撑，在实践中习惯于用理论来分析和解释现象，这种理论与实践互动，是保证和提高教学质量的重要因素，也是一个教师应有的基本素质之一。</a:t>
            </a:r>
            <a:endParaRPr lang="zh-CN" altLang="en-US" sz="2400" b="1" dirty="0" smtClean="0">
              <a:latin typeface="华文中宋" pitchFamily="2" charset="-122"/>
              <a:ea typeface="华文中宋" pitchFamily="2" charset="-122"/>
            </a:endParaRPr>
          </a:p>
        </p:txBody>
      </p:sp>
    </p:spTree>
  </p:cSld>
  <p:clrMapOvr>
    <a:masterClrMapping/>
  </p:clrMapOvr>
  <p:transition>
    <p:wipe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484784"/>
            <a:ext cx="6768752" cy="3637919"/>
          </a:xfrm>
          <a:prstGeom prst="rect">
            <a:avLst/>
          </a:prstGeom>
          <a:noFill/>
        </p:spPr>
        <p:txBody>
          <a:bodyPr wrap="square" rtlCol="0">
            <a:spAutoFit/>
          </a:bodyPr>
          <a:lstStyle/>
          <a:p>
            <a:pPr>
              <a:lnSpc>
                <a:spcPct val="120000"/>
              </a:lnSpc>
            </a:pPr>
            <a:r>
              <a:rPr lang="zh-CN" altLang="zh-CN" sz="2400" b="1" dirty="0" smtClean="0">
                <a:latin typeface="华文中宋" pitchFamily="2" charset="-122"/>
                <a:ea typeface="华文中宋" pitchFamily="2" charset="-122"/>
              </a:rPr>
              <a:t>近年来进校的青年教师基本上都是从校门到校门，比较普遍的存在着学术、学历水平高，工程实践能力相对弱的现象，这种情况在应用型院校中更是值得关注。应用型院校强调工程教育，而教师的工程经验不足成为一个突出问题。为此采取了实验室实践、带学生实习实训、参加科研等多种办法加以解决。</a:t>
            </a:r>
          </a:p>
          <a:p>
            <a:pPr>
              <a:lnSpc>
                <a:spcPct val="120000"/>
              </a:lnSpc>
            </a:pPr>
            <a:endParaRPr lang="zh-CN" altLang="en-US" sz="2400" b="1" dirty="0" smtClean="0">
              <a:latin typeface="华文中宋" pitchFamily="2" charset="-122"/>
              <a:ea typeface="华文中宋" pitchFamily="2" charset="-122"/>
            </a:endParaRPr>
          </a:p>
        </p:txBody>
      </p:sp>
    </p:spTree>
  </p:cSld>
  <p:clrMapOvr>
    <a:masterClrMapping/>
  </p:clrMapOvr>
  <p:transition>
    <p:wipe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5" hidden="1"/>
          <p:cNvSpPr txBox="1">
            <a:spLocks noChangeArrowheads="1"/>
          </p:cNvSpPr>
          <p:nvPr/>
        </p:nvSpPr>
        <p:spPr bwMode="auto">
          <a:xfrm>
            <a:off x="1939925" y="1954213"/>
            <a:ext cx="1943100" cy="36933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8" name="矩形 6" hidden="1"/>
          <p:cNvSpPr>
            <a:spLocks noChangeArrowheads="1"/>
          </p:cNvSpPr>
          <p:nvPr/>
        </p:nvSpPr>
        <p:spPr bwMode="auto">
          <a:xfrm>
            <a:off x="1939927" y="3025777"/>
            <a:ext cx="1471613"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199" name="矩形 7" hidden="1"/>
          <p:cNvSpPr>
            <a:spLocks noChangeArrowheads="1"/>
          </p:cNvSpPr>
          <p:nvPr/>
        </p:nvSpPr>
        <p:spPr bwMode="auto">
          <a:xfrm>
            <a:off x="2011363" y="4240214"/>
            <a:ext cx="1471612"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8200" name="矩形 8" hidden="1"/>
          <p:cNvSpPr>
            <a:spLocks noChangeArrowheads="1"/>
          </p:cNvSpPr>
          <p:nvPr/>
        </p:nvSpPr>
        <p:spPr bwMode="auto">
          <a:xfrm>
            <a:off x="2011363" y="5526089"/>
            <a:ext cx="1471612" cy="646331"/>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9" name="TextBox 8"/>
          <p:cNvSpPr txBox="1"/>
          <p:nvPr/>
        </p:nvSpPr>
        <p:spPr>
          <a:xfrm>
            <a:off x="683568" y="1412776"/>
            <a:ext cx="5544616" cy="461665"/>
          </a:xfrm>
          <a:prstGeom prst="rect">
            <a:avLst/>
          </a:prstGeom>
          <a:noFill/>
        </p:spPr>
        <p:txBody>
          <a:bodyPr wrap="square" rtlCol="0">
            <a:spAutoFit/>
          </a:bodyPr>
          <a:lstStyle/>
          <a:p>
            <a:pPr algn="ctr"/>
            <a:r>
              <a:rPr lang="zh-CN" altLang="en-US" sz="2400" b="1" dirty="0" smtClean="0">
                <a:latin typeface="华文中宋" pitchFamily="2" charset="-122"/>
                <a:ea typeface="华文中宋" pitchFamily="2" charset="-122"/>
              </a:rPr>
              <a:t>加强双师型（双能型）教师队伍建设</a:t>
            </a:r>
            <a:endParaRPr lang="zh-CN" altLang="en-US" sz="2400" b="1" dirty="0">
              <a:latin typeface="华文中宋" pitchFamily="2" charset="-122"/>
              <a:ea typeface="华文中宋" pitchFamily="2" charset="-122"/>
            </a:endParaRPr>
          </a:p>
        </p:txBody>
      </p:sp>
      <p:cxnSp>
        <p:nvCxnSpPr>
          <p:cNvPr id="18" name="直接连接符 17"/>
          <p:cNvCxnSpPr/>
          <p:nvPr/>
        </p:nvCxnSpPr>
        <p:spPr>
          <a:xfrm flipV="1">
            <a:off x="0" y="500043"/>
            <a:ext cx="9144000" cy="21"/>
          </a:xfrm>
          <a:prstGeom prst="line">
            <a:avLst/>
          </a:prstGeom>
          <a:ln w="15875">
            <a:solidFill>
              <a:srgbClr val="00417C"/>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22"/>
          <p:cNvGrpSpPr/>
          <p:nvPr/>
        </p:nvGrpSpPr>
        <p:grpSpPr>
          <a:xfrm>
            <a:off x="467544" y="2348880"/>
            <a:ext cx="7855914" cy="738192"/>
            <a:chOff x="0" y="1"/>
            <a:chExt cx="6915198" cy="553644"/>
          </a:xfrm>
          <a:scene3d>
            <a:camera prst="orthographicFront">
              <a:rot lat="0" lon="0" rev="0"/>
            </a:camera>
            <a:lightRig rig="glow" dir="t">
              <a:rot lat="0" lon="0" rev="4800000"/>
            </a:lightRig>
          </a:scene3d>
        </p:grpSpPr>
        <p:sp>
          <p:nvSpPr>
            <p:cNvPr id="42" name="圆角矩形 41"/>
            <p:cNvSpPr/>
            <p:nvPr/>
          </p:nvSpPr>
          <p:spPr>
            <a:xfrm>
              <a:off x="0" y="1"/>
              <a:ext cx="6915198" cy="553644"/>
            </a:xfrm>
            <a:prstGeom prst="roundRect">
              <a:avLst>
                <a:gd name="adj" fmla="val 10000"/>
              </a:avLst>
            </a:prstGeom>
            <a:solidFill>
              <a:schemeClr val="accent2">
                <a:lumMod val="40000"/>
                <a:lumOff val="60000"/>
              </a:schemeClr>
            </a:solidFill>
            <a:sp3d prstMaterial="matte">
              <a:bevelT w="127000" h="63500"/>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3" name="圆角矩形 4"/>
            <p:cNvSpPr/>
            <p:nvPr/>
          </p:nvSpPr>
          <p:spPr>
            <a:xfrm>
              <a:off x="21059" y="21059"/>
              <a:ext cx="6078559" cy="5325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b="1" kern="1200" dirty="0" smtClean="0">
                  <a:solidFill>
                    <a:schemeClr val="tx1"/>
                  </a:solidFill>
                  <a:latin typeface="华文中宋" pitchFamily="2" charset="-122"/>
                  <a:ea typeface="华文中宋" pitchFamily="2" charset="-122"/>
                </a:rPr>
                <a:t>（</a:t>
              </a:r>
              <a:r>
                <a:rPr lang="en-US" altLang="zh-CN" sz="2000" b="1" kern="1200" dirty="0" smtClean="0">
                  <a:solidFill>
                    <a:schemeClr val="tx1"/>
                  </a:solidFill>
                  <a:latin typeface="华文中宋" pitchFamily="2" charset="-122"/>
                  <a:ea typeface="华文中宋" pitchFamily="2" charset="-122"/>
                </a:rPr>
                <a:t>1</a:t>
              </a:r>
              <a:r>
                <a:rPr lang="zh-CN" altLang="en-US" sz="2000" b="1" kern="1200" dirty="0" smtClean="0">
                  <a:solidFill>
                    <a:schemeClr val="tx1"/>
                  </a:solidFill>
                  <a:latin typeface="华文中宋" pitchFamily="2" charset="-122"/>
                  <a:ea typeface="华文中宋" pitchFamily="2" charset="-122"/>
                </a:rPr>
                <a:t>）</a:t>
              </a:r>
              <a:r>
                <a:rPr lang="zh-CN" sz="2000" b="1" kern="1200" dirty="0" smtClean="0">
                  <a:solidFill>
                    <a:schemeClr val="tx1"/>
                  </a:solidFill>
                  <a:latin typeface="华文中宋" pitchFamily="2" charset="-122"/>
                  <a:ea typeface="华文中宋" pitchFamily="2" charset="-122"/>
                </a:rPr>
                <a:t>到企业或行业集中锻炼半年以上</a:t>
              </a:r>
              <a:endParaRPr lang="en-US" sz="2000" b="1" kern="1200" dirty="0">
                <a:solidFill>
                  <a:schemeClr val="tx1"/>
                </a:solidFill>
                <a:latin typeface="华文中宋" pitchFamily="2" charset="-122"/>
                <a:ea typeface="华文中宋" pitchFamily="2" charset="-122"/>
              </a:endParaRPr>
            </a:p>
          </p:txBody>
        </p:sp>
      </p:grpSp>
      <p:grpSp>
        <p:nvGrpSpPr>
          <p:cNvPr id="3" name="组合 23"/>
          <p:cNvGrpSpPr/>
          <p:nvPr/>
        </p:nvGrpSpPr>
        <p:grpSpPr>
          <a:xfrm>
            <a:off x="395536" y="3212976"/>
            <a:ext cx="7858180" cy="974547"/>
            <a:chOff x="675785" y="281611"/>
            <a:chExt cx="6915198" cy="730911"/>
          </a:xfrm>
          <a:scene3d>
            <a:camera prst="orthographicFront">
              <a:rot lat="0" lon="0" rev="0"/>
            </a:camera>
            <a:lightRig rig="glow" dir="t">
              <a:rot lat="0" lon="0" rev="4800000"/>
            </a:lightRig>
          </a:scene3d>
        </p:grpSpPr>
        <p:sp>
          <p:nvSpPr>
            <p:cNvPr id="40" name="圆角矩形 39"/>
            <p:cNvSpPr/>
            <p:nvPr/>
          </p:nvSpPr>
          <p:spPr>
            <a:xfrm>
              <a:off x="675785" y="281611"/>
              <a:ext cx="6915198" cy="719023"/>
            </a:xfrm>
            <a:prstGeom prst="roundRect">
              <a:avLst>
                <a:gd name="adj" fmla="val 10000"/>
              </a:avLst>
            </a:prstGeom>
            <a:solidFill>
              <a:schemeClr val="accent6">
                <a:lumMod val="60000"/>
                <a:lumOff val="40000"/>
              </a:schemeClr>
            </a:solidFill>
            <a:sp3d prstMaterial="matte">
              <a:bevelT w="127000" h="63500"/>
            </a:sp3d>
          </p:spPr>
          <p:style>
            <a:lnRef idx="2">
              <a:schemeClr val="lt1">
                <a:hueOff val="0"/>
                <a:satOff val="0"/>
                <a:lumOff val="0"/>
                <a:alphaOff val="0"/>
              </a:schemeClr>
            </a:lnRef>
            <a:fillRef idx="1">
              <a:scrgbClr r="0" g="0" b="0"/>
            </a:fillRef>
            <a:effectRef idx="0">
              <a:schemeClr val="accent5">
                <a:hueOff val="-3311292"/>
                <a:satOff val="13270"/>
                <a:lumOff val="2876"/>
                <a:alphaOff val="0"/>
              </a:schemeClr>
            </a:effectRef>
            <a:fontRef idx="minor">
              <a:schemeClr val="lt1"/>
            </a:fontRef>
          </p:style>
        </p:sp>
        <p:sp>
          <p:nvSpPr>
            <p:cNvPr id="41" name="圆角矩形 6"/>
            <p:cNvSpPr/>
            <p:nvPr/>
          </p:nvSpPr>
          <p:spPr>
            <a:xfrm>
              <a:off x="675785" y="335617"/>
              <a:ext cx="6831273" cy="676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Aft>
                  <a:spcPct val="35000"/>
                </a:spcAft>
              </a:pPr>
              <a:r>
                <a:rPr lang="zh-CN" altLang="en-US" sz="2000" b="1" dirty="0" smtClean="0">
                  <a:solidFill>
                    <a:schemeClr val="tx1"/>
                  </a:solidFill>
                  <a:latin typeface="华文中宋" pitchFamily="2" charset="-122"/>
                  <a:ea typeface="华文中宋" pitchFamily="2" charset="-122"/>
                </a:rPr>
                <a:t>（</a:t>
              </a:r>
              <a:r>
                <a:rPr lang="en-US" altLang="zh-CN" sz="2000" b="1" dirty="0" smtClean="0">
                  <a:solidFill>
                    <a:schemeClr val="tx1"/>
                  </a:solidFill>
                  <a:latin typeface="华文中宋" pitchFamily="2" charset="-122"/>
                  <a:ea typeface="华文中宋" pitchFamily="2" charset="-122"/>
                </a:rPr>
                <a:t>2</a:t>
              </a:r>
              <a:r>
                <a:rPr lang="zh-CN" altLang="en-US" sz="2000" b="1" dirty="0" smtClean="0">
                  <a:solidFill>
                    <a:schemeClr val="tx1"/>
                  </a:solidFill>
                  <a:latin typeface="华文中宋" pitchFamily="2" charset="-122"/>
                  <a:ea typeface="华文中宋" pitchFamily="2" charset="-122"/>
                </a:rPr>
                <a:t>）</a:t>
              </a:r>
              <a:r>
                <a:rPr lang="zh-CN" sz="2000" b="1" dirty="0" smtClean="0">
                  <a:solidFill>
                    <a:schemeClr val="tx1"/>
                  </a:solidFill>
                  <a:latin typeface="华文中宋" pitchFamily="2" charset="-122"/>
                  <a:ea typeface="华文中宋" pitchFamily="2" charset="-122"/>
                </a:rPr>
                <a:t>青年教师到校后先到实验室实践半年，熟悉本专业主要的实验内容和设备使用</a:t>
              </a:r>
              <a:endParaRPr lang="en-US" sz="2000" b="1" dirty="0">
                <a:solidFill>
                  <a:schemeClr val="tx1"/>
                </a:solidFill>
                <a:latin typeface="华文中宋" pitchFamily="2" charset="-122"/>
                <a:ea typeface="华文中宋" pitchFamily="2" charset="-122"/>
              </a:endParaRPr>
            </a:p>
          </p:txBody>
        </p:sp>
      </p:grpSp>
      <p:grpSp>
        <p:nvGrpSpPr>
          <p:cNvPr id="4" name="组合 24"/>
          <p:cNvGrpSpPr/>
          <p:nvPr/>
        </p:nvGrpSpPr>
        <p:grpSpPr>
          <a:xfrm>
            <a:off x="395536" y="4365104"/>
            <a:ext cx="7909237" cy="958697"/>
            <a:chOff x="1031445" y="1281082"/>
            <a:chExt cx="7405984" cy="719023"/>
          </a:xfrm>
          <a:scene3d>
            <a:camera prst="orthographicFront">
              <a:rot lat="0" lon="0" rev="0"/>
            </a:camera>
            <a:lightRig rig="glow" dir="t">
              <a:rot lat="0" lon="0" rev="4800000"/>
            </a:lightRig>
          </a:scene3d>
        </p:grpSpPr>
        <p:sp>
          <p:nvSpPr>
            <p:cNvPr id="38" name="圆角矩形 37"/>
            <p:cNvSpPr/>
            <p:nvPr/>
          </p:nvSpPr>
          <p:spPr>
            <a:xfrm>
              <a:off x="1031445" y="1281082"/>
              <a:ext cx="7349460" cy="719023"/>
            </a:xfrm>
            <a:prstGeom prst="roundRect">
              <a:avLst>
                <a:gd name="adj" fmla="val 10000"/>
              </a:avLst>
            </a:prstGeom>
            <a:sp3d prstMaterial="matte">
              <a:bevelT w="127000" h="63500"/>
            </a:sp3d>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39" name="圆角矩形 8"/>
            <p:cNvSpPr/>
            <p:nvPr/>
          </p:nvSpPr>
          <p:spPr>
            <a:xfrm>
              <a:off x="1166297" y="1281082"/>
              <a:ext cx="7271132" cy="676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Aft>
                  <a:spcPct val="35000"/>
                </a:spcAft>
              </a:pPr>
              <a:r>
                <a:rPr lang="zh-CN" altLang="en-US" sz="2000" b="1" dirty="0" smtClean="0">
                  <a:solidFill>
                    <a:schemeClr val="tx1"/>
                  </a:solidFill>
                  <a:latin typeface="华文中宋" pitchFamily="2" charset="-122"/>
                  <a:ea typeface="华文中宋" pitchFamily="2" charset="-122"/>
                </a:rPr>
                <a:t>（</a:t>
              </a:r>
              <a:r>
                <a:rPr lang="en-US" altLang="zh-CN" sz="2000" b="1" dirty="0" smtClean="0">
                  <a:solidFill>
                    <a:schemeClr val="tx1"/>
                  </a:solidFill>
                  <a:latin typeface="华文中宋" pitchFamily="2" charset="-122"/>
                  <a:ea typeface="华文中宋" pitchFamily="2" charset="-122"/>
                </a:rPr>
                <a:t>3</a:t>
              </a:r>
              <a:r>
                <a:rPr lang="zh-CN" altLang="en-US" sz="2000" b="1" dirty="0" smtClean="0">
                  <a:solidFill>
                    <a:schemeClr val="tx1"/>
                  </a:solidFill>
                  <a:latin typeface="华文中宋" pitchFamily="2" charset="-122"/>
                  <a:ea typeface="华文中宋" pitchFamily="2" charset="-122"/>
                </a:rPr>
                <a:t>）</a:t>
              </a:r>
              <a:r>
                <a:rPr lang="zh-CN" sz="2000" b="1" dirty="0" smtClean="0">
                  <a:solidFill>
                    <a:schemeClr val="tx1"/>
                  </a:solidFill>
                  <a:latin typeface="华文中宋" pitchFamily="2" charset="-122"/>
                  <a:ea typeface="华文中宋" pitchFamily="2" charset="-122"/>
                </a:rPr>
                <a:t>利用校内外实习基地在指导实践教学或者指导学生课外学科竞赛，积累和提高自己的实践经验</a:t>
              </a:r>
              <a:endParaRPr lang="en-US" sz="2000" b="1" dirty="0">
                <a:solidFill>
                  <a:schemeClr val="tx1"/>
                </a:solidFill>
                <a:latin typeface="华文中宋" pitchFamily="2" charset="-122"/>
                <a:ea typeface="华文中宋" pitchFamily="2" charset="-122"/>
              </a:endParaRPr>
            </a:p>
          </p:txBody>
        </p:sp>
      </p:grpSp>
      <p:grpSp>
        <p:nvGrpSpPr>
          <p:cNvPr id="5" name="组合 25"/>
          <p:cNvGrpSpPr/>
          <p:nvPr/>
        </p:nvGrpSpPr>
        <p:grpSpPr>
          <a:xfrm>
            <a:off x="395536" y="5517232"/>
            <a:ext cx="7858180" cy="672945"/>
            <a:chOff x="1728799" y="2549265"/>
            <a:chExt cx="6915198" cy="719023"/>
          </a:xfrm>
          <a:scene3d>
            <a:camera prst="orthographicFront">
              <a:rot lat="0" lon="0" rev="0"/>
            </a:camera>
            <a:lightRig rig="glow" dir="t">
              <a:rot lat="0" lon="0" rev="4800000"/>
            </a:lightRig>
          </a:scene3d>
        </p:grpSpPr>
        <p:sp>
          <p:nvSpPr>
            <p:cNvPr id="36" name="圆角矩形 35"/>
            <p:cNvSpPr/>
            <p:nvPr/>
          </p:nvSpPr>
          <p:spPr>
            <a:xfrm>
              <a:off x="1728799" y="2549265"/>
              <a:ext cx="6915198" cy="719023"/>
            </a:xfrm>
            <a:prstGeom prst="roundRect">
              <a:avLst>
                <a:gd name="adj" fmla="val 10000"/>
              </a:avLst>
            </a:prstGeom>
            <a:sp3d prstMaterial="matte">
              <a:bevelT w="127000" h="63500"/>
            </a:sp3d>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7" name="圆角矩形 10"/>
            <p:cNvSpPr/>
            <p:nvPr/>
          </p:nvSpPr>
          <p:spPr>
            <a:xfrm>
              <a:off x="1749858" y="2570324"/>
              <a:ext cx="6831273" cy="676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Aft>
                  <a:spcPct val="35000"/>
                </a:spcAft>
              </a:pPr>
              <a:r>
                <a:rPr lang="zh-CN" altLang="en-US" sz="2000" b="1" dirty="0" smtClean="0">
                  <a:solidFill>
                    <a:schemeClr val="tx1"/>
                  </a:solidFill>
                  <a:latin typeface="华文中宋" pitchFamily="2" charset="-122"/>
                  <a:ea typeface="华文中宋" pitchFamily="2" charset="-122"/>
                </a:rPr>
                <a:t>（</a:t>
              </a:r>
              <a:r>
                <a:rPr lang="en-US" altLang="zh-CN" sz="2000" b="1" dirty="0" smtClean="0">
                  <a:solidFill>
                    <a:schemeClr val="tx1"/>
                  </a:solidFill>
                  <a:latin typeface="华文中宋" pitchFamily="2" charset="-122"/>
                  <a:ea typeface="华文中宋" pitchFamily="2" charset="-122"/>
                </a:rPr>
                <a:t>4</a:t>
              </a:r>
              <a:r>
                <a:rPr lang="zh-CN" altLang="en-US" sz="2000" b="1" dirty="0" smtClean="0">
                  <a:solidFill>
                    <a:schemeClr val="tx1"/>
                  </a:solidFill>
                  <a:latin typeface="华文中宋" pitchFamily="2" charset="-122"/>
                  <a:ea typeface="华文中宋" pitchFamily="2" charset="-122"/>
                </a:rPr>
                <a:t>）</a:t>
              </a:r>
              <a:r>
                <a:rPr lang="zh-CN" sz="2000" b="1" dirty="0" smtClean="0">
                  <a:solidFill>
                    <a:schemeClr val="tx1"/>
                  </a:solidFill>
                  <a:latin typeface="华文中宋" pitchFamily="2" charset="-122"/>
                  <a:ea typeface="华文中宋" pitchFamily="2" charset="-122"/>
                </a:rPr>
                <a:t>承担科研课题深入工程实际中积累工程经验，提高工程能力。</a:t>
              </a:r>
              <a:endParaRPr lang="en-US" sz="2000" b="1" dirty="0">
                <a:solidFill>
                  <a:schemeClr val="tx1"/>
                </a:solidFill>
                <a:latin typeface="华文中宋" pitchFamily="2" charset="-122"/>
                <a:ea typeface="华文中宋" pitchFamily="2" charset="-122"/>
              </a:endParaRPr>
            </a:p>
          </p:txBody>
        </p:sp>
      </p:grpSp>
      <p:pic>
        <p:nvPicPr>
          <p:cNvPr id="27" name="Picture 1" descr="C:\Users\john\Desktop\292-1102140K22932.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flipH="1">
            <a:off x="7457301" y="0"/>
            <a:ext cx="1686699" cy="1619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250176"/>
            <a:ext cx="6336704" cy="738664"/>
          </a:xfrm>
          <a:prstGeom prst="rect">
            <a:avLst/>
          </a:prstGeom>
          <a:noFill/>
        </p:spPr>
        <p:txBody>
          <a:bodyPr wrap="square" rtlCol="0">
            <a:spAutoFit/>
          </a:bodyPr>
          <a:lstStyle/>
          <a:p>
            <a:pPr lvl="0"/>
            <a:r>
              <a:rPr lang="zh-CN" altLang="en-US" sz="2400" b="1" dirty="0" smtClean="0">
                <a:latin typeface="华文中宋" pitchFamily="2" charset="-122"/>
                <a:ea typeface="华文中宋" pitchFamily="2" charset="-122"/>
              </a:rPr>
              <a:t>（</a:t>
            </a:r>
            <a:r>
              <a:rPr lang="en-US" altLang="zh-CN" sz="2400" b="1" dirty="0" smtClean="0">
                <a:latin typeface="华文中宋" pitchFamily="2" charset="-122"/>
                <a:ea typeface="华文中宋" pitchFamily="2" charset="-122"/>
              </a:rPr>
              <a:t>4</a:t>
            </a:r>
            <a:r>
              <a:rPr lang="zh-CN" altLang="en-US" sz="2400" b="1" dirty="0" smtClean="0">
                <a:latin typeface="华文中宋" pitchFamily="2" charset="-122"/>
                <a:ea typeface="华文中宋" pitchFamily="2" charset="-122"/>
              </a:rPr>
              <a:t>）</a:t>
            </a:r>
            <a:r>
              <a:rPr lang="zh-CN" altLang="zh-CN" sz="2400" b="1" dirty="0" smtClean="0">
                <a:latin typeface="华文中宋" pitchFamily="2" charset="-122"/>
                <a:ea typeface="华文中宋" pitchFamily="2" charset="-122"/>
              </a:rPr>
              <a:t>教师与学生互动，实施教学相长的教育</a:t>
            </a:r>
          </a:p>
          <a:p>
            <a:endParaRPr lang="zh-CN" altLang="en-US" dirty="0"/>
          </a:p>
        </p:txBody>
      </p:sp>
      <p:sp>
        <p:nvSpPr>
          <p:cNvPr id="3" name="TextBox 2"/>
          <p:cNvSpPr txBox="1"/>
          <p:nvPr/>
        </p:nvSpPr>
        <p:spPr>
          <a:xfrm>
            <a:off x="1331640" y="2060848"/>
            <a:ext cx="6480720" cy="3564053"/>
          </a:xfrm>
          <a:prstGeom prst="rect">
            <a:avLst/>
          </a:prstGeom>
          <a:noFill/>
        </p:spPr>
        <p:txBody>
          <a:bodyPr wrap="square" rtlCol="0">
            <a:spAutoFit/>
          </a:bodyPr>
          <a:lstStyle/>
          <a:p>
            <a:pPr algn="just">
              <a:lnSpc>
                <a:spcPct val="120000"/>
              </a:lnSpc>
            </a:pPr>
            <a:r>
              <a:rPr lang="zh-CN" altLang="zh-CN" sz="2400" b="1" dirty="0" smtClean="0">
                <a:latin typeface="华文中宋" pitchFamily="2" charset="-122"/>
                <a:ea typeface="华文中宋" pitchFamily="2" charset="-122"/>
              </a:rPr>
              <a:t>“教师就像一支蜡烛，点燃自己，照亮别人”的说法意在强调教师甘于奉献的高尚品德。实际上，教师不止是“点燃自己，照亮别人”，教师在教育学生的同时，也会从学生身上看到亮点，吸取力量，也会促进思考、激发灵感。教与学的互动，教师与学生的互动，是教学最基本的要素。</a:t>
            </a:r>
          </a:p>
          <a:p>
            <a:endParaRPr lang="zh-CN" altLang="en-US" sz="2400" b="1" dirty="0" smtClean="0">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490686"/>
            <a:ext cx="6120680" cy="2234458"/>
          </a:xfrm>
          <a:prstGeom prst="rect">
            <a:avLst/>
          </a:prstGeom>
          <a:noFill/>
        </p:spPr>
        <p:txBody>
          <a:bodyPr wrap="square" rtlCol="0">
            <a:spAutoFit/>
          </a:bodyPr>
          <a:lstStyle/>
          <a:p>
            <a:pPr>
              <a:lnSpc>
                <a:spcPct val="120000"/>
              </a:lnSpc>
            </a:pPr>
            <a:r>
              <a:rPr lang="zh-CN" altLang="zh-CN" sz="2400" b="1" dirty="0" smtClean="0">
                <a:latin typeface="华文中宋" pitchFamily="2" charset="-122"/>
                <a:ea typeface="华文中宋" pitchFamily="2" charset="-122"/>
              </a:rPr>
              <a:t>教学是师生之间思想与思想的碰撞，心灵与心灵的沟通，生命与生命的对话，感情与感情的交融。再先进的多媒体设备，也不能取代和改变师生之间的这种根本关系。</a:t>
            </a:r>
          </a:p>
          <a:p>
            <a:endParaRPr lang="zh-CN" altLang="en-US" sz="2400" b="1" dirty="0" smtClean="0">
              <a:latin typeface="华文中宋" pitchFamily="2" charset="-122"/>
              <a:ea typeface="华文中宋" pitchFamily="2" charset="-122"/>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124744"/>
            <a:ext cx="7000924" cy="156966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以上只是人才类型之分，没有优劣及高低之分。每一类高校都有本群体中的一流，每一类人才中都有优秀与平庸之分。</a:t>
            </a:r>
          </a:p>
          <a:p>
            <a:endParaRPr lang="zh-CN" altLang="en-US" sz="2400" b="1" dirty="0">
              <a:latin typeface="华文中宋" pitchFamily="2" charset="-122"/>
              <a:ea typeface="华文中宋" pitchFamily="2" charset="-122"/>
            </a:endParaRPr>
          </a:p>
        </p:txBody>
      </p:sp>
      <p:sp>
        <p:nvSpPr>
          <p:cNvPr id="4" name="TextBox 3"/>
          <p:cNvSpPr txBox="1"/>
          <p:nvPr/>
        </p:nvSpPr>
        <p:spPr>
          <a:xfrm>
            <a:off x="1259632" y="2780928"/>
            <a:ext cx="6929486" cy="2308324"/>
          </a:xfrm>
          <a:prstGeom prst="rect">
            <a:avLst/>
          </a:prstGeom>
          <a:noFill/>
        </p:spPr>
        <p:txBody>
          <a:bodyPr wrap="square" rtlCol="0">
            <a:spAutoFit/>
          </a:bodyPr>
          <a:lstStyle/>
          <a:p>
            <a:r>
              <a:rPr lang="zh-CN" altLang="en-US" sz="2400" b="1" dirty="0">
                <a:latin typeface="华文中宋" pitchFamily="2" charset="-122"/>
                <a:ea typeface="华文中宋" pitchFamily="2" charset="-122"/>
              </a:rPr>
              <a:t>学术型人才按照学科发展的知识体系设计培养方案；应用型人才按照行业要求的知识体系设计培养方案。例如对化学、化工人才，学术型是按四大化（有机、无机、分析、物化）的逻辑体系，而应用型是按化学工程要求。</a:t>
            </a:r>
          </a:p>
          <a:p>
            <a:endParaRPr lang="zh-CN" altLang="en-US" sz="2400" b="1" dirty="0">
              <a:latin typeface="华文中宋" pitchFamily="2" charset="-122"/>
              <a:ea typeface="华文中宋" pitchFamily="2" charset="-122"/>
            </a:endParaRPr>
          </a:p>
        </p:txBody>
      </p:sp>
      <p:sp>
        <p:nvSpPr>
          <p:cNvPr id="5" name="五角星 4"/>
          <p:cNvSpPr/>
          <p:nvPr/>
        </p:nvSpPr>
        <p:spPr>
          <a:xfrm>
            <a:off x="971600" y="1196752"/>
            <a:ext cx="428628" cy="357190"/>
          </a:xfrm>
          <a:prstGeom prst="star5">
            <a:avLst/>
          </a:prstGeom>
          <a:solidFill>
            <a:srgbClr val="A5002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6" name="五角星 5"/>
          <p:cNvSpPr/>
          <p:nvPr/>
        </p:nvSpPr>
        <p:spPr>
          <a:xfrm>
            <a:off x="899592" y="2852936"/>
            <a:ext cx="428628" cy="357190"/>
          </a:xfrm>
          <a:prstGeom prst="star5">
            <a:avLst/>
          </a:prstGeom>
          <a:solidFill>
            <a:srgbClr val="A5002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Tree>
  </p:cSld>
  <p:clrMapOvr>
    <a:masterClrMapping/>
  </p:clrMapOvr>
  <p:transition>
    <p:wipe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455167"/>
            <a:ext cx="6768752" cy="461665"/>
          </a:xfrm>
          <a:prstGeom prst="rect">
            <a:avLst/>
          </a:prstGeom>
          <a:noFill/>
        </p:spPr>
        <p:txBody>
          <a:bodyPr wrap="square" rtlCol="0">
            <a:spAutoFit/>
          </a:bodyPr>
          <a:lstStyle/>
          <a:p>
            <a:r>
              <a:rPr lang="zh-CN" altLang="en-US" sz="2400" b="1" dirty="0" smtClean="0">
                <a:latin typeface="华文中宋" pitchFamily="2" charset="-122"/>
                <a:ea typeface="华文中宋" pitchFamily="2" charset="-122"/>
              </a:rPr>
              <a:t>（</a:t>
            </a:r>
            <a:r>
              <a:rPr lang="en-US" altLang="zh-CN" sz="2400" b="1" dirty="0" smtClean="0">
                <a:latin typeface="华文中宋" pitchFamily="2" charset="-122"/>
                <a:ea typeface="华文中宋" pitchFamily="2" charset="-122"/>
              </a:rPr>
              <a:t>5</a:t>
            </a:r>
            <a:r>
              <a:rPr lang="zh-CN" altLang="en-US" sz="2400" b="1" dirty="0" smtClean="0">
                <a:latin typeface="华文中宋" pitchFamily="2" charset="-122"/>
                <a:ea typeface="华文中宋" pitchFamily="2" charset="-122"/>
              </a:rPr>
              <a:t>）</a:t>
            </a:r>
            <a:r>
              <a:rPr lang="zh-CN" altLang="zh-CN" sz="2400" b="1" dirty="0" smtClean="0">
                <a:latin typeface="华文中宋" pitchFamily="2" charset="-122"/>
                <a:ea typeface="华文中宋" pitchFamily="2" charset="-122"/>
              </a:rPr>
              <a:t>教师与教师的互动，实施团队作用的教育</a:t>
            </a:r>
            <a:endParaRPr lang="zh-CN" altLang="en-US" sz="2400" b="1" dirty="0" smtClean="0">
              <a:latin typeface="华文中宋" pitchFamily="2" charset="-122"/>
              <a:ea typeface="华文中宋" pitchFamily="2" charset="-122"/>
            </a:endParaRPr>
          </a:p>
        </p:txBody>
      </p:sp>
      <p:sp>
        <p:nvSpPr>
          <p:cNvPr id="4" name="TextBox 3"/>
          <p:cNvSpPr txBox="1"/>
          <p:nvPr/>
        </p:nvSpPr>
        <p:spPr>
          <a:xfrm>
            <a:off x="1187624" y="2407528"/>
            <a:ext cx="6696744" cy="2677656"/>
          </a:xfrm>
          <a:prstGeom prst="rect">
            <a:avLst/>
          </a:prstGeom>
          <a:noFill/>
        </p:spPr>
        <p:txBody>
          <a:bodyPr wrap="square" rtlCol="0">
            <a:spAutoFit/>
          </a:bodyPr>
          <a:lstStyle/>
          <a:p>
            <a:pPr>
              <a:lnSpc>
                <a:spcPct val="120000"/>
              </a:lnSpc>
            </a:pPr>
            <a:r>
              <a:rPr lang="zh-CN" altLang="zh-CN" sz="2400" b="1" dirty="0" smtClean="0">
                <a:latin typeface="华文中宋" pitchFamily="2" charset="-122"/>
                <a:ea typeface="华文中宋" pitchFamily="2" charset="-122"/>
              </a:rPr>
              <a:t>每个教师都蕴藏着自己的智慧和潜能，教师之间的交流与合作，团队中良好的研讨、互动氛围，将会有效地促进个人智慧与潜能的开发和释放，促进教师水平与素质的提高，同时促进团队整体水平与素质的提高。</a:t>
            </a:r>
          </a:p>
          <a:p>
            <a:endParaRPr lang="zh-CN" altLang="en-US" sz="2400" b="1" dirty="0" smtClean="0">
              <a:latin typeface="华文中宋" pitchFamily="2" charset="-122"/>
              <a:ea typeface="华文中宋" pitchFamily="2" charset="-122"/>
            </a:endParaRPr>
          </a:p>
        </p:txBody>
      </p:sp>
    </p:spTree>
  </p:cSld>
  <p:clrMapOvr>
    <a:masterClrMapping/>
  </p:clrMapOvr>
  <p:transition>
    <p:wipe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55776" y="1674674"/>
            <a:ext cx="6961208" cy="1754326"/>
          </a:xfrm>
          <a:prstGeom prst="rect">
            <a:avLst/>
          </a:prstGeom>
          <a:noFill/>
          <a:ln w="9525">
            <a:noFill/>
            <a:miter lim="800000"/>
            <a:headEnd/>
            <a:tailEnd/>
          </a:ln>
          <a:effectLst/>
        </p:spPr>
        <p:txBody>
          <a:bodyPr wrap="square">
            <a:spAutoFit/>
          </a:bodyPr>
          <a:lstStyle/>
          <a:p>
            <a:pPr>
              <a:spcBef>
                <a:spcPct val="50000"/>
              </a:spcBef>
            </a:pPr>
            <a:r>
              <a:rPr lang="zh-CN" altLang="en-US" sz="10800" dirty="0" smtClean="0">
                <a:solidFill>
                  <a:srgbClr val="800080"/>
                </a:solidFill>
                <a:latin typeface="华文琥珀" pitchFamily="2" charset="-122"/>
                <a:ea typeface="华文琥珀" pitchFamily="2" charset="-122"/>
              </a:rPr>
              <a:t>谢 谢！</a:t>
            </a:r>
            <a:endParaRPr lang="zh-CN" altLang="en-US" sz="10800" dirty="0">
              <a:solidFill>
                <a:srgbClr val="800080"/>
              </a:solidFill>
              <a:latin typeface="华文琥珀" pitchFamily="2" charset="-122"/>
              <a:ea typeface="华文琥珀" pitchFamily="2"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4228935"/>
            <a:ext cx="7143800" cy="1846659"/>
          </a:xfrm>
          <a:prstGeom prst="rect">
            <a:avLst/>
          </a:prstGeom>
          <a:noFill/>
        </p:spPr>
        <p:txBody>
          <a:bodyPr wrap="square" rtlCol="0">
            <a:spAutoFit/>
          </a:bodyPr>
          <a:lstStyle/>
          <a:p>
            <a:r>
              <a:rPr lang="zh-CN" altLang="en-US" sz="2400" b="1" dirty="0">
                <a:latin typeface="华文中宋" pitchFamily="2" charset="-122"/>
                <a:ea typeface="华文中宋" pitchFamily="2" charset="-122"/>
              </a:rPr>
              <a:t>应用型人才已成为我国高等教育人才培养中的绝对多数。</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国家中长期教育改革与发展规划纲要</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中明确高等教育要“重点扩大应用型、复合型、技能型人才培养规模”。</a:t>
            </a:r>
          </a:p>
          <a:p>
            <a:endParaRPr lang="zh-CN" altLang="en-US" dirty="0"/>
          </a:p>
        </p:txBody>
      </p:sp>
      <p:sp>
        <p:nvSpPr>
          <p:cNvPr id="4" name="TextBox 3"/>
          <p:cNvSpPr txBox="1"/>
          <p:nvPr/>
        </p:nvSpPr>
        <p:spPr>
          <a:xfrm>
            <a:off x="1428728" y="1428736"/>
            <a:ext cx="7000924" cy="156966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应用型人才侧重理论应用与技术创新，与工程实际和社会实际问题“短兵相接”，从而能够在社会生产、管理、服务的第一线解决实际问题，是我国人才队伍中的骨干力量。</a:t>
            </a:r>
          </a:p>
        </p:txBody>
      </p:sp>
      <p:sp>
        <p:nvSpPr>
          <p:cNvPr id="5" name="TextBox 4"/>
          <p:cNvSpPr txBox="1"/>
          <p:nvPr/>
        </p:nvSpPr>
        <p:spPr>
          <a:xfrm>
            <a:off x="1428728" y="3014489"/>
            <a:ext cx="6929486" cy="1200329"/>
          </a:xfrm>
          <a:prstGeom prst="rect">
            <a:avLst/>
          </a:prstGeom>
          <a:noFill/>
        </p:spPr>
        <p:txBody>
          <a:bodyPr wrap="square" rtlCol="0">
            <a:spAutoFit/>
          </a:bodyPr>
          <a:lstStyle/>
          <a:p>
            <a:r>
              <a:rPr lang="zh-CN" altLang="en-US" sz="2400" b="1" dirty="0">
                <a:latin typeface="华文中宋" pitchFamily="2" charset="-122"/>
                <a:ea typeface="华文中宋" pitchFamily="2" charset="-122"/>
              </a:rPr>
              <a:t>随着经济社会的发展和我国高等教育大众化的深入，对应用型人才的需求数量在增加，需求层次在扩展，培养阵营在扩大。</a:t>
            </a:r>
          </a:p>
        </p:txBody>
      </p:sp>
      <p:pic>
        <p:nvPicPr>
          <p:cNvPr id="6" name="Picture 4" descr="C:\Documents and Settings\鱼不愚\桌面\001.png"/>
          <p:cNvPicPr>
            <a:picLocks noChangeAspect="1" noChangeArrowheads="1"/>
          </p:cNvPicPr>
          <p:nvPr/>
        </p:nvPicPr>
        <p:blipFill>
          <a:blip r:embed="rId2" cstate="print"/>
          <a:srcRect/>
          <a:stretch>
            <a:fillRect/>
          </a:stretch>
        </p:blipFill>
        <p:spPr bwMode="auto">
          <a:xfrm flipH="1">
            <a:off x="928662" y="1428736"/>
            <a:ext cx="500066" cy="395581"/>
          </a:xfrm>
          <a:prstGeom prst="rect">
            <a:avLst/>
          </a:prstGeom>
          <a:noFill/>
          <a:effectLst>
            <a:reflection blurRad="6350" stA="50000" endA="300" endPos="55000" dir="5400000" sy="-100000" algn="bl" rotWithShape="0"/>
          </a:effectLst>
        </p:spPr>
      </p:pic>
      <p:pic>
        <p:nvPicPr>
          <p:cNvPr id="7" name="Picture 4" descr="C:\Documents and Settings\鱼不愚\桌面\001.png"/>
          <p:cNvPicPr>
            <a:picLocks noChangeAspect="1" noChangeArrowheads="1"/>
          </p:cNvPicPr>
          <p:nvPr/>
        </p:nvPicPr>
        <p:blipFill>
          <a:blip r:embed="rId2" cstate="print"/>
          <a:srcRect/>
          <a:stretch>
            <a:fillRect/>
          </a:stretch>
        </p:blipFill>
        <p:spPr bwMode="auto">
          <a:xfrm flipH="1">
            <a:off x="928662" y="3000372"/>
            <a:ext cx="500066" cy="395581"/>
          </a:xfrm>
          <a:prstGeom prst="rect">
            <a:avLst/>
          </a:prstGeom>
          <a:noFill/>
          <a:effectLst>
            <a:reflection blurRad="6350" stA="50000" endA="300" endPos="55000" dir="5400000" sy="-100000" algn="bl" rotWithShape="0"/>
          </a:effectLst>
        </p:spPr>
      </p:pic>
      <p:pic>
        <p:nvPicPr>
          <p:cNvPr id="8" name="Picture 4" descr="C:\Documents and Settings\鱼不愚\桌面\001.png"/>
          <p:cNvPicPr>
            <a:picLocks noChangeAspect="1" noChangeArrowheads="1"/>
          </p:cNvPicPr>
          <p:nvPr/>
        </p:nvPicPr>
        <p:blipFill>
          <a:blip r:embed="rId2" cstate="print"/>
          <a:srcRect/>
          <a:stretch>
            <a:fillRect/>
          </a:stretch>
        </p:blipFill>
        <p:spPr bwMode="auto">
          <a:xfrm flipH="1">
            <a:off x="928662" y="4214818"/>
            <a:ext cx="500066" cy="395581"/>
          </a:xfrm>
          <a:prstGeom prst="rect">
            <a:avLst/>
          </a:prstGeom>
          <a:noFill/>
          <a:effectLst>
            <a:reflection blurRad="6350" stA="50000" endA="300" endPos="5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428604"/>
            <a:ext cx="7467600" cy="563563"/>
          </a:xfrm>
        </p:spPr>
        <p:txBody>
          <a:bodyPr/>
          <a:lstStyle/>
          <a:p>
            <a:r>
              <a:rPr lang="zh-CN" sz="2400" b="1" dirty="0" smtClean="0">
                <a:solidFill>
                  <a:srgbClr val="000000"/>
                </a:solidFill>
                <a:latin typeface="华文中宋" pitchFamily="2" charset="-122"/>
                <a:ea typeface="华文中宋" pitchFamily="2" charset="-122"/>
              </a:rPr>
              <a:t>应用型人才与技能型人才的区别。</a:t>
            </a:r>
            <a:endParaRPr lang="zh-CN" altLang="en-US" sz="2400" b="1" dirty="0">
              <a:solidFill>
                <a:srgbClr val="000000"/>
              </a:solidFill>
              <a:latin typeface="华文中宋" pitchFamily="2" charset="-122"/>
              <a:ea typeface="华文中宋" pitchFamily="2" charset="-122"/>
            </a:endParaRPr>
          </a:p>
        </p:txBody>
      </p:sp>
      <p:sp>
        <p:nvSpPr>
          <p:cNvPr id="3" name="AutoShape 4"/>
          <p:cNvSpPr>
            <a:spLocks noChangeArrowheads="1"/>
          </p:cNvSpPr>
          <p:nvPr/>
        </p:nvSpPr>
        <p:spPr bwMode="gray">
          <a:xfrm>
            <a:off x="1009600" y="1763168"/>
            <a:ext cx="7572428" cy="15843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4" name="AutoShape 5"/>
          <p:cNvSpPr>
            <a:spLocks noChangeArrowheads="1"/>
          </p:cNvSpPr>
          <p:nvPr/>
        </p:nvSpPr>
        <p:spPr bwMode="gray">
          <a:xfrm>
            <a:off x="1131837" y="1883818"/>
            <a:ext cx="1878027" cy="1068387"/>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p>
            <a:endParaRPr lang="zh-CN" altLang="en-US"/>
          </a:p>
        </p:txBody>
      </p:sp>
      <p:sp>
        <p:nvSpPr>
          <p:cNvPr id="5" name="Freeform 6"/>
          <p:cNvSpPr>
            <a:spLocks/>
          </p:cNvSpPr>
          <p:nvPr/>
        </p:nvSpPr>
        <p:spPr bwMode="gray">
          <a:xfrm>
            <a:off x="1197983" y="1952080"/>
            <a:ext cx="505266" cy="5349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pPr>
              <a:defRPr/>
            </a:pPr>
            <a:endParaRPr lang="zh-CN" altLang="en-US"/>
          </a:p>
        </p:txBody>
      </p:sp>
      <p:sp>
        <p:nvSpPr>
          <p:cNvPr id="6" name="Text Box 7"/>
          <p:cNvSpPr txBox="1">
            <a:spLocks noChangeArrowheads="1"/>
          </p:cNvSpPr>
          <p:nvPr/>
        </p:nvSpPr>
        <p:spPr bwMode="gray">
          <a:xfrm>
            <a:off x="1236612" y="2175918"/>
            <a:ext cx="1731564" cy="461665"/>
          </a:xfrm>
          <a:prstGeom prst="rect">
            <a:avLst/>
          </a:prstGeom>
          <a:noFill/>
          <a:ln w="9525" algn="ctr">
            <a:noFill/>
            <a:miter lim="800000"/>
            <a:headEnd/>
            <a:tailEnd/>
          </a:ln>
        </p:spPr>
        <p:txBody>
          <a:bodyPr wrap="none">
            <a:spAutoFit/>
          </a:bodyPr>
          <a:lstStyle/>
          <a:p>
            <a:pPr algn="ctr" eaLnBrk="0" hangingPunct="0"/>
            <a:r>
              <a:rPr lang="zh-CN" altLang="en-US" sz="2400" b="1" dirty="0">
                <a:latin typeface="华文中宋" pitchFamily="2" charset="-122"/>
                <a:ea typeface="华文中宋" pitchFamily="2" charset="-122"/>
              </a:rPr>
              <a:t>应用型人才</a:t>
            </a:r>
            <a:endParaRPr lang="en-US" altLang="zh-CN" sz="2400" b="1" dirty="0">
              <a:latin typeface="华文中宋" pitchFamily="2" charset="-122"/>
              <a:ea typeface="华文中宋" pitchFamily="2" charset="-122"/>
            </a:endParaRPr>
          </a:p>
        </p:txBody>
      </p:sp>
      <p:sp>
        <p:nvSpPr>
          <p:cNvPr id="7" name="Text Box 8"/>
          <p:cNvSpPr txBox="1">
            <a:spLocks noChangeArrowheads="1"/>
          </p:cNvSpPr>
          <p:nvPr/>
        </p:nvSpPr>
        <p:spPr bwMode="gray">
          <a:xfrm>
            <a:off x="3009863" y="1836193"/>
            <a:ext cx="5500727" cy="1366528"/>
          </a:xfrm>
          <a:prstGeom prst="rect">
            <a:avLst/>
          </a:prstGeom>
          <a:noFill/>
          <a:ln w="9525" algn="ctr">
            <a:noFill/>
            <a:miter lim="800000"/>
            <a:headEnd/>
            <a:tailEnd/>
          </a:ln>
        </p:spPr>
        <p:txBody>
          <a:bodyPr wrap="square">
            <a:spAutoFit/>
          </a:bodyPr>
          <a:lstStyle/>
          <a:p>
            <a:pPr eaLnBrk="0" hangingPunct="0">
              <a:lnSpc>
                <a:spcPct val="115000"/>
              </a:lnSpc>
            </a:pPr>
            <a:r>
              <a:rPr lang="zh-CN" altLang="en-US" sz="2400" b="1" dirty="0" smtClean="0">
                <a:solidFill>
                  <a:srgbClr val="000000"/>
                </a:solidFill>
                <a:latin typeface="华文中宋" pitchFamily="2" charset="-122"/>
                <a:ea typeface="华文中宋" pitchFamily="2" charset="-122"/>
                <a:cs typeface="+mj-cs"/>
              </a:rPr>
              <a:t>注重知识、能力</a:t>
            </a:r>
            <a:r>
              <a:rPr lang="zh-CN" altLang="en-US" sz="2400" b="1" dirty="0">
                <a:solidFill>
                  <a:srgbClr val="000000"/>
                </a:solidFill>
                <a:latin typeface="华文中宋" pitchFamily="2" charset="-122"/>
                <a:ea typeface="华文中宋" pitchFamily="2" charset="-122"/>
                <a:cs typeface="+mj-cs"/>
              </a:rPr>
              <a:t>、素质全面发展，具有发现、分析、创造性解决问题这个层面的实践能力，而不只是动手能力。</a:t>
            </a:r>
            <a:endParaRPr lang="en-US" altLang="zh-CN" sz="2400" b="1" dirty="0">
              <a:solidFill>
                <a:srgbClr val="000000"/>
              </a:solidFill>
              <a:latin typeface="华文中宋" pitchFamily="2" charset="-122"/>
              <a:ea typeface="华文中宋" pitchFamily="2" charset="-122"/>
              <a:cs typeface="+mj-cs"/>
            </a:endParaRPr>
          </a:p>
        </p:txBody>
      </p:sp>
      <p:sp>
        <p:nvSpPr>
          <p:cNvPr id="8" name="AutoShape 10"/>
          <p:cNvSpPr>
            <a:spLocks noChangeArrowheads="1"/>
          </p:cNvSpPr>
          <p:nvPr/>
        </p:nvSpPr>
        <p:spPr bwMode="gray">
          <a:xfrm>
            <a:off x="1009600" y="3691994"/>
            <a:ext cx="7572428" cy="1625626"/>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9" name="AutoShape 11"/>
          <p:cNvSpPr>
            <a:spLocks noChangeArrowheads="1"/>
          </p:cNvSpPr>
          <p:nvPr/>
        </p:nvSpPr>
        <p:spPr bwMode="gray">
          <a:xfrm>
            <a:off x="1154062" y="3925343"/>
            <a:ext cx="1855802" cy="1068387"/>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zh-CN" altLang="en-US"/>
          </a:p>
        </p:txBody>
      </p:sp>
      <p:sp>
        <p:nvSpPr>
          <p:cNvPr id="10" name="Freeform 12"/>
          <p:cNvSpPr>
            <a:spLocks/>
          </p:cNvSpPr>
          <p:nvPr/>
        </p:nvSpPr>
        <p:spPr bwMode="gray">
          <a:xfrm>
            <a:off x="1198512" y="3969793"/>
            <a:ext cx="534988" cy="534987"/>
          </a:xfrm>
          <a:custGeom>
            <a:avLst/>
            <a:gdLst>
              <a:gd name="T0" fmla="*/ 105920 w 596"/>
              <a:gd name="T1" fmla="*/ 0 h 598"/>
              <a:gd name="T2" fmla="*/ 0 w 596"/>
              <a:gd name="T3" fmla="*/ 105566 h 598"/>
              <a:gd name="T4" fmla="*/ 0 w 596"/>
              <a:gd name="T5" fmla="*/ 526935 h 598"/>
              <a:gd name="T6" fmla="*/ 144519 w 596"/>
              <a:gd name="T7" fmla="*/ 155665 h 598"/>
              <a:gd name="T8" fmla="*/ 528705 w 596"/>
              <a:gd name="T9" fmla="*/ 0 h 598"/>
              <a:gd name="T10" fmla="*/ 105920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0">
            <a:noFill/>
            <a:round/>
            <a:headEnd/>
            <a:tailEnd/>
          </a:ln>
        </p:spPr>
        <p:txBody>
          <a:bodyPr/>
          <a:lstStyle/>
          <a:p>
            <a:endParaRPr lang="zh-CN" altLang="en-US"/>
          </a:p>
        </p:txBody>
      </p:sp>
      <p:sp>
        <p:nvSpPr>
          <p:cNvPr id="11" name="Text Box 13"/>
          <p:cNvSpPr txBox="1">
            <a:spLocks noChangeArrowheads="1"/>
          </p:cNvSpPr>
          <p:nvPr/>
        </p:nvSpPr>
        <p:spPr bwMode="gray">
          <a:xfrm>
            <a:off x="1562050" y="4195218"/>
            <a:ext cx="184150" cy="519112"/>
          </a:xfrm>
          <a:prstGeom prst="rect">
            <a:avLst/>
          </a:prstGeom>
          <a:noFill/>
          <a:ln w="9525" algn="ctr">
            <a:noFill/>
            <a:miter lim="800000"/>
            <a:headEnd/>
            <a:tailEnd/>
          </a:ln>
          <a:effectLst/>
        </p:spPr>
        <p:txBody>
          <a:bodyPr wrap="none">
            <a:spAutoFit/>
          </a:bodyPr>
          <a:lstStyle/>
          <a:p>
            <a:pPr algn="ctr" eaLnBrk="0" hangingPunct="0">
              <a:defRPr/>
            </a:pPr>
            <a:endParaRPr lang="en-US" altLang="zh-CN" sz="2800">
              <a:solidFill>
                <a:srgbClr val="FFFFFF"/>
              </a:solidFill>
              <a:effectLst>
                <a:outerShdw blurRad="38100" dist="38100" dir="2700000" algn="tl">
                  <a:srgbClr val="000000"/>
                </a:outerShdw>
              </a:effectLst>
            </a:endParaRPr>
          </a:p>
        </p:txBody>
      </p:sp>
      <p:sp>
        <p:nvSpPr>
          <p:cNvPr id="12" name="Text Box 14"/>
          <p:cNvSpPr txBox="1">
            <a:spLocks noChangeArrowheads="1"/>
          </p:cNvSpPr>
          <p:nvPr/>
        </p:nvSpPr>
        <p:spPr bwMode="gray">
          <a:xfrm>
            <a:off x="3059832" y="3792545"/>
            <a:ext cx="5429288" cy="3065455"/>
          </a:xfrm>
          <a:prstGeom prst="rect">
            <a:avLst/>
          </a:prstGeom>
          <a:noFill/>
          <a:ln w="9525" algn="ctr">
            <a:noFill/>
            <a:miter lim="800000"/>
            <a:headEnd/>
            <a:tailEnd/>
          </a:ln>
        </p:spPr>
        <p:txBody>
          <a:bodyPr wrap="square">
            <a:spAutoFit/>
          </a:bodyPr>
          <a:lstStyle/>
          <a:p>
            <a:pPr eaLnBrk="0" hangingPunct="0">
              <a:lnSpc>
                <a:spcPct val="115000"/>
              </a:lnSpc>
            </a:pPr>
            <a:r>
              <a:rPr lang="zh-CN" altLang="en-US" sz="2400" b="1" dirty="0" smtClean="0">
                <a:solidFill>
                  <a:srgbClr val="000000"/>
                </a:solidFill>
                <a:latin typeface="华文中宋" pitchFamily="2" charset="-122"/>
                <a:ea typeface="华文中宋" pitchFamily="2" charset="-122"/>
                <a:cs typeface="+mj-cs"/>
              </a:rPr>
              <a:t>强调熟练</a:t>
            </a:r>
            <a:r>
              <a:rPr lang="zh-CN" altLang="en-US" sz="2400" b="1" dirty="0">
                <a:solidFill>
                  <a:srgbClr val="000000"/>
                </a:solidFill>
                <a:latin typeface="华文中宋" pitchFamily="2" charset="-122"/>
                <a:ea typeface="华文中宋" pitchFamily="2" charset="-122"/>
                <a:cs typeface="+mj-cs"/>
              </a:rPr>
              <a:t>的动手能力，在知识深度</a:t>
            </a:r>
            <a:r>
              <a:rPr lang="zh-CN" altLang="en-US" sz="2400" b="1" dirty="0" smtClean="0">
                <a:solidFill>
                  <a:srgbClr val="000000"/>
                </a:solidFill>
                <a:latin typeface="华文中宋" pitchFamily="2" charset="-122"/>
                <a:ea typeface="华文中宋" pitchFamily="2" charset="-122"/>
                <a:cs typeface="+mj-cs"/>
              </a:rPr>
              <a:t>和综合能力方面的要求降低。</a:t>
            </a:r>
            <a:endParaRPr lang="en-US" altLang="zh-CN" sz="2400" b="1" dirty="0" smtClean="0">
              <a:solidFill>
                <a:srgbClr val="000000"/>
              </a:solidFill>
              <a:latin typeface="华文中宋" pitchFamily="2" charset="-122"/>
              <a:ea typeface="华文中宋" pitchFamily="2" charset="-122"/>
              <a:cs typeface="+mj-cs"/>
            </a:endParaRPr>
          </a:p>
          <a:p>
            <a:pPr eaLnBrk="0" hangingPunct="0">
              <a:lnSpc>
                <a:spcPct val="115000"/>
              </a:lnSpc>
            </a:pPr>
            <a:endParaRPr lang="en-US" altLang="zh-CN" sz="2400" b="1" dirty="0" smtClean="0">
              <a:solidFill>
                <a:srgbClr val="000000"/>
              </a:solidFill>
              <a:latin typeface="华文中宋" pitchFamily="2" charset="-122"/>
              <a:ea typeface="华文中宋" pitchFamily="2" charset="-122"/>
              <a:cs typeface="+mj-cs"/>
            </a:endParaRPr>
          </a:p>
          <a:p>
            <a:pPr eaLnBrk="0" hangingPunct="0">
              <a:lnSpc>
                <a:spcPct val="115000"/>
              </a:lnSpc>
            </a:pPr>
            <a:endParaRPr lang="en-US" altLang="zh-CN" sz="2400" b="1" dirty="0" smtClean="0">
              <a:solidFill>
                <a:srgbClr val="000000"/>
              </a:solidFill>
              <a:latin typeface="华文中宋" pitchFamily="2" charset="-122"/>
              <a:ea typeface="华文中宋" pitchFamily="2" charset="-122"/>
              <a:cs typeface="+mj-cs"/>
            </a:endParaRPr>
          </a:p>
          <a:p>
            <a:pPr eaLnBrk="0" hangingPunct="0">
              <a:lnSpc>
                <a:spcPct val="115000"/>
              </a:lnSpc>
            </a:pPr>
            <a:r>
              <a:rPr lang="zh-CN" altLang="en-US" sz="2400" b="1" dirty="0" smtClean="0">
                <a:solidFill>
                  <a:srgbClr val="000000"/>
                </a:solidFill>
                <a:latin typeface="华文中宋" pitchFamily="2" charset="-122"/>
                <a:ea typeface="华文中宋" pitchFamily="2" charset="-122"/>
                <a:cs typeface="+mj-cs"/>
              </a:rPr>
              <a:t>前者</a:t>
            </a:r>
            <a:r>
              <a:rPr lang="zh-CN" altLang="en-US" sz="2400" b="1" dirty="0">
                <a:solidFill>
                  <a:srgbClr val="000000"/>
                </a:solidFill>
                <a:latin typeface="华文中宋" pitchFamily="2" charset="-122"/>
                <a:ea typeface="华文中宋" pitchFamily="2" charset="-122"/>
                <a:cs typeface="+mj-cs"/>
              </a:rPr>
              <a:t>由本科院校培养，后者由高职院校培养。</a:t>
            </a:r>
          </a:p>
          <a:p>
            <a:pPr eaLnBrk="0" hangingPunct="0">
              <a:lnSpc>
                <a:spcPct val="115000"/>
              </a:lnSpc>
            </a:pPr>
            <a:endParaRPr lang="en-US" altLang="zh-CN" sz="2400" b="1" dirty="0">
              <a:solidFill>
                <a:srgbClr val="000000"/>
              </a:solidFill>
              <a:latin typeface="华文中宋" pitchFamily="2" charset="-122"/>
              <a:ea typeface="华文中宋" pitchFamily="2" charset="-122"/>
              <a:cs typeface="+mj-cs"/>
            </a:endParaRPr>
          </a:p>
        </p:txBody>
      </p:sp>
      <p:sp>
        <p:nvSpPr>
          <p:cNvPr id="13" name="Text Box 7"/>
          <p:cNvSpPr txBox="1">
            <a:spLocks noChangeArrowheads="1"/>
          </p:cNvSpPr>
          <p:nvPr/>
        </p:nvSpPr>
        <p:spPr bwMode="gray">
          <a:xfrm>
            <a:off x="1296937" y="4212680"/>
            <a:ext cx="1723549" cy="461665"/>
          </a:xfrm>
          <a:prstGeom prst="rect">
            <a:avLst/>
          </a:prstGeom>
          <a:noFill/>
          <a:ln w="9525" algn="ctr">
            <a:noFill/>
            <a:miter lim="800000"/>
            <a:headEnd/>
            <a:tailEnd/>
          </a:ln>
        </p:spPr>
        <p:txBody>
          <a:bodyPr wrap="none">
            <a:spAutoFit/>
          </a:bodyPr>
          <a:lstStyle/>
          <a:p>
            <a:pPr algn="ctr" eaLnBrk="0" hangingPunct="0"/>
            <a:r>
              <a:rPr lang="zh-CN" altLang="en-US" sz="2400" b="1" dirty="0">
                <a:latin typeface="华文中宋" pitchFamily="2" charset="-122"/>
                <a:ea typeface="华文中宋" pitchFamily="2" charset="-122"/>
              </a:rPr>
              <a:t>技能型人才</a:t>
            </a:r>
            <a:endParaRPr lang="en-US" altLang="zh-CN" sz="2400" b="1" dirty="0">
              <a:latin typeface="华文中宋" pitchFamily="2" charset="-122"/>
              <a:ea typeface="华文中宋" pitchFamily="2"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1740</TotalTime>
  <Words>5025</Words>
  <Application>Microsoft Office PowerPoint</Application>
  <PresentationFormat>全屏显示(4:3)</PresentationFormat>
  <Paragraphs>417</Paragraphs>
  <Slides>71</Slides>
  <Notes>2</Notes>
  <HiddenSlides>0</HiddenSlides>
  <MMClips>0</MMClips>
  <ScaleCrop>false</ScaleCrop>
  <HeadingPairs>
    <vt:vector size="4" baseType="variant">
      <vt:variant>
        <vt:lpstr>主题</vt:lpstr>
      </vt:variant>
      <vt:variant>
        <vt:i4>4</vt:i4>
      </vt:variant>
      <vt:variant>
        <vt:lpstr>幻灯片标题</vt:lpstr>
      </vt:variant>
      <vt:variant>
        <vt:i4>71</vt:i4>
      </vt:variant>
    </vt:vector>
  </HeadingPairs>
  <TitlesOfParts>
    <vt:vector size="75" baseType="lpstr">
      <vt:lpstr>Office 主题</vt:lpstr>
      <vt:lpstr>1_自定义设计方案</vt:lpstr>
      <vt:lpstr>自定义设计方案</vt:lpstr>
      <vt:lpstr>2_自定义设计方案</vt:lpstr>
      <vt:lpstr>  应用型人才培养与应用型大学建设</vt:lpstr>
      <vt:lpstr>幻灯片 2</vt:lpstr>
      <vt:lpstr>       一、人才培养分类与定位 </vt:lpstr>
      <vt:lpstr>幻灯片 4</vt:lpstr>
      <vt:lpstr>幻灯片 5</vt:lpstr>
      <vt:lpstr>幻灯片 6</vt:lpstr>
      <vt:lpstr>幻灯片 7</vt:lpstr>
      <vt:lpstr>幻灯片 8</vt:lpstr>
      <vt:lpstr>应用型人才与技能型人才的区别。</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dt</dc:creator>
  <cp:lastModifiedBy>lenovo</cp:lastModifiedBy>
  <cp:revision>134</cp:revision>
  <dcterms:created xsi:type="dcterms:W3CDTF">2010-04-24T05:42:58Z</dcterms:created>
  <dcterms:modified xsi:type="dcterms:W3CDTF">2015-08-19T23:07:11Z</dcterms:modified>
</cp:coreProperties>
</file>